
<file path=[Content_Types].xml><?xml version="1.0" encoding="utf-8"?>
<Types xmlns="http://schemas.openxmlformats.org/package/2006/content-types">
  <Default Extension="png" ContentType="image/png"/>
  <Default Extension="pdf" ContentType="application/pd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8" r:id="rId3"/>
    <p:sldId id="279" r:id="rId4"/>
    <p:sldId id="268" r:id="rId5"/>
    <p:sldId id="282" r:id="rId6"/>
    <p:sldId id="269" r:id="rId7"/>
    <p:sldId id="270" r:id="rId8"/>
    <p:sldId id="275" r:id="rId9"/>
    <p:sldId id="271" r:id="rId10"/>
    <p:sldId id="273" r:id="rId11"/>
    <p:sldId id="276" r:id="rId12"/>
    <p:sldId id="272" r:id="rId13"/>
    <p:sldId id="280" r:id="rId14"/>
    <p:sldId id="274" r:id="rId15"/>
    <p:sldId id="277" r:id="rId16"/>
    <p:sldId id="281" r:id="rId17"/>
    <p:sldId id="267"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50" autoAdjust="0"/>
    <p:restoredTop sz="85258" autoAdjust="0"/>
  </p:normalViewPr>
  <p:slideViewPr>
    <p:cSldViewPr>
      <p:cViewPr varScale="1">
        <p:scale>
          <a:sx n="62" d="100"/>
          <a:sy n="62" d="100"/>
        </p:scale>
        <p:origin x="-127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FBD2DA-DA5B-4813-AA81-D543BE49B6E0}"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38852FA0-D1A1-4DBF-AEC8-77D033F27512}">
      <dgm:prSet phldrT="[Text]" custT="1"/>
      <dgm:spPr/>
      <dgm:t>
        <a:bodyPr/>
        <a:lstStyle/>
        <a:p>
          <a:r>
            <a:rPr lang="en-US" sz="2800" b="1" dirty="0" smtClean="0"/>
            <a:t>risks</a:t>
          </a:r>
          <a:endParaRPr lang="en-US" sz="2800" b="1" dirty="0"/>
        </a:p>
      </dgm:t>
    </dgm:pt>
    <dgm:pt modelId="{B3FFDF98-118A-41D6-9267-F7F677E19BCA}" type="parTrans" cxnId="{BACF0873-6CBF-4468-A180-1C34C34457A3}">
      <dgm:prSet/>
      <dgm:spPr/>
      <dgm:t>
        <a:bodyPr/>
        <a:lstStyle/>
        <a:p>
          <a:endParaRPr lang="en-US"/>
        </a:p>
      </dgm:t>
    </dgm:pt>
    <dgm:pt modelId="{92FBDDD3-05AD-4234-A958-454ABBED4A4F}" type="sibTrans" cxnId="{BACF0873-6CBF-4468-A180-1C34C34457A3}">
      <dgm:prSet/>
      <dgm:spPr/>
      <dgm:t>
        <a:bodyPr/>
        <a:lstStyle/>
        <a:p>
          <a:endParaRPr lang="en-US"/>
        </a:p>
      </dgm:t>
    </dgm:pt>
    <dgm:pt modelId="{A54545CB-1E88-40DE-9517-2B2628969478}">
      <dgm:prSet phldrT="[Text]" custT="1"/>
      <dgm:spPr>
        <a:solidFill>
          <a:srgbClr val="FF0000"/>
        </a:solidFill>
      </dgm:spPr>
      <dgm:t>
        <a:bodyPr/>
        <a:lstStyle/>
        <a:p>
          <a:r>
            <a:rPr lang="en-US" sz="2800" b="1" dirty="0" smtClean="0"/>
            <a:t>outcome</a:t>
          </a:r>
          <a:endParaRPr lang="en-US" sz="2800" b="1" dirty="0"/>
        </a:p>
      </dgm:t>
    </dgm:pt>
    <dgm:pt modelId="{2CB9CC9D-FB2B-423A-B2CD-1D67E3107CF3}" type="parTrans" cxnId="{C8E0F1BF-B3CB-47B6-BAEF-0A07BD0EAE29}">
      <dgm:prSet/>
      <dgm:spPr/>
      <dgm:t>
        <a:bodyPr/>
        <a:lstStyle/>
        <a:p>
          <a:endParaRPr lang="en-US"/>
        </a:p>
      </dgm:t>
    </dgm:pt>
    <dgm:pt modelId="{670821C2-5F88-4E21-81F0-6094255CBDB4}" type="sibTrans" cxnId="{C8E0F1BF-B3CB-47B6-BAEF-0A07BD0EAE29}">
      <dgm:prSet/>
      <dgm:spPr/>
      <dgm:t>
        <a:bodyPr/>
        <a:lstStyle/>
        <a:p>
          <a:endParaRPr lang="en-US"/>
        </a:p>
      </dgm:t>
    </dgm:pt>
    <dgm:pt modelId="{892C6062-0A5C-427E-80CD-D34BD50E5127}" type="pres">
      <dgm:prSet presAssocID="{44FBD2DA-DA5B-4813-AA81-D543BE49B6E0}" presName="Name0" presStyleCnt="0">
        <dgm:presLayoutVars>
          <dgm:dir/>
          <dgm:animOne val="branch"/>
          <dgm:animLvl val="lvl"/>
        </dgm:presLayoutVars>
      </dgm:prSet>
      <dgm:spPr/>
      <dgm:t>
        <a:bodyPr/>
        <a:lstStyle/>
        <a:p>
          <a:endParaRPr lang="en-US"/>
        </a:p>
      </dgm:t>
    </dgm:pt>
    <dgm:pt modelId="{FC8F68FA-D035-48A3-B625-64A440419863}" type="pres">
      <dgm:prSet presAssocID="{38852FA0-D1A1-4DBF-AEC8-77D033F27512}" presName="chaos" presStyleCnt="0"/>
      <dgm:spPr/>
    </dgm:pt>
    <dgm:pt modelId="{53D5AA6D-8B16-40B3-8B25-65A600705602}" type="pres">
      <dgm:prSet presAssocID="{38852FA0-D1A1-4DBF-AEC8-77D033F27512}" presName="parTx1" presStyleLbl="revTx" presStyleIdx="0" presStyleCnt="1" custScaleY="128089"/>
      <dgm:spPr/>
      <dgm:t>
        <a:bodyPr/>
        <a:lstStyle/>
        <a:p>
          <a:endParaRPr lang="en-US"/>
        </a:p>
      </dgm:t>
    </dgm:pt>
    <dgm:pt modelId="{E7AFDC41-0560-4C21-87E5-940890D8F965}" type="pres">
      <dgm:prSet presAssocID="{38852FA0-D1A1-4DBF-AEC8-77D033F27512}" presName="c1" presStyleLbl="node1" presStyleIdx="0" presStyleCnt="19" custLinFactX="321577" custLinFactNeighborX="400000" custLinFactNeighborY="45293"/>
      <dgm:spPr>
        <a:solidFill>
          <a:srgbClr val="FFFF00"/>
        </a:solidFill>
      </dgm:spPr>
    </dgm:pt>
    <dgm:pt modelId="{8BE9C078-B218-4B84-B0C1-2E8A999223A1}" type="pres">
      <dgm:prSet presAssocID="{38852FA0-D1A1-4DBF-AEC8-77D033F27512}" presName="c2" presStyleLbl="node1" presStyleIdx="1" presStyleCnt="19"/>
      <dgm:spPr/>
    </dgm:pt>
    <dgm:pt modelId="{4BF2B1D5-35F3-49B7-ADE7-C7C298BD22B8}" type="pres">
      <dgm:prSet presAssocID="{38852FA0-D1A1-4DBF-AEC8-77D033F27512}" presName="c3" presStyleLbl="node1" presStyleIdx="2" presStyleCnt="19"/>
      <dgm:spPr>
        <a:solidFill>
          <a:schemeClr val="accent6">
            <a:lumMod val="75000"/>
          </a:schemeClr>
        </a:solidFill>
      </dgm:spPr>
    </dgm:pt>
    <dgm:pt modelId="{717C5F1F-2E09-408D-B07D-3529527A7AA4}" type="pres">
      <dgm:prSet presAssocID="{38852FA0-D1A1-4DBF-AEC8-77D033F27512}" presName="c4" presStyleLbl="node1" presStyleIdx="3" presStyleCnt="19"/>
      <dgm:spPr/>
    </dgm:pt>
    <dgm:pt modelId="{D7B4E23D-3725-4F6D-8619-854CC20F6AF2}" type="pres">
      <dgm:prSet presAssocID="{38852FA0-D1A1-4DBF-AEC8-77D033F27512}" presName="c5" presStyleLbl="node1" presStyleIdx="4" presStyleCnt="19"/>
      <dgm:spPr/>
    </dgm:pt>
    <dgm:pt modelId="{B0991428-E685-44CE-B030-9072D4F5C2C6}" type="pres">
      <dgm:prSet presAssocID="{38852FA0-D1A1-4DBF-AEC8-77D033F27512}" presName="c6" presStyleLbl="node1" presStyleIdx="5" presStyleCnt="19"/>
      <dgm:spPr/>
    </dgm:pt>
    <dgm:pt modelId="{A9F0892D-FF26-4803-BF24-F2744408B9DC}" type="pres">
      <dgm:prSet presAssocID="{38852FA0-D1A1-4DBF-AEC8-77D033F27512}" presName="c7" presStyleLbl="node1" presStyleIdx="6" presStyleCnt="19" custLinFactX="-200000" custLinFactY="161103" custLinFactNeighborX="-253654" custLinFactNeighborY="200000"/>
      <dgm:spPr>
        <a:blipFill rotWithShape="0">
          <a:blip xmlns:r="http://schemas.openxmlformats.org/officeDocument/2006/relationships" r:embed="rId1"/>
          <a:stretch>
            <a:fillRect/>
          </a:stretch>
        </a:blipFill>
      </dgm:spPr>
      <dgm:t>
        <a:bodyPr/>
        <a:lstStyle/>
        <a:p>
          <a:endParaRPr lang="en-US"/>
        </a:p>
      </dgm:t>
    </dgm:pt>
    <dgm:pt modelId="{A3D1DE5F-BF87-4889-B185-EE030780DBAD}" type="pres">
      <dgm:prSet presAssocID="{38852FA0-D1A1-4DBF-AEC8-77D033F27512}" presName="c8" presStyleLbl="node1" presStyleIdx="7" presStyleCnt="19"/>
      <dgm:spPr/>
    </dgm:pt>
    <dgm:pt modelId="{52F3BBAF-8FAE-4D9B-916F-02F2BC09C098}" type="pres">
      <dgm:prSet presAssocID="{38852FA0-D1A1-4DBF-AEC8-77D033F27512}" presName="c9" presStyleLbl="node1" presStyleIdx="8" presStyleCnt="19" custLinFactX="-100000" custLinFactNeighborX="-119983" custLinFactNeighborY="-14113"/>
      <dgm:spPr/>
    </dgm:pt>
    <dgm:pt modelId="{885F3228-3FB6-4F90-A005-103EDE86B169}" type="pres">
      <dgm:prSet presAssocID="{38852FA0-D1A1-4DBF-AEC8-77D033F27512}" presName="c10" presStyleLbl="node1" presStyleIdx="9" presStyleCnt="19" custLinFactNeighborX="11861" custLinFactNeighborY="-33059"/>
      <dgm:spPr>
        <a:solidFill>
          <a:schemeClr val="accent2">
            <a:lumMod val="60000"/>
            <a:lumOff val="40000"/>
          </a:schemeClr>
        </a:solidFill>
      </dgm:spPr>
    </dgm:pt>
    <dgm:pt modelId="{AE78F0C0-92F6-45C0-B35C-8529CBA4814C}" type="pres">
      <dgm:prSet presAssocID="{38852FA0-D1A1-4DBF-AEC8-77D033F27512}" presName="c11" presStyleLbl="node1" presStyleIdx="10" presStyleCnt="19" custLinFactNeighborX="84192" custLinFactNeighborY="-23860"/>
      <dgm:spPr/>
    </dgm:pt>
    <dgm:pt modelId="{DC800349-9AFF-4FBC-86E9-9914CB3843AB}" type="pres">
      <dgm:prSet presAssocID="{38852FA0-D1A1-4DBF-AEC8-77D033F27512}" presName="c12" presStyleLbl="node1" presStyleIdx="11" presStyleCnt="19"/>
      <dgm:spPr>
        <a:solidFill>
          <a:schemeClr val="bg1">
            <a:lumMod val="65000"/>
          </a:schemeClr>
        </a:solidFill>
      </dgm:spPr>
    </dgm:pt>
    <dgm:pt modelId="{4BE6ABD4-340C-4015-B25E-6EB68E94E565}" type="pres">
      <dgm:prSet presAssocID="{38852FA0-D1A1-4DBF-AEC8-77D033F27512}" presName="c13" presStyleLbl="node1" presStyleIdx="12" presStyleCnt="19" custLinFactNeighborX="23081" custLinFactNeighborY="-25992"/>
      <dgm:spPr>
        <a:solidFill>
          <a:srgbClr val="FFC000"/>
        </a:solidFill>
      </dgm:spPr>
    </dgm:pt>
    <dgm:pt modelId="{7939CF6B-889C-40C4-AF99-B7F604B04946}" type="pres">
      <dgm:prSet presAssocID="{38852FA0-D1A1-4DBF-AEC8-77D033F27512}" presName="c14" presStyleLbl="node1" presStyleIdx="13" presStyleCnt="19"/>
      <dgm:spPr/>
    </dgm:pt>
    <dgm:pt modelId="{0291E3AF-CBB5-40DC-B37A-4470ED14AB7D}" type="pres">
      <dgm:prSet presAssocID="{38852FA0-D1A1-4DBF-AEC8-77D033F27512}" presName="c15" presStyleLbl="node1" presStyleIdx="14" presStyleCnt="19"/>
      <dgm:spPr/>
    </dgm:pt>
    <dgm:pt modelId="{240008B0-B914-4346-A2D3-BB4E6D37FE60}" type="pres">
      <dgm:prSet presAssocID="{38852FA0-D1A1-4DBF-AEC8-77D033F27512}" presName="c16" presStyleLbl="node1" presStyleIdx="15" presStyleCnt="19" custLinFactNeighborX="70704" custLinFactNeighborY="-48103"/>
      <dgm:spPr/>
    </dgm:pt>
    <dgm:pt modelId="{F96D7D76-A327-4B76-B693-DA5ADDABDA0C}" type="pres">
      <dgm:prSet presAssocID="{38852FA0-D1A1-4DBF-AEC8-77D033F27512}" presName="c17" presStyleLbl="node1" presStyleIdx="16" presStyleCnt="19" custLinFactX="-132573" custLinFactY="-100000" custLinFactNeighborX="-200000" custLinFactNeighborY="-148908"/>
      <dgm:spPr>
        <a:blipFill rotWithShape="0">
          <a:blip xmlns:r="http://schemas.openxmlformats.org/officeDocument/2006/relationships" r:embed="rId2"/>
          <a:stretch>
            <a:fillRect/>
          </a:stretch>
        </a:blipFill>
      </dgm:spPr>
      <dgm:t>
        <a:bodyPr/>
        <a:lstStyle/>
        <a:p>
          <a:endParaRPr lang="en-US"/>
        </a:p>
      </dgm:t>
    </dgm:pt>
    <dgm:pt modelId="{53C87D37-31BD-469B-B3AA-86D76074D4F1}" type="pres">
      <dgm:prSet presAssocID="{38852FA0-D1A1-4DBF-AEC8-77D033F27512}" presName="c18" presStyleLbl="node1" presStyleIdx="17" presStyleCnt="19" custLinFactY="-7079" custLinFactNeighborX="-30889" custLinFactNeighborY="-100000"/>
      <dgm:spPr/>
    </dgm:pt>
    <dgm:pt modelId="{1163E9ED-66E0-4C25-BADE-77BCEFC04BFB}" type="pres">
      <dgm:prSet presAssocID="{92FBDDD3-05AD-4234-A958-454ABBED4A4F}" presName="chevronComposite1" presStyleCnt="0"/>
      <dgm:spPr/>
    </dgm:pt>
    <dgm:pt modelId="{A93E24AE-1B52-4BE0-ABD9-C805470B7CDA}" type="pres">
      <dgm:prSet presAssocID="{92FBDDD3-05AD-4234-A958-454ABBED4A4F}" presName="chevron1" presStyleLbl="sibTrans2D1" presStyleIdx="0" presStyleCnt="2"/>
      <dgm:spPr>
        <a:noFill/>
      </dgm:spPr>
    </dgm:pt>
    <dgm:pt modelId="{F874A7B9-EF56-4315-9B0E-E185702A6449}" type="pres">
      <dgm:prSet presAssocID="{92FBDDD3-05AD-4234-A958-454ABBED4A4F}" presName="spChevron1" presStyleCnt="0"/>
      <dgm:spPr/>
    </dgm:pt>
    <dgm:pt modelId="{DE37A29C-CC6E-4A9F-9F8D-05A1482C38A5}" type="pres">
      <dgm:prSet presAssocID="{92FBDDD3-05AD-4234-A958-454ABBED4A4F}" presName="overlap" presStyleCnt="0"/>
      <dgm:spPr/>
    </dgm:pt>
    <dgm:pt modelId="{700C05FC-CD7B-4D41-940E-D04427CAE7D9}" type="pres">
      <dgm:prSet presAssocID="{92FBDDD3-05AD-4234-A958-454ABBED4A4F}" presName="chevronComposite2" presStyleCnt="0"/>
      <dgm:spPr/>
    </dgm:pt>
    <dgm:pt modelId="{6BB32655-B685-489E-89CB-FA527996BEEC}" type="pres">
      <dgm:prSet presAssocID="{92FBDDD3-05AD-4234-A958-454ABBED4A4F}" presName="chevron2" presStyleLbl="sibTrans2D1" presStyleIdx="1" presStyleCnt="2"/>
      <dgm:spPr>
        <a:noFill/>
      </dgm:spPr>
    </dgm:pt>
    <dgm:pt modelId="{0C2946C8-7C58-4A36-B0A3-E560DEA3F47D}" type="pres">
      <dgm:prSet presAssocID="{92FBDDD3-05AD-4234-A958-454ABBED4A4F}" presName="spChevron2" presStyleCnt="0"/>
      <dgm:spPr/>
    </dgm:pt>
    <dgm:pt modelId="{078A8356-4CE5-4A96-93DA-0BA713033B35}" type="pres">
      <dgm:prSet presAssocID="{A54545CB-1E88-40DE-9517-2B2628969478}" presName="last" presStyleCnt="0"/>
      <dgm:spPr/>
    </dgm:pt>
    <dgm:pt modelId="{BA459B73-A14A-492F-9F4C-972142872EEA}" type="pres">
      <dgm:prSet presAssocID="{A54545CB-1E88-40DE-9517-2B2628969478}" presName="circleTx" presStyleLbl="node1" presStyleIdx="18" presStyleCnt="19" custLinFactNeighborX="-7506" custLinFactNeighborY="-5862"/>
      <dgm:spPr/>
      <dgm:t>
        <a:bodyPr/>
        <a:lstStyle/>
        <a:p>
          <a:endParaRPr lang="en-US"/>
        </a:p>
      </dgm:t>
    </dgm:pt>
    <dgm:pt modelId="{3D9BFE66-CAD2-4CEB-902D-92D9FDB1C536}" type="pres">
      <dgm:prSet presAssocID="{A54545CB-1E88-40DE-9517-2B2628969478}" presName="spN" presStyleCnt="0"/>
      <dgm:spPr/>
    </dgm:pt>
  </dgm:ptLst>
  <dgm:cxnLst>
    <dgm:cxn modelId="{C8E0F1BF-B3CB-47B6-BAEF-0A07BD0EAE29}" srcId="{44FBD2DA-DA5B-4813-AA81-D543BE49B6E0}" destId="{A54545CB-1E88-40DE-9517-2B2628969478}" srcOrd="1" destOrd="0" parTransId="{2CB9CC9D-FB2B-423A-B2CD-1D67E3107CF3}" sibTransId="{670821C2-5F88-4E21-81F0-6094255CBDB4}"/>
    <dgm:cxn modelId="{A2994B7C-3284-4989-93E7-02AE33B74587}" type="presOf" srcId="{44FBD2DA-DA5B-4813-AA81-D543BE49B6E0}" destId="{892C6062-0A5C-427E-80CD-D34BD50E5127}" srcOrd="0" destOrd="0" presId="urn:microsoft.com/office/officeart/2009/3/layout/RandomtoResultProcess"/>
    <dgm:cxn modelId="{3B8AC16B-558D-40BA-9DC3-78E70E554E86}" type="presOf" srcId="{A54545CB-1E88-40DE-9517-2B2628969478}" destId="{BA459B73-A14A-492F-9F4C-972142872EEA}" srcOrd="0" destOrd="0" presId="urn:microsoft.com/office/officeart/2009/3/layout/RandomtoResultProcess"/>
    <dgm:cxn modelId="{BACF0873-6CBF-4468-A180-1C34C34457A3}" srcId="{44FBD2DA-DA5B-4813-AA81-D543BE49B6E0}" destId="{38852FA0-D1A1-4DBF-AEC8-77D033F27512}" srcOrd="0" destOrd="0" parTransId="{B3FFDF98-118A-41D6-9267-F7F677E19BCA}" sibTransId="{92FBDDD3-05AD-4234-A958-454ABBED4A4F}"/>
    <dgm:cxn modelId="{B8CA1347-939A-45D2-9113-358649C95699}" type="presOf" srcId="{38852FA0-D1A1-4DBF-AEC8-77D033F27512}" destId="{53D5AA6D-8B16-40B3-8B25-65A600705602}" srcOrd="0" destOrd="0" presId="urn:microsoft.com/office/officeart/2009/3/layout/RandomtoResultProcess"/>
    <dgm:cxn modelId="{A5DE643A-5585-4D06-9EC6-FB1BFD756CD6}" type="presParOf" srcId="{892C6062-0A5C-427E-80CD-D34BD50E5127}" destId="{FC8F68FA-D035-48A3-B625-64A440419863}" srcOrd="0" destOrd="0" presId="urn:microsoft.com/office/officeart/2009/3/layout/RandomtoResultProcess"/>
    <dgm:cxn modelId="{745ADC80-CA9B-401D-A618-35073B49D635}" type="presParOf" srcId="{FC8F68FA-D035-48A3-B625-64A440419863}" destId="{53D5AA6D-8B16-40B3-8B25-65A600705602}" srcOrd="0" destOrd="0" presId="urn:microsoft.com/office/officeart/2009/3/layout/RandomtoResultProcess"/>
    <dgm:cxn modelId="{55E1AC82-8225-4144-B861-52F2FC1AB31D}" type="presParOf" srcId="{FC8F68FA-D035-48A3-B625-64A440419863}" destId="{E7AFDC41-0560-4C21-87E5-940890D8F965}" srcOrd="1" destOrd="0" presId="urn:microsoft.com/office/officeart/2009/3/layout/RandomtoResultProcess"/>
    <dgm:cxn modelId="{19E3DBA7-5A16-4D7A-9B77-54BE4B86CDDD}" type="presParOf" srcId="{FC8F68FA-D035-48A3-B625-64A440419863}" destId="{8BE9C078-B218-4B84-B0C1-2E8A999223A1}" srcOrd="2" destOrd="0" presId="urn:microsoft.com/office/officeart/2009/3/layout/RandomtoResultProcess"/>
    <dgm:cxn modelId="{A41DAE6A-ED8C-4B2B-9829-B8311D3F6E5D}" type="presParOf" srcId="{FC8F68FA-D035-48A3-B625-64A440419863}" destId="{4BF2B1D5-35F3-49B7-ADE7-C7C298BD22B8}" srcOrd="3" destOrd="0" presId="urn:microsoft.com/office/officeart/2009/3/layout/RandomtoResultProcess"/>
    <dgm:cxn modelId="{BEBD6FFD-4605-43CE-BE37-247E49255E5C}" type="presParOf" srcId="{FC8F68FA-D035-48A3-B625-64A440419863}" destId="{717C5F1F-2E09-408D-B07D-3529527A7AA4}" srcOrd="4" destOrd="0" presId="urn:microsoft.com/office/officeart/2009/3/layout/RandomtoResultProcess"/>
    <dgm:cxn modelId="{8250FF54-633E-4B3F-BA35-A2FE17DC6044}" type="presParOf" srcId="{FC8F68FA-D035-48A3-B625-64A440419863}" destId="{D7B4E23D-3725-4F6D-8619-854CC20F6AF2}" srcOrd="5" destOrd="0" presId="urn:microsoft.com/office/officeart/2009/3/layout/RandomtoResultProcess"/>
    <dgm:cxn modelId="{50D8B643-F7A8-4129-B283-A3FC9A5B4A1D}" type="presParOf" srcId="{FC8F68FA-D035-48A3-B625-64A440419863}" destId="{B0991428-E685-44CE-B030-9072D4F5C2C6}" srcOrd="6" destOrd="0" presId="urn:microsoft.com/office/officeart/2009/3/layout/RandomtoResultProcess"/>
    <dgm:cxn modelId="{A72CE947-F354-4BDB-B108-5FAF6A6AB70E}" type="presParOf" srcId="{FC8F68FA-D035-48A3-B625-64A440419863}" destId="{A9F0892D-FF26-4803-BF24-F2744408B9DC}" srcOrd="7" destOrd="0" presId="urn:microsoft.com/office/officeart/2009/3/layout/RandomtoResultProcess"/>
    <dgm:cxn modelId="{0037533F-8EEC-419E-972F-25B860403FCB}" type="presParOf" srcId="{FC8F68FA-D035-48A3-B625-64A440419863}" destId="{A3D1DE5F-BF87-4889-B185-EE030780DBAD}" srcOrd="8" destOrd="0" presId="urn:microsoft.com/office/officeart/2009/3/layout/RandomtoResultProcess"/>
    <dgm:cxn modelId="{0537B36B-EF17-4601-9815-5FBF50887818}" type="presParOf" srcId="{FC8F68FA-D035-48A3-B625-64A440419863}" destId="{52F3BBAF-8FAE-4D9B-916F-02F2BC09C098}" srcOrd="9" destOrd="0" presId="urn:microsoft.com/office/officeart/2009/3/layout/RandomtoResultProcess"/>
    <dgm:cxn modelId="{C1CA3C79-2FA6-4B2B-A5F0-D843A32FA669}" type="presParOf" srcId="{FC8F68FA-D035-48A3-B625-64A440419863}" destId="{885F3228-3FB6-4F90-A005-103EDE86B169}" srcOrd="10" destOrd="0" presId="urn:microsoft.com/office/officeart/2009/3/layout/RandomtoResultProcess"/>
    <dgm:cxn modelId="{C8D7F70F-8E9A-43AF-B6D9-4C2F2D39BB60}" type="presParOf" srcId="{FC8F68FA-D035-48A3-B625-64A440419863}" destId="{AE78F0C0-92F6-45C0-B35C-8529CBA4814C}" srcOrd="11" destOrd="0" presId="urn:microsoft.com/office/officeart/2009/3/layout/RandomtoResultProcess"/>
    <dgm:cxn modelId="{ABDAACF0-5421-47CF-A6F4-1D34FD184E63}" type="presParOf" srcId="{FC8F68FA-D035-48A3-B625-64A440419863}" destId="{DC800349-9AFF-4FBC-86E9-9914CB3843AB}" srcOrd="12" destOrd="0" presId="urn:microsoft.com/office/officeart/2009/3/layout/RandomtoResultProcess"/>
    <dgm:cxn modelId="{F3EE29B5-1971-4EF4-A477-8C3B55C0F4B7}" type="presParOf" srcId="{FC8F68FA-D035-48A3-B625-64A440419863}" destId="{4BE6ABD4-340C-4015-B25E-6EB68E94E565}" srcOrd="13" destOrd="0" presId="urn:microsoft.com/office/officeart/2009/3/layout/RandomtoResultProcess"/>
    <dgm:cxn modelId="{894828BD-FEA2-4B8A-9D1F-777E221D3CD1}" type="presParOf" srcId="{FC8F68FA-D035-48A3-B625-64A440419863}" destId="{7939CF6B-889C-40C4-AF99-B7F604B04946}" srcOrd="14" destOrd="0" presId="urn:microsoft.com/office/officeart/2009/3/layout/RandomtoResultProcess"/>
    <dgm:cxn modelId="{AB46D98C-B643-4E0C-9716-F19A8B4BB948}" type="presParOf" srcId="{FC8F68FA-D035-48A3-B625-64A440419863}" destId="{0291E3AF-CBB5-40DC-B37A-4470ED14AB7D}" srcOrd="15" destOrd="0" presId="urn:microsoft.com/office/officeart/2009/3/layout/RandomtoResultProcess"/>
    <dgm:cxn modelId="{C861DC3A-5EDB-48C8-9A7C-823E67260BD3}" type="presParOf" srcId="{FC8F68FA-D035-48A3-B625-64A440419863}" destId="{240008B0-B914-4346-A2D3-BB4E6D37FE60}" srcOrd="16" destOrd="0" presId="urn:microsoft.com/office/officeart/2009/3/layout/RandomtoResultProcess"/>
    <dgm:cxn modelId="{CA467989-047E-4B49-BF2F-3180992BC1FF}" type="presParOf" srcId="{FC8F68FA-D035-48A3-B625-64A440419863}" destId="{F96D7D76-A327-4B76-B693-DA5ADDABDA0C}" srcOrd="17" destOrd="0" presId="urn:microsoft.com/office/officeart/2009/3/layout/RandomtoResultProcess"/>
    <dgm:cxn modelId="{06A14C74-7CD3-4B41-AA19-363D95127D2E}" type="presParOf" srcId="{FC8F68FA-D035-48A3-B625-64A440419863}" destId="{53C87D37-31BD-469B-B3AA-86D76074D4F1}" srcOrd="18" destOrd="0" presId="urn:microsoft.com/office/officeart/2009/3/layout/RandomtoResultProcess"/>
    <dgm:cxn modelId="{B4B9AFAE-FEFA-48E8-B1C6-DB4EBFCA2AAF}" type="presParOf" srcId="{892C6062-0A5C-427E-80CD-D34BD50E5127}" destId="{1163E9ED-66E0-4C25-BADE-77BCEFC04BFB}" srcOrd="1" destOrd="0" presId="urn:microsoft.com/office/officeart/2009/3/layout/RandomtoResultProcess"/>
    <dgm:cxn modelId="{E2265DF7-6802-4606-A70F-5393A2E4B032}" type="presParOf" srcId="{1163E9ED-66E0-4C25-BADE-77BCEFC04BFB}" destId="{A93E24AE-1B52-4BE0-ABD9-C805470B7CDA}" srcOrd="0" destOrd="0" presId="urn:microsoft.com/office/officeart/2009/3/layout/RandomtoResultProcess"/>
    <dgm:cxn modelId="{BD4D9F49-04D1-4F93-B55D-0C769B0A5922}" type="presParOf" srcId="{1163E9ED-66E0-4C25-BADE-77BCEFC04BFB}" destId="{F874A7B9-EF56-4315-9B0E-E185702A6449}" srcOrd="1" destOrd="0" presId="urn:microsoft.com/office/officeart/2009/3/layout/RandomtoResultProcess"/>
    <dgm:cxn modelId="{649F7A63-C1F6-459E-B4D3-0FC0E27C9AC0}" type="presParOf" srcId="{892C6062-0A5C-427E-80CD-D34BD50E5127}" destId="{DE37A29C-CC6E-4A9F-9F8D-05A1482C38A5}" srcOrd="2" destOrd="0" presId="urn:microsoft.com/office/officeart/2009/3/layout/RandomtoResultProcess"/>
    <dgm:cxn modelId="{813FE610-DFD6-4E57-80CC-D0CA3E4B7D3B}" type="presParOf" srcId="{892C6062-0A5C-427E-80CD-D34BD50E5127}" destId="{700C05FC-CD7B-4D41-940E-D04427CAE7D9}" srcOrd="3" destOrd="0" presId="urn:microsoft.com/office/officeart/2009/3/layout/RandomtoResultProcess"/>
    <dgm:cxn modelId="{96E88C0D-5972-4B9A-A976-5C1C998481AA}" type="presParOf" srcId="{700C05FC-CD7B-4D41-940E-D04427CAE7D9}" destId="{6BB32655-B685-489E-89CB-FA527996BEEC}" srcOrd="0" destOrd="0" presId="urn:microsoft.com/office/officeart/2009/3/layout/RandomtoResultProcess"/>
    <dgm:cxn modelId="{E2485121-6DF0-43F5-A5E2-C16954192E6A}" type="presParOf" srcId="{700C05FC-CD7B-4D41-940E-D04427CAE7D9}" destId="{0C2946C8-7C58-4A36-B0A3-E560DEA3F47D}" srcOrd="1" destOrd="0" presId="urn:microsoft.com/office/officeart/2009/3/layout/RandomtoResultProcess"/>
    <dgm:cxn modelId="{05FD163C-109E-4535-A561-EB5D0B06DCE9}" type="presParOf" srcId="{892C6062-0A5C-427E-80CD-D34BD50E5127}" destId="{078A8356-4CE5-4A96-93DA-0BA713033B35}" srcOrd="4" destOrd="0" presId="urn:microsoft.com/office/officeart/2009/3/layout/RandomtoResultProcess"/>
    <dgm:cxn modelId="{F75EE9B8-43A2-49C7-9F0C-32CE0996BA99}" type="presParOf" srcId="{078A8356-4CE5-4A96-93DA-0BA713033B35}" destId="{BA459B73-A14A-492F-9F4C-972142872EEA}" srcOrd="0" destOrd="0" presId="urn:microsoft.com/office/officeart/2009/3/layout/RandomtoResultProcess"/>
    <dgm:cxn modelId="{18DD333A-1357-439A-9B0F-6DDBFA2A8BCB}" type="presParOf" srcId="{078A8356-4CE5-4A96-93DA-0BA713033B35}" destId="{3D9BFE66-CAD2-4CEB-902D-92D9FDB1C536}"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5AA6D-8B16-40B3-8B25-65A600705602}">
      <dsp:nvSpPr>
        <dsp:cNvPr id="0" name=""/>
        <dsp:cNvSpPr/>
      </dsp:nvSpPr>
      <dsp:spPr>
        <a:xfrm>
          <a:off x="198967" y="1551789"/>
          <a:ext cx="2918733" cy="1232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t>risks</a:t>
          </a:r>
          <a:endParaRPr lang="en-US" sz="2800" b="1" kern="1200" dirty="0"/>
        </a:p>
      </dsp:txBody>
      <dsp:txXfrm>
        <a:off x="198967" y="1551789"/>
        <a:ext cx="2918733" cy="1232030"/>
      </dsp:txXfrm>
    </dsp:sp>
    <dsp:sp modelId="{E7AFDC41-0560-4C21-87E5-940890D8F965}">
      <dsp:nvSpPr>
        <dsp:cNvPr id="0" name=""/>
        <dsp:cNvSpPr/>
      </dsp:nvSpPr>
      <dsp:spPr>
        <a:xfrm>
          <a:off x="1870950" y="1499498"/>
          <a:ext cx="232171" cy="232171"/>
        </a:xfrm>
        <a:prstGeom prst="ellipse">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E9C078-B218-4B84-B0C1-2E8A999223A1}">
      <dsp:nvSpPr>
        <dsp:cNvPr id="0" name=""/>
        <dsp:cNvSpPr/>
      </dsp:nvSpPr>
      <dsp:spPr>
        <a:xfrm>
          <a:off x="358170" y="1069299"/>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F2B1D5-35F3-49B7-ADE7-C7C298BD22B8}">
      <dsp:nvSpPr>
        <dsp:cNvPr id="0" name=""/>
        <dsp:cNvSpPr/>
      </dsp:nvSpPr>
      <dsp:spPr>
        <a:xfrm>
          <a:off x="748219" y="1134307"/>
          <a:ext cx="364841" cy="364841"/>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C5F1F-2E09-408D-B07D-3529527A7AA4}">
      <dsp:nvSpPr>
        <dsp:cNvPr id="0" name=""/>
        <dsp:cNvSpPr/>
      </dsp:nvSpPr>
      <dsp:spPr>
        <a:xfrm>
          <a:off x="1073260" y="776763"/>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B4E23D-3725-4F6D-8619-854CC20F6AF2}">
      <dsp:nvSpPr>
        <dsp:cNvPr id="0" name=""/>
        <dsp:cNvSpPr/>
      </dsp:nvSpPr>
      <dsp:spPr>
        <a:xfrm>
          <a:off x="1495813" y="646746"/>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91428-E685-44CE-B030-9072D4F5C2C6}">
      <dsp:nvSpPr>
        <dsp:cNvPr id="0" name=""/>
        <dsp:cNvSpPr/>
      </dsp:nvSpPr>
      <dsp:spPr>
        <a:xfrm>
          <a:off x="2015878" y="874275"/>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F0892D-FF26-4803-BF24-F2744408B9DC}">
      <dsp:nvSpPr>
        <dsp:cNvPr id="0" name=""/>
        <dsp:cNvSpPr/>
      </dsp:nvSpPr>
      <dsp:spPr>
        <a:xfrm>
          <a:off x="685800" y="2354250"/>
          <a:ext cx="364841" cy="364841"/>
        </a:xfrm>
        <a:prstGeom prst="ellipse">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1DE5F-BF87-4889-B185-EE030780DBAD}">
      <dsp:nvSpPr>
        <dsp:cNvPr id="0" name=""/>
        <dsp:cNvSpPr/>
      </dsp:nvSpPr>
      <dsp:spPr>
        <a:xfrm>
          <a:off x="2795976" y="1394340"/>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3BBAF-8FAE-4D9B-916F-02F2BC09C098}">
      <dsp:nvSpPr>
        <dsp:cNvPr id="0" name=""/>
        <dsp:cNvSpPr/>
      </dsp:nvSpPr>
      <dsp:spPr>
        <a:xfrm>
          <a:off x="2480262" y="1719119"/>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5F3228-3FB6-4F90-A005-103EDE86B169}">
      <dsp:nvSpPr>
        <dsp:cNvPr id="0" name=""/>
        <dsp:cNvSpPr/>
      </dsp:nvSpPr>
      <dsp:spPr>
        <a:xfrm>
          <a:off x="1371600" y="871933"/>
          <a:ext cx="597013" cy="597013"/>
        </a:xfrm>
        <a:prstGeom prst="ellipse">
          <a:avLst/>
        </a:prstGeom>
        <a:solidFill>
          <a:schemeClr val="accent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8F0C0-92F6-45C0-B35C-8529CBA4814C}">
      <dsp:nvSpPr>
        <dsp:cNvPr id="0" name=""/>
        <dsp:cNvSpPr/>
      </dsp:nvSpPr>
      <dsp:spPr>
        <a:xfrm>
          <a:off x="228600" y="2249058"/>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800349-9AFF-4FBC-86E9-9914CB3843AB}">
      <dsp:nvSpPr>
        <dsp:cNvPr id="0" name=""/>
        <dsp:cNvSpPr/>
      </dsp:nvSpPr>
      <dsp:spPr>
        <a:xfrm>
          <a:off x="228154" y="2596991"/>
          <a:ext cx="364841" cy="364841"/>
        </a:xfrm>
        <a:prstGeom prst="ellipse">
          <a:avLst/>
        </a:prstGeom>
        <a:solidFill>
          <a:schemeClr val="bg1">
            <a:lumMod val="6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E6ABD4-340C-4015-B25E-6EB68E94E565}">
      <dsp:nvSpPr>
        <dsp:cNvPr id="0" name=""/>
        <dsp:cNvSpPr/>
      </dsp:nvSpPr>
      <dsp:spPr>
        <a:xfrm>
          <a:off x="838201" y="2719090"/>
          <a:ext cx="530678" cy="530678"/>
        </a:xfrm>
        <a:prstGeom prst="ellipse">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9CF6B-889C-40C4-AF99-B7F604B04946}">
      <dsp:nvSpPr>
        <dsp:cNvPr id="0" name=""/>
        <dsp:cNvSpPr/>
      </dsp:nvSpPr>
      <dsp:spPr>
        <a:xfrm>
          <a:off x="1398301" y="3279577"/>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91E3AF-CBB5-40DC-B37A-4470ED14AB7D}">
      <dsp:nvSpPr>
        <dsp:cNvPr id="0" name=""/>
        <dsp:cNvSpPr/>
      </dsp:nvSpPr>
      <dsp:spPr>
        <a:xfrm>
          <a:off x="1528317" y="2857024"/>
          <a:ext cx="364841" cy="3648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008B0-B914-4346-A2D3-BB4E6D37FE60}">
      <dsp:nvSpPr>
        <dsp:cNvPr id="0" name=""/>
        <dsp:cNvSpPr/>
      </dsp:nvSpPr>
      <dsp:spPr>
        <a:xfrm>
          <a:off x="2017513" y="3200399"/>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D7D76-A327-4B76-B693-DA5ADDABDA0C}">
      <dsp:nvSpPr>
        <dsp:cNvPr id="0" name=""/>
        <dsp:cNvSpPr/>
      </dsp:nvSpPr>
      <dsp:spPr>
        <a:xfrm>
          <a:off x="381000" y="1471113"/>
          <a:ext cx="530678" cy="530678"/>
        </a:xfrm>
        <a:prstGeom prst="ellipse">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C87D37-31BD-469B-B3AA-86D76074D4F1}">
      <dsp:nvSpPr>
        <dsp:cNvPr id="0" name=""/>
        <dsp:cNvSpPr/>
      </dsp:nvSpPr>
      <dsp:spPr>
        <a:xfrm>
          <a:off x="2748288" y="2271330"/>
          <a:ext cx="364841" cy="3648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E24AE-1B52-4BE0-ABD9-C805470B7CDA}">
      <dsp:nvSpPr>
        <dsp:cNvPr id="0" name=""/>
        <dsp:cNvSpPr/>
      </dsp:nvSpPr>
      <dsp:spPr>
        <a:xfrm>
          <a:off x="3225826" y="1133767"/>
          <a:ext cx="1071488" cy="2045587"/>
        </a:xfrm>
        <a:prstGeom prst="chevron">
          <a:avLst>
            <a:gd name="adj" fmla="val 62310"/>
          </a:avLst>
        </a:prstGeom>
        <a:noFill/>
        <a:ln>
          <a:noFill/>
        </a:ln>
        <a:effectLst/>
      </dsp:spPr>
      <dsp:style>
        <a:lnRef idx="0">
          <a:scrgbClr r="0" g="0" b="0"/>
        </a:lnRef>
        <a:fillRef idx="1">
          <a:scrgbClr r="0" g="0" b="0"/>
        </a:fillRef>
        <a:effectRef idx="0">
          <a:scrgbClr r="0" g="0" b="0"/>
        </a:effectRef>
        <a:fontRef idx="minor">
          <a:schemeClr val="lt1"/>
        </a:fontRef>
      </dsp:style>
    </dsp:sp>
    <dsp:sp modelId="{6BB32655-B685-489E-89CB-FA527996BEEC}">
      <dsp:nvSpPr>
        <dsp:cNvPr id="0" name=""/>
        <dsp:cNvSpPr/>
      </dsp:nvSpPr>
      <dsp:spPr>
        <a:xfrm>
          <a:off x="4102498" y="1133767"/>
          <a:ext cx="1071488" cy="2045587"/>
        </a:xfrm>
        <a:prstGeom prst="chevron">
          <a:avLst>
            <a:gd name="adj" fmla="val 62310"/>
          </a:avLst>
        </a:prstGeom>
        <a:noFill/>
        <a:ln>
          <a:noFill/>
        </a:ln>
        <a:effectLst/>
      </dsp:spPr>
      <dsp:style>
        <a:lnRef idx="0">
          <a:scrgbClr r="0" g="0" b="0"/>
        </a:lnRef>
        <a:fillRef idx="1">
          <a:scrgbClr r="0" g="0" b="0"/>
        </a:fillRef>
        <a:effectRef idx="0">
          <a:scrgbClr r="0" g="0" b="0"/>
        </a:effectRef>
        <a:fontRef idx="minor">
          <a:schemeClr val="lt1"/>
        </a:fontRef>
      </dsp:style>
    </dsp:sp>
    <dsp:sp modelId="{BA459B73-A14A-492F-9F4C-972142872EEA}">
      <dsp:nvSpPr>
        <dsp:cNvPr id="0" name=""/>
        <dsp:cNvSpPr/>
      </dsp:nvSpPr>
      <dsp:spPr>
        <a:xfrm>
          <a:off x="5104434" y="819109"/>
          <a:ext cx="2483904" cy="2483904"/>
        </a:xfrm>
        <a:prstGeom prst="ellipse">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smtClean="0"/>
            <a:t>outcome</a:t>
          </a:r>
          <a:endParaRPr lang="en-US" sz="2800" b="1" kern="1200" dirty="0"/>
        </a:p>
      </dsp:txBody>
      <dsp:txXfrm>
        <a:off x="5468193" y="1182868"/>
        <a:ext cx="1756386" cy="1756386"/>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268330DB-BD6A-4CE4-B35C-8FB9B71B897C}" type="datetimeFigureOut">
              <a:rPr lang="en-US" smtClean="0"/>
              <a:t>3/8/2013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748FF63-F862-4A13-B8AF-5968F9CABBCF}" type="slidenum">
              <a:rPr lang="en-US" smtClean="0"/>
              <a:t>‹#›</a:t>
            </a:fld>
            <a:endParaRPr lang="en-US"/>
          </a:p>
        </p:txBody>
      </p:sp>
    </p:spTree>
    <p:extLst>
      <p:ext uri="{BB962C8B-B14F-4D97-AF65-F5344CB8AC3E}">
        <p14:creationId xmlns:p14="http://schemas.microsoft.com/office/powerpoint/2010/main" val="18659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sz="1200" kern="1200" dirty="0" smtClean="0">
                <a:solidFill>
                  <a:schemeClr val="tx1"/>
                </a:solidFill>
                <a:effectLst/>
                <a:latin typeface="+mn-lt"/>
                <a:ea typeface="+mn-ea"/>
                <a:cs typeface="+mn-cs"/>
              </a:rPr>
              <a:t>In October of 2010, the First 5 LA Board approved a motion to create a countywide “data partnership” focused on increasing access to timely and accurate information to assist in improving outcomes for families with young children. The goal was to build on existing data capacity, generating timely information and research that would directly impact policies critical to the 0-5 population and their families. </a:t>
            </a:r>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6</a:t>
            </a:fld>
            <a:endParaRPr lang="en-US"/>
          </a:p>
        </p:txBody>
      </p:sp>
    </p:spTree>
    <p:extLst>
      <p:ext uri="{BB962C8B-B14F-4D97-AF65-F5344CB8AC3E}">
        <p14:creationId xmlns:p14="http://schemas.microsoft.com/office/powerpoint/2010/main" val="187650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2457D10-0D37-4B6F-BBD6-26F5A1F8748C}" type="datetimeFigureOut">
              <a:rPr lang="en-US" smtClean="0"/>
              <a:t>3/8/2013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137DE-5778-4973-8EC8-21DEEF19827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57D10-0D37-4B6F-BBD6-26F5A1F8748C}"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137DE-5778-4973-8EC8-21DEEF1982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2457D10-0D37-4B6F-BBD6-26F5A1F8748C}" type="datetimeFigureOut">
              <a:rPr lang="en-US" smtClean="0"/>
              <a:t>3/8/2013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137DE-5778-4973-8EC8-21DEEF19827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57D10-0D37-4B6F-BBD6-26F5A1F8748C}"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57D10-0D37-4B6F-BBD6-26F5A1F8748C}" type="datetimeFigureOut">
              <a:rPr lang="en-US" smtClean="0"/>
              <a:t>3/8/2013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137DE-5778-4973-8EC8-21DEEF19827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457D10-0D37-4B6F-BBD6-26F5A1F8748C}" type="datetimeFigureOut">
              <a:rPr lang="en-US" smtClean="0"/>
              <a:t>3/8/2013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137DE-5778-4973-8EC8-21DEEF19827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457D10-0D37-4B6F-BBD6-26F5A1F8748C}" type="datetimeFigureOut">
              <a:rPr lang="en-US" smtClean="0"/>
              <a:t>3/8/2013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137DE-5778-4973-8EC8-21DEEF1982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137DE-5778-4973-8EC8-21DEEF19827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2457D10-0D37-4B6F-BBD6-26F5A1F8748C}" type="datetimeFigureOut">
              <a:rPr lang="en-US" smtClean="0"/>
              <a:t>3/8/2013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137DE-5778-4973-8EC8-21DEEF1982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23.png"/><Relationship Id="rId4" Type="http://schemas.openxmlformats.org/officeDocument/2006/relationships/image" Target="../media/image1.pd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97931"/>
            <a:ext cx="9144000" cy="680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07658" y="2209800"/>
            <a:ext cx="1981200" cy="1828800"/>
          </a:xfrm>
        </p:spPr>
        <p:txBody>
          <a:bodyPr>
            <a:normAutofit fontScale="85000" lnSpcReduction="10000"/>
          </a:bodyPr>
          <a:lstStyle/>
          <a:p>
            <a:r>
              <a:rPr lang="en-US" dirty="0" smtClean="0"/>
              <a:t>Presented to the Child Welfare Council Data Linkages Committee</a:t>
            </a:r>
          </a:p>
          <a:p>
            <a:endParaRPr lang="en-US" dirty="0" smtClean="0"/>
          </a:p>
          <a:p>
            <a:r>
              <a:rPr lang="en-US" dirty="0" smtClean="0"/>
              <a:t>3/6/2013</a:t>
            </a:r>
            <a:endParaRPr lang="en-US" dirty="0"/>
          </a:p>
        </p:txBody>
      </p:sp>
      <p:sp>
        <p:nvSpPr>
          <p:cNvPr id="2" name="Title 1"/>
          <p:cNvSpPr>
            <a:spLocks noGrp="1"/>
          </p:cNvSpPr>
          <p:nvPr>
            <p:ph type="title"/>
          </p:nvPr>
        </p:nvSpPr>
        <p:spPr/>
        <p:txBody>
          <a:bodyPr/>
          <a:lstStyle/>
          <a:p>
            <a:r>
              <a:rPr lang="en-US" sz="2800" b="1" dirty="0" smtClean="0">
                <a:solidFill>
                  <a:schemeClr val="accent6"/>
                </a:solidFill>
              </a:rPr>
              <a:t>Children’s </a:t>
            </a:r>
            <a:r>
              <a:rPr lang="en-US" sz="2800" b="1" dirty="0" smtClean="0">
                <a:solidFill>
                  <a:schemeClr val="accent6"/>
                </a:solidFill>
              </a:rPr>
              <a:t>Data Network</a:t>
            </a:r>
            <a:r>
              <a:rPr lang="en-US" sz="3200" b="1" dirty="0" smtClean="0">
                <a:solidFill>
                  <a:schemeClr val="accent6"/>
                </a:solidFill>
              </a:rPr>
              <a:t>:</a:t>
            </a:r>
            <a:br>
              <a:rPr lang="en-US" sz="3200" b="1" dirty="0" smtClean="0">
                <a:solidFill>
                  <a:schemeClr val="accent6"/>
                </a:solidFill>
              </a:rPr>
            </a:br>
            <a:r>
              <a:rPr lang="en-US" sz="2400" b="1" dirty="0" smtClean="0">
                <a:solidFill>
                  <a:schemeClr val="accent6">
                    <a:lumMod val="60000"/>
                    <a:lumOff val="40000"/>
                  </a:schemeClr>
                </a:solidFill>
              </a:rPr>
              <a:t>The Proposed development of a Statewide integrated data repository</a:t>
            </a:r>
            <a:r>
              <a:rPr lang="en-US" sz="2800" b="1" dirty="0" smtClean="0">
                <a:solidFill>
                  <a:schemeClr val="accent6">
                    <a:lumMod val="60000"/>
                    <a:lumOff val="40000"/>
                  </a:schemeClr>
                </a:solidFill>
              </a:rPr>
              <a:t> </a:t>
            </a:r>
            <a:endParaRPr lang="en-US" sz="3600" b="1" dirty="0">
              <a:solidFill>
                <a:schemeClr val="accent6">
                  <a:lumMod val="60000"/>
                  <a:lumOff val="40000"/>
                </a:schemeClr>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8714" y="6238890"/>
            <a:ext cx="2624904" cy="52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ucbseal_75x75"/>
          <p:cNvPicPr>
            <a:picLocks noChangeAspect="1" noChangeArrowheads="1"/>
          </p:cNvPicPr>
          <p:nvPr/>
        </p:nvPicPr>
        <p:blipFill>
          <a:blip r:embed="rId3" cstate="print"/>
          <a:srcRect/>
          <a:stretch>
            <a:fillRect/>
          </a:stretch>
        </p:blipFill>
        <p:spPr bwMode="auto">
          <a:xfrm>
            <a:off x="2973524" y="6238890"/>
            <a:ext cx="560961" cy="560961"/>
          </a:xfrm>
          <a:prstGeom prst="rect">
            <a:avLst/>
          </a:prstGeom>
          <a:noFill/>
          <a:ln w="9525">
            <a:noFill/>
            <a:miter lim="800000"/>
            <a:headEnd/>
            <a:tailEnd/>
          </a:ln>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335578"/>
            <a:ext cx="2814197" cy="404738"/>
          </a:xfrm>
          <a:prstGeom prst="rect">
            <a:avLst/>
          </a:prstGeom>
          <a:noFill/>
          <a:ln>
            <a:noFill/>
          </a:ln>
          <a:effec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6364443"/>
            <a:ext cx="2268017" cy="40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73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Elbow Connector 11"/>
          <p:cNvCxnSpPr>
            <a:stCxn id="4" idx="0"/>
          </p:cNvCxnSpPr>
          <p:nvPr/>
        </p:nvCxnSpPr>
        <p:spPr>
          <a:xfrm rot="16200000" flipH="1">
            <a:off x="4564380" y="3261360"/>
            <a:ext cx="15240" cy="3962400"/>
          </a:xfrm>
          <a:prstGeom prst="bentConnector4">
            <a:avLst>
              <a:gd name="adj1" fmla="val -5700000"/>
              <a:gd name="adj2" fmla="val 100192"/>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Data Sharing Agreements</a:t>
            </a:r>
            <a:endParaRPr lang="en-US" dirty="0"/>
          </a:p>
        </p:txBody>
      </p:sp>
      <p:sp>
        <p:nvSpPr>
          <p:cNvPr id="3" name="Content Placeholder 2"/>
          <p:cNvSpPr>
            <a:spLocks noGrp="1"/>
          </p:cNvSpPr>
          <p:nvPr>
            <p:ph idx="1"/>
          </p:nvPr>
        </p:nvSpPr>
        <p:spPr>
          <a:xfrm>
            <a:off x="380999" y="1719071"/>
            <a:ext cx="8407893" cy="2243329"/>
          </a:xfrm>
        </p:spPr>
        <p:txBody>
          <a:bodyPr/>
          <a:lstStyle/>
          <a:p>
            <a:pPr lvl="0"/>
            <a:r>
              <a:rPr lang="en-US" dirty="0" smtClean="0"/>
              <a:t>CDN </a:t>
            </a:r>
            <a:r>
              <a:rPr lang="en-US" dirty="0"/>
              <a:t>enters into a </a:t>
            </a:r>
            <a:r>
              <a:rPr lang="en-US" u="sng" dirty="0"/>
              <a:t>direct data-sharing MOU</a:t>
            </a:r>
            <a:r>
              <a:rPr lang="en-US" dirty="0"/>
              <a:t> with a given State or County agency (either a new </a:t>
            </a:r>
            <a:r>
              <a:rPr lang="en-US" dirty="0" smtClean="0"/>
              <a:t>MOU or by </a:t>
            </a:r>
            <a:r>
              <a:rPr lang="en-US" dirty="0"/>
              <a:t>extending an existing MOU via </a:t>
            </a:r>
            <a:r>
              <a:rPr lang="en-US" dirty="0" smtClean="0"/>
              <a:t>partnership </a:t>
            </a:r>
            <a:r>
              <a:rPr lang="en-US" dirty="0"/>
              <a:t>with the Child Welfare Indicator’s Project); or</a:t>
            </a:r>
          </a:p>
          <a:p>
            <a:pPr lvl="0"/>
            <a:r>
              <a:rPr lang="en-US" dirty="0" smtClean="0"/>
              <a:t>CDN </a:t>
            </a:r>
            <a:r>
              <a:rPr lang="en-US" u="sng" dirty="0"/>
              <a:t>requests pre-approved data elements</a:t>
            </a:r>
            <a:r>
              <a:rPr lang="en-US" dirty="0"/>
              <a:t> prepared for release to approved </a:t>
            </a:r>
            <a:r>
              <a:rPr lang="en-US" dirty="0" smtClean="0"/>
              <a:t>researchers</a:t>
            </a:r>
            <a:endParaRPr lang="en-US" dirty="0"/>
          </a:p>
        </p:txBody>
      </p:sp>
      <p:sp>
        <p:nvSpPr>
          <p:cNvPr id="4" name="Rounded Rectangle 3"/>
          <p:cNvSpPr/>
          <p:nvPr/>
        </p:nvSpPr>
        <p:spPr>
          <a:xfrm>
            <a:off x="1143000" y="5234940"/>
            <a:ext cx="28956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105400" y="5250180"/>
            <a:ext cx="2895600" cy="1143000"/>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139440" y="4000500"/>
            <a:ext cx="2895600" cy="6858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139440" y="4112567"/>
            <a:ext cx="2895600" cy="461665"/>
          </a:xfrm>
          <a:prstGeom prst="rect">
            <a:avLst/>
          </a:prstGeom>
          <a:noFill/>
        </p:spPr>
        <p:txBody>
          <a:bodyPr wrap="square" rtlCol="0">
            <a:spAutoFit/>
          </a:bodyPr>
          <a:lstStyle/>
          <a:p>
            <a:pPr algn="ctr"/>
            <a:r>
              <a:rPr lang="en-US" sz="2400" b="1" dirty="0" smtClean="0"/>
              <a:t>data</a:t>
            </a:r>
            <a:endParaRPr lang="en-US" sz="2400" b="1" dirty="0"/>
          </a:p>
        </p:txBody>
      </p:sp>
      <p:sp>
        <p:nvSpPr>
          <p:cNvPr id="15" name="TextBox 14"/>
          <p:cNvSpPr txBox="1"/>
          <p:nvPr/>
        </p:nvSpPr>
        <p:spPr>
          <a:xfrm>
            <a:off x="1143000" y="5575607"/>
            <a:ext cx="2895600" cy="461665"/>
          </a:xfrm>
          <a:prstGeom prst="rect">
            <a:avLst/>
          </a:prstGeom>
          <a:noFill/>
        </p:spPr>
        <p:txBody>
          <a:bodyPr wrap="square" rtlCol="0">
            <a:spAutoFit/>
          </a:bodyPr>
          <a:lstStyle/>
          <a:p>
            <a:pPr algn="ctr"/>
            <a:r>
              <a:rPr lang="en-US" sz="2400" b="1" dirty="0">
                <a:solidFill>
                  <a:schemeClr val="bg1"/>
                </a:solidFill>
              </a:rPr>
              <a:t>f</a:t>
            </a:r>
            <a:r>
              <a:rPr lang="en-US" sz="2400" b="1" dirty="0" smtClean="0">
                <a:solidFill>
                  <a:schemeClr val="bg1"/>
                </a:solidFill>
              </a:rPr>
              <a:t>ormal MOU</a:t>
            </a:r>
            <a:endParaRPr lang="en-US" sz="2400" b="1" dirty="0">
              <a:solidFill>
                <a:schemeClr val="bg1"/>
              </a:solidFill>
            </a:endParaRPr>
          </a:p>
        </p:txBody>
      </p:sp>
      <p:sp>
        <p:nvSpPr>
          <p:cNvPr id="16" name="TextBox 15"/>
          <p:cNvSpPr txBox="1"/>
          <p:nvPr/>
        </p:nvSpPr>
        <p:spPr>
          <a:xfrm>
            <a:off x="5105400" y="5575606"/>
            <a:ext cx="2895600" cy="461665"/>
          </a:xfrm>
          <a:prstGeom prst="rect">
            <a:avLst/>
          </a:prstGeom>
          <a:noFill/>
        </p:spPr>
        <p:txBody>
          <a:bodyPr wrap="square" rtlCol="0">
            <a:spAutoFit/>
          </a:bodyPr>
          <a:lstStyle/>
          <a:p>
            <a:pPr algn="ctr"/>
            <a:r>
              <a:rPr lang="en-US" sz="2400" b="1" dirty="0">
                <a:solidFill>
                  <a:schemeClr val="bg1"/>
                </a:solidFill>
              </a:rPr>
              <a:t>r</a:t>
            </a:r>
            <a:r>
              <a:rPr lang="en-US" sz="2400" b="1" dirty="0" smtClean="0">
                <a:solidFill>
                  <a:schemeClr val="bg1"/>
                </a:solidFill>
              </a:rPr>
              <a:t>esearcher access</a:t>
            </a:r>
            <a:endParaRPr lang="en-US" sz="2400" b="1" dirty="0">
              <a:solidFill>
                <a:schemeClr val="bg1"/>
              </a:solidFill>
            </a:endParaRPr>
          </a:p>
        </p:txBody>
      </p:sp>
    </p:spTree>
    <p:extLst>
      <p:ext uri="{BB962C8B-B14F-4D97-AF65-F5344CB8AC3E}">
        <p14:creationId xmlns:p14="http://schemas.microsoft.com/office/powerpoint/2010/main" val="1641245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Arrow Connector 37"/>
          <p:cNvCxnSpPr/>
          <p:nvPr/>
        </p:nvCxnSpPr>
        <p:spPr>
          <a:xfrm flipV="1">
            <a:off x="6284201" y="2980420"/>
            <a:ext cx="0" cy="24579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Data Integration Process?</a:t>
            </a:r>
            <a:endParaRPr lang="en-US" dirty="0"/>
          </a:p>
        </p:txBody>
      </p:sp>
      <p:sp>
        <p:nvSpPr>
          <p:cNvPr id="4" name="Flowchart: Manual Operation 3"/>
          <p:cNvSpPr/>
          <p:nvPr/>
        </p:nvSpPr>
        <p:spPr>
          <a:xfrm>
            <a:off x="1219200" y="3581400"/>
            <a:ext cx="2209800" cy="1752600"/>
          </a:xfrm>
          <a:prstGeom prst="flowChartManualOperatio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65760" y="2145353"/>
            <a:ext cx="1447800" cy="830997"/>
          </a:xfrm>
          <a:prstGeom prst="rect">
            <a:avLst/>
          </a:prstGeom>
          <a:noFill/>
        </p:spPr>
        <p:txBody>
          <a:bodyPr wrap="square" rtlCol="0">
            <a:spAutoFit/>
          </a:bodyPr>
          <a:lstStyle/>
          <a:p>
            <a:pPr algn="ctr"/>
            <a:r>
              <a:rPr lang="en-US" sz="1600" b="1" dirty="0" smtClean="0">
                <a:solidFill>
                  <a:schemeClr val="accent6">
                    <a:lumMod val="75000"/>
                  </a:schemeClr>
                </a:solidFill>
              </a:rPr>
              <a:t>Record from Agency A</a:t>
            </a:r>
          </a:p>
          <a:p>
            <a:pPr algn="ctr"/>
            <a:r>
              <a:rPr lang="en-US" sz="1600" b="1" dirty="0" smtClean="0">
                <a:solidFill>
                  <a:schemeClr val="accent6">
                    <a:lumMod val="75000"/>
                  </a:schemeClr>
                </a:solidFill>
              </a:rPr>
              <a:t>(id = A4568)</a:t>
            </a:r>
            <a:endParaRPr lang="en-US" sz="1600" b="1" dirty="0">
              <a:solidFill>
                <a:schemeClr val="accent6">
                  <a:lumMod val="75000"/>
                </a:schemeClr>
              </a:solidFill>
            </a:endParaRPr>
          </a:p>
        </p:txBody>
      </p:sp>
      <p:sp>
        <p:nvSpPr>
          <p:cNvPr id="8" name="TextBox 7"/>
          <p:cNvSpPr txBox="1"/>
          <p:nvPr/>
        </p:nvSpPr>
        <p:spPr>
          <a:xfrm>
            <a:off x="2819400" y="2492870"/>
            <a:ext cx="1447800" cy="830997"/>
          </a:xfrm>
          <a:prstGeom prst="rect">
            <a:avLst/>
          </a:prstGeom>
          <a:noFill/>
        </p:spPr>
        <p:txBody>
          <a:bodyPr wrap="square" rtlCol="0">
            <a:spAutoFit/>
          </a:bodyPr>
          <a:lstStyle/>
          <a:p>
            <a:pPr algn="ctr"/>
            <a:r>
              <a:rPr lang="en-US" sz="1600" b="1" dirty="0" smtClean="0">
                <a:solidFill>
                  <a:schemeClr val="bg1">
                    <a:lumMod val="50000"/>
                  </a:schemeClr>
                </a:solidFill>
              </a:rPr>
              <a:t>Record from Agency C</a:t>
            </a:r>
          </a:p>
          <a:p>
            <a:pPr algn="ctr"/>
            <a:r>
              <a:rPr lang="en-US" sz="1600" b="1" dirty="0" smtClean="0">
                <a:solidFill>
                  <a:schemeClr val="bg1">
                    <a:lumMod val="50000"/>
                  </a:schemeClr>
                </a:solidFill>
              </a:rPr>
              <a:t>(id = 9978)</a:t>
            </a:r>
            <a:endParaRPr lang="en-US" sz="1600" b="1" dirty="0">
              <a:solidFill>
                <a:schemeClr val="bg1">
                  <a:lumMod val="50000"/>
                </a:schemeClr>
              </a:solidFill>
            </a:endParaRPr>
          </a:p>
        </p:txBody>
      </p:sp>
      <p:sp>
        <p:nvSpPr>
          <p:cNvPr id="9" name="TextBox 8"/>
          <p:cNvSpPr txBox="1"/>
          <p:nvPr/>
        </p:nvSpPr>
        <p:spPr>
          <a:xfrm>
            <a:off x="1729740" y="1680358"/>
            <a:ext cx="1447800" cy="830997"/>
          </a:xfrm>
          <a:prstGeom prst="rect">
            <a:avLst/>
          </a:prstGeom>
          <a:noFill/>
        </p:spPr>
        <p:txBody>
          <a:bodyPr wrap="square" rtlCol="0">
            <a:spAutoFit/>
          </a:bodyPr>
          <a:lstStyle/>
          <a:p>
            <a:pPr algn="ctr"/>
            <a:r>
              <a:rPr lang="en-US" sz="1600" b="1" dirty="0" smtClean="0">
                <a:solidFill>
                  <a:schemeClr val="accent2">
                    <a:lumMod val="75000"/>
                  </a:schemeClr>
                </a:solidFill>
              </a:rPr>
              <a:t>Record from Agency B</a:t>
            </a:r>
          </a:p>
          <a:p>
            <a:pPr algn="ctr"/>
            <a:r>
              <a:rPr lang="en-US" sz="1600" b="1" dirty="0" smtClean="0">
                <a:solidFill>
                  <a:schemeClr val="accent2">
                    <a:lumMod val="75000"/>
                  </a:schemeClr>
                </a:solidFill>
              </a:rPr>
              <a:t>(id = Yt9hU4)</a:t>
            </a:r>
            <a:endParaRPr lang="en-US" sz="1600" b="1" dirty="0">
              <a:solidFill>
                <a:schemeClr val="accent2">
                  <a:lumMod val="75000"/>
                </a:schemeClr>
              </a:solidFill>
            </a:endParaRPr>
          </a:p>
        </p:txBody>
      </p:sp>
      <p:cxnSp>
        <p:nvCxnSpPr>
          <p:cNvPr id="11" name="Straight Arrow Connector 10"/>
          <p:cNvCxnSpPr/>
          <p:nvPr/>
        </p:nvCxnSpPr>
        <p:spPr>
          <a:xfrm>
            <a:off x="1333500" y="2937214"/>
            <a:ext cx="304800" cy="545813"/>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453640" y="2519332"/>
            <a:ext cx="0" cy="922176"/>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171825" y="3323867"/>
            <a:ext cx="179070" cy="213187"/>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77340" y="4042201"/>
            <a:ext cx="1447800" cy="830997"/>
          </a:xfrm>
          <a:prstGeom prst="rect">
            <a:avLst/>
          </a:prstGeom>
          <a:noFill/>
        </p:spPr>
        <p:txBody>
          <a:bodyPr wrap="square" rtlCol="0">
            <a:spAutoFit/>
          </a:bodyPr>
          <a:lstStyle/>
          <a:p>
            <a:pPr algn="ctr"/>
            <a:r>
              <a:rPr lang="en-US" sz="1600" b="1" dirty="0" smtClean="0">
                <a:solidFill>
                  <a:schemeClr val="bg1"/>
                </a:solidFill>
              </a:rPr>
              <a:t>Master Data Management Software</a:t>
            </a:r>
            <a:endParaRPr lang="en-US" sz="1600" b="1" dirty="0">
              <a:solidFill>
                <a:schemeClr val="bg1"/>
              </a:solidFill>
            </a:endParaRPr>
          </a:p>
        </p:txBody>
      </p:sp>
      <p:pic>
        <p:nvPicPr>
          <p:cNvPr id="24" name="Picture 2"/>
          <p:cNvPicPr>
            <a:picLocks noChangeAspect="1" noChangeArrowheads="1"/>
          </p:cNvPicPr>
          <p:nvPr/>
        </p:nvPicPr>
        <p:blipFill>
          <a:blip r:embed="rId2" cstate="print">
            <a:duotone>
              <a:prstClr val="black"/>
              <a:srgbClr val="DEAE00">
                <a:tint val="45000"/>
                <a:satMod val="400000"/>
              </a:srgbClr>
            </a:duotone>
            <a:extLst>
              <a:ext uri="{28A0092B-C50C-407E-A947-70E740481C1C}">
                <a14:useLocalDpi xmlns:a14="http://schemas.microsoft.com/office/drawing/2010/main" val="0"/>
              </a:ext>
            </a:extLst>
          </a:blip>
          <a:srcRect/>
          <a:stretch>
            <a:fillRect/>
          </a:stretch>
        </p:blipFill>
        <p:spPr bwMode="auto">
          <a:xfrm>
            <a:off x="2020514" y="5438354"/>
            <a:ext cx="607171" cy="609600"/>
          </a:xfrm>
          <a:prstGeom prst="rect">
            <a:avLst/>
          </a:prstGeom>
          <a:noFill/>
          <a:ln>
            <a:noFill/>
          </a:ln>
          <a:effectLst/>
        </p:spPr>
      </p:pic>
      <p:sp>
        <p:nvSpPr>
          <p:cNvPr id="25" name="TextBox 24"/>
          <p:cNvSpPr txBox="1"/>
          <p:nvPr/>
        </p:nvSpPr>
        <p:spPr>
          <a:xfrm>
            <a:off x="1600199" y="6060868"/>
            <a:ext cx="1447800" cy="584775"/>
          </a:xfrm>
          <a:prstGeom prst="rect">
            <a:avLst/>
          </a:prstGeom>
          <a:noFill/>
          <a:ln w="25400">
            <a:solidFill>
              <a:srgbClr val="FFFF00"/>
            </a:solidFill>
          </a:ln>
        </p:spPr>
        <p:txBody>
          <a:bodyPr wrap="square" rtlCol="0">
            <a:spAutoFit/>
          </a:bodyPr>
          <a:lstStyle/>
          <a:p>
            <a:pPr algn="ctr"/>
            <a:r>
              <a:rPr lang="en-US" sz="1600" b="1" dirty="0" smtClean="0"/>
              <a:t>Master ID = 1f567</a:t>
            </a:r>
            <a:endParaRPr lang="en-US" sz="1600" b="1" dirty="0"/>
          </a:p>
        </p:txBody>
      </p:sp>
      <p:graphicFrame>
        <p:nvGraphicFramePr>
          <p:cNvPr id="27" name="Table 26"/>
          <p:cNvGraphicFramePr>
            <a:graphicFrameLocks noGrp="1"/>
          </p:cNvGraphicFramePr>
          <p:nvPr>
            <p:extLst>
              <p:ext uri="{D42A27DB-BD31-4B8C-83A1-F6EECF244321}">
                <p14:modId xmlns:p14="http://schemas.microsoft.com/office/powerpoint/2010/main" val="826172859"/>
              </p:ext>
            </p:extLst>
          </p:nvPr>
        </p:nvGraphicFramePr>
        <p:xfrm>
          <a:off x="4224009" y="3581400"/>
          <a:ext cx="4648200" cy="830713"/>
        </p:xfrm>
        <a:graphic>
          <a:graphicData uri="http://schemas.openxmlformats.org/drawingml/2006/table">
            <a:tbl>
              <a:tblPr firstRow="1" bandRow="1">
                <a:tableStyleId>{D7AC3CCA-C797-4891-BE02-D94E43425B78}</a:tableStyleId>
              </a:tblPr>
              <a:tblGrid>
                <a:gridCol w="1162050"/>
                <a:gridCol w="1162050"/>
                <a:gridCol w="1162050"/>
                <a:gridCol w="1162050"/>
              </a:tblGrid>
              <a:tr h="404530">
                <a:tc>
                  <a:txBody>
                    <a:bodyPr/>
                    <a:lstStyle/>
                    <a:p>
                      <a:pPr algn="ctr"/>
                      <a:r>
                        <a:rPr lang="en-US" sz="1600" dirty="0" smtClean="0"/>
                        <a:t>Master ID</a:t>
                      </a:r>
                      <a:endParaRPr lang="en-US" sz="1600" dirty="0"/>
                    </a:p>
                  </a:txBody>
                  <a:tcPr/>
                </a:tc>
                <a:tc>
                  <a:txBody>
                    <a:bodyPr/>
                    <a:lstStyle/>
                    <a:p>
                      <a:pPr algn="ctr"/>
                      <a:r>
                        <a:rPr lang="en-US" sz="1600" dirty="0" smtClean="0"/>
                        <a:t>Agency A</a:t>
                      </a:r>
                      <a:endParaRPr lang="en-US" sz="1600" dirty="0"/>
                    </a:p>
                  </a:txBody>
                  <a:tcPr/>
                </a:tc>
                <a:tc>
                  <a:txBody>
                    <a:bodyPr/>
                    <a:lstStyle/>
                    <a:p>
                      <a:pPr algn="ctr"/>
                      <a:r>
                        <a:rPr lang="en-US" sz="1600" dirty="0" smtClean="0"/>
                        <a:t>Agency B</a:t>
                      </a:r>
                      <a:endParaRPr lang="en-US" sz="1600" dirty="0"/>
                    </a:p>
                  </a:txBody>
                  <a:tcPr/>
                </a:tc>
                <a:tc>
                  <a:txBody>
                    <a:bodyPr/>
                    <a:lstStyle/>
                    <a:p>
                      <a:pPr algn="ctr"/>
                      <a:r>
                        <a:rPr lang="en-US" sz="1600" dirty="0" smtClean="0"/>
                        <a:t>Agency C</a:t>
                      </a:r>
                      <a:endParaRPr lang="en-US" sz="1600" dirty="0"/>
                    </a:p>
                  </a:txBody>
                  <a:tcPr/>
                </a:tc>
              </a:tr>
              <a:tr h="426183">
                <a:tc>
                  <a:txBody>
                    <a:bodyPr/>
                    <a:lstStyle/>
                    <a:p>
                      <a:pPr algn="ctr"/>
                      <a:r>
                        <a:rPr lang="en-US" sz="1600" smtClean="0"/>
                        <a:t>1f567</a:t>
                      </a:r>
                      <a:endParaRPr lang="en-US" sz="1600" dirty="0"/>
                    </a:p>
                  </a:txBody>
                  <a:tcPr/>
                </a:tc>
                <a:tc>
                  <a:txBody>
                    <a:bodyPr/>
                    <a:lstStyle/>
                    <a:p>
                      <a:pPr algn="ctr"/>
                      <a:r>
                        <a:rPr lang="en-US" sz="1600" b="1" baseline="0" dirty="0" smtClean="0">
                          <a:solidFill>
                            <a:schemeClr val="accent6">
                              <a:lumMod val="75000"/>
                            </a:schemeClr>
                          </a:solidFill>
                        </a:rPr>
                        <a:t>  </a:t>
                      </a:r>
                      <a:r>
                        <a:rPr lang="en-US" sz="1600" b="1" dirty="0" smtClean="0">
                          <a:solidFill>
                            <a:schemeClr val="accent6">
                              <a:lumMod val="75000"/>
                            </a:schemeClr>
                          </a:solidFill>
                        </a:rPr>
                        <a:t>A4568</a:t>
                      </a:r>
                      <a:endParaRPr lang="en-US" sz="1600" dirty="0"/>
                    </a:p>
                  </a:txBody>
                  <a:tcPr/>
                </a:tc>
                <a:tc>
                  <a:txBody>
                    <a:bodyPr/>
                    <a:lstStyle/>
                    <a:p>
                      <a:pPr algn="ctr"/>
                      <a:r>
                        <a:rPr lang="en-US" sz="1600" b="1" dirty="0" smtClean="0">
                          <a:solidFill>
                            <a:schemeClr val="accent2">
                              <a:lumMod val="75000"/>
                            </a:schemeClr>
                          </a:solidFill>
                        </a:rPr>
                        <a:t>Yt9hU4</a:t>
                      </a:r>
                      <a:endParaRPr lang="en-US" sz="1600" dirty="0"/>
                    </a:p>
                  </a:txBody>
                  <a:tcPr/>
                </a:tc>
                <a:tc>
                  <a:txBody>
                    <a:bodyPr/>
                    <a:lstStyle/>
                    <a:p>
                      <a:pPr algn="ctr"/>
                      <a:r>
                        <a:rPr lang="en-US" sz="1600" b="1" dirty="0" smtClean="0">
                          <a:solidFill>
                            <a:schemeClr val="bg1">
                              <a:lumMod val="50000"/>
                            </a:schemeClr>
                          </a:solidFill>
                        </a:rPr>
                        <a:t>9978</a:t>
                      </a:r>
                      <a:endParaRPr lang="en-US" sz="1600" dirty="0"/>
                    </a:p>
                  </a:txBody>
                  <a:tcPr/>
                </a:tc>
              </a:tr>
            </a:tbl>
          </a:graphicData>
        </a:graphic>
      </p:graphicFrame>
      <p:cxnSp>
        <p:nvCxnSpPr>
          <p:cNvPr id="28" name="Straight Arrow Connector 27"/>
          <p:cNvCxnSpPr/>
          <p:nvPr/>
        </p:nvCxnSpPr>
        <p:spPr>
          <a:xfrm>
            <a:off x="3171825" y="5885360"/>
            <a:ext cx="21621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486400" y="5334000"/>
            <a:ext cx="1600200" cy="954107"/>
          </a:xfrm>
          <a:prstGeom prst="rect">
            <a:avLst/>
          </a:prstGeom>
          <a:solidFill>
            <a:schemeClr val="accent3">
              <a:lumMod val="50000"/>
            </a:schemeClr>
          </a:solidFill>
          <a:ln w="25400">
            <a:solidFill>
              <a:srgbClr val="00B050"/>
            </a:solidFill>
          </a:ln>
        </p:spPr>
        <p:txBody>
          <a:bodyPr wrap="square" rtlCol="0">
            <a:spAutoFit/>
          </a:bodyPr>
          <a:lstStyle/>
          <a:p>
            <a:pPr algn="ctr"/>
            <a:r>
              <a:rPr lang="en-US" sz="1400" b="1" dirty="0" smtClean="0">
                <a:solidFill>
                  <a:schemeClr val="bg1"/>
                </a:solidFill>
              </a:rPr>
              <a:t>Ongoing Probabilistic De-duplication of Data Repository</a:t>
            </a:r>
            <a:endParaRPr lang="en-US" sz="1400" b="1" dirty="0">
              <a:solidFill>
                <a:schemeClr val="bg1"/>
              </a:solidFill>
            </a:endParaRPr>
          </a:p>
        </p:txBody>
      </p:sp>
      <p:sp>
        <p:nvSpPr>
          <p:cNvPr id="42" name="Rounded Rectangle 41"/>
          <p:cNvSpPr/>
          <p:nvPr/>
        </p:nvSpPr>
        <p:spPr>
          <a:xfrm>
            <a:off x="5181600" y="2061865"/>
            <a:ext cx="2285999" cy="846503"/>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181600" y="2123538"/>
            <a:ext cx="2285999" cy="738664"/>
          </a:xfrm>
          <a:prstGeom prst="rect">
            <a:avLst/>
          </a:prstGeom>
          <a:noFill/>
        </p:spPr>
        <p:txBody>
          <a:bodyPr wrap="square" rtlCol="0">
            <a:spAutoFit/>
          </a:bodyPr>
          <a:lstStyle/>
          <a:p>
            <a:pPr algn="ctr"/>
            <a:r>
              <a:rPr lang="en-US" sz="1400" b="1" dirty="0" smtClean="0"/>
              <a:t>Re-integration with Confidential / Clinical Information</a:t>
            </a:r>
            <a:endParaRPr lang="en-US" sz="1400" b="1" dirty="0"/>
          </a:p>
        </p:txBody>
      </p:sp>
    </p:spTree>
    <p:extLst>
      <p:ext uri="{BB962C8B-B14F-4D97-AF65-F5344CB8AC3E}">
        <p14:creationId xmlns:p14="http://schemas.microsoft.com/office/powerpoint/2010/main" val="1017583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28600"/>
            <a:ext cx="5334000" cy="6400800"/>
          </a:xfrm>
          <a:prstGeom prst="rect">
            <a:avLst/>
          </a:prstGeom>
          <a:noFill/>
          <a:ln>
            <a:noFill/>
          </a:ln>
        </p:spPr>
      </p:pic>
      <p:sp>
        <p:nvSpPr>
          <p:cNvPr id="3" name="Title 2"/>
          <p:cNvSpPr>
            <a:spLocks noGrp="1"/>
          </p:cNvSpPr>
          <p:nvPr>
            <p:ph type="title"/>
          </p:nvPr>
        </p:nvSpPr>
        <p:spPr>
          <a:xfrm>
            <a:off x="7010400" y="304800"/>
            <a:ext cx="1981200" cy="3124200"/>
          </a:xfrm>
        </p:spPr>
        <p:txBody>
          <a:bodyPr/>
          <a:lstStyle/>
          <a:p>
            <a:r>
              <a:rPr lang="en-US" b="1" dirty="0" smtClean="0"/>
              <a:t>Data Transfer process</a:t>
            </a:r>
            <a:endParaRPr lang="en-US" b="1" dirty="0"/>
          </a:p>
        </p:txBody>
      </p:sp>
    </p:spTree>
    <p:extLst>
      <p:ext uri="{BB962C8B-B14F-4D97-AF65-F5344CB8AC3E}">
        <p14:creationId xmlns:p14="http://schemas.microsoft.com/office/powerpoint/2010/main" val="398987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Potential sources of Data</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95264"/>
            <a:ext cx="6553200" cy="4930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63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ight Bracket 41"/>
          <p:cNvSpPr/>
          <p:nvPr/>
        </p:nvSpPr>
        <p:spPr>
          <a:xfrm>
            <a:off x="7561910" y="2372478"/>
            <a:ext cx="109041" cy="47400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Right Bracket 50"/>
          <p:cNvSpPr/>
          <p:nvPr/>
        </p:nvSpPr>
        <p:spPr>
          <a:xfrm>
            <a:off x="8000440" y="3312453"/>
            <a:ext cx="218083" cy="218276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Rectangle 45"/>
          <p:cNvSpPr/>
          <p:nvPr/>
        </p:nvSpPr>
        <p:spPr>
          <a:xfrm>
            <a:off x="6179820" y="5860575"/>
            <a:ext cx="1325880" cy="71881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flipV="1">
            <a:off x="5379720" y="2965578"/>
            <a:ext cx="800100" cy="569738"/>
          </a:xfrm>
          <a:prstGeom prst="line">
            <a:avLst/>
          </a:prstGeom>
          <a:ln w="25400" cmpd="sng">
            <a:solidFill>
              <a:schemeClr val="accent3">
                <a:lumMod val="75000"/>
              </a:schemeClr>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105400" y="4925128"/>
            <a:ext cx="1066800" cy="925622"/>
          </a:xfrm>
          <a:prstGeom prst="line">
            <a:avLst/>
          </a:prstGeom>
          <a:ln w="25400">
            <a:solidFill>
              <a:schemeClr val="tx2">
                <a:lumMod val="75000"/>
              </a:schemeClr>
            </a:solidFill>
            <a:prstDash val="solid"/>
            <a:tailEnd type="triangle" w="lg"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808220" y="2982783"/>
            <a:ext cx="0" cy="2780099"/>
          </a:xfrm>
          <a:prstGeom prst="line">
            <a:avLst/>
          </a:prstGeom>
          <a:ln w="508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046220" y="5721421"/>
            <a:ext cx="15240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5190" y="304800"/>
            <a:ext cx="8381260" cy="1054394"/>
          </a:xfrm>
        </p:spPr>
        <p:txBody>
          <a:bodyPr/>
          <a:lstStyle/>
          <a:p>
            <a:r>
              <a:rPr lang="en-US" dirty="0" smtClean="0"/>
              <a:t>Data Management</a:t>
            </a:r>
            <a:endParaRPr lang="en-US" dirty="0"/>
          </a:p>
        </p:txBody>
      </p:sp>
      <p:pic>
        <p:nvPicPr>
          <p:cNvPr id="5122" name="Picture 2" descr="http://accentplus.com/wp-content/uploads/2011/03/Cloud-sketch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1" y="3250447"/>
            <a:ext cx="2979419" cy="224476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95400" y="3936222"/>
            <a:ext cx="1455420" cy="1098687"/>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25880" y="4051871"/>
            <a:ext cx="1447800" cy="830997"/>
          </a:xfrm>
          <a:prstGeom prst="rect">
            <a:avLst/>
          </a:prstGeom>
          <a:noFill/>
        </p:spPr>
        <p:txBody>
          <a:bodyPr wrap="square" rtlCol="0">
            <a:spAutoFit/>
          </a:bodyPr>
          <a:lstStyle/>
          <a:p>
            <a:pPr algn="ctr"/>
            <a:r>
              <a:rPr lang="en-US" sz="1600" b="1" dirty="0" smtClean="0">
                <a:solidFill>
                  <a:srgbClr val="FFC000"/>
                </a:solidFill>
              </a:rPr>
              <a:t>De-Identified, Linked </a:t>
            </a:r>
            <a:r>
              <a:rPr lang="en-US" sz="1600" b="1" dirty="0" smtClean="0">
                <a:solidFill>
                  <a:srgbClr val="FFC000"/>
                </a:solidFill>
              </a:rPr>
              <a:t>Data</a:t>
            </a:r>
            <a:endParaRPr lang="en-US" sz="1600" b="1" dirty="0">
              <a:solidFill>
                <a:srgbClr val="FFC000"/>
              </a:solidFill>
            </a:endParaRPr>
          </a:p>
        </p:txBody>
      </p:sp>
      <p:cxnSp>
        <p:nvCxnSpPr>
          <p:cNvPr id="8" name="Straight Arrow Connector 7"/>
          <p:cNvCxnSpPr/>
          <p:nvPr/>
        </p:nvCxnSpPr>
        <p:spPr>
          <a:xfrm>
            <a:off x="2750820" y="4467369"/>
            <a:ext cx="624840" cy="0"/>
          </a:xfrm>
          <a:prstGeom prst="straightConnector1">
            <a:avLst/>
          </a:prstGeom>
          <a:ln w="381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046220" y="2074438"/>
            <a:ext cx="15240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22420" y="5850750"/>
            <a:ext cx="1447800" cy="738664"/>
          </a:xfrm>
          <a:prstGeom prst="rect">
            <a:avLst/>
          </a:prstGeom>
          <a:noFill/>
        </p:spPr>
        <p:txBody>
          <a:bodyPr wrap="square" rtlCol="0">
            <a:spAutoFit/>
          </a:bodyPr>
          <a:lstStyle/>
          <a:p>
            <a:pPr algn="ctr"/>
            <a:r>
              <a:rPr lang="en-US" sz="1400" b="1" dirty="0" smtClean="0">
                <a:solidFill>
                  <a:schemeClr val="bg1"/>
                </a:solidFill>
              </a:rPr>
              <a:t>Child Welfare Indicators Project</a:t>
            </a:r>
            <a:endParaRPr lang="en-US" sz="1400" b="1" dirty="0">
              <a:solidFill>
                <a:schemeClr val="bg1"/>
              </a:solidFill>
            </a:endParaRPr>
          </a:p>
        </p:txBody>
      </p:sp>
      <p:sp>
        <p:nvSpPr>
          <p:cNvPr id="15" name="TextBox 14"/>
          <p:cNvSpPr txBox="1"/>
          <p:nvPr/>
        </p:nvSpPr>
        <p:spPr>
          <a:xfrm>
            <a:off x="4084320" y="2270028"/>
            <a:ext cx="1447800" cy="523220"/>
          </a:xfrm>
          <a:prstGeom prst="rect">
            <a:avLst/>
          </a:prstGeom>
          <a:noFill/>
        </p:spPr>
        <p:txBody>
          <a:bodyPr wrap="square" rtlCol="0">
            <a:spAutoFit/>
          </a:bodyPr>
          <a:lstStyle/>
          <a:p>
            <a:pPr algn="ctr"/>
            <a:r>
              <a:rPr lang="en-US" sz="1400" b="1" dirty="0" smtClean="0">
                <a:solidFill>
                  <a:schemeClr val="bg1"/>
                </a:solidFill>
              </a:rPr>
              <a:t>Children’s Data Network</a:t>
            </a:r>
            <a:endParaRPr lang="en-US" sz="1400" b="1" dirty="0">
              <a:solidFill>
                <a:schemeClr val="bg1"/>
              </a:solidFill>
            </a:endParaRPr>
          </a:p>
        </p:txBody>
      </p:sp>
      <p:cxnSp>
        <p:nvCxnSpPr>
          <p:cNvPr id="17" name="Straight Connector 16"/>
          <p:cNvCxnSpPr/>
          <p:nvPr/>
        </p:nvCxnSpPr>
        <p:spPr>
          <a:xfrm>
            <a:off x="1089660" y="2595492"/>
            <a:ext cx="0" cy="3643402"/>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8100" y="4109371"/>
            <a:ext cx="1127760" cy="830997"/>
          </a:xfrm>
          <a:prstGeom prst="rect">
            <a:avLst/>
          </a:prstGeom>
          <a:noFill/>
        </p:spPr>
        <p:txBody>
          <a:bodyPr wrap="square" rtlCol="0">
            <a:spAutoFit/>
          </a:bodyPr>
          <a:lstStyle/>
          <a:p>
            <a:pPr algn="ctr"/>
            <a:r>
              <a:rPr lang="en-US" sz="1200" b="1" i="1" dirty="0" smtClean="0"/>
              <a:t>Personal Information Used for Linkage</a:t>
            </a:r>
            <a:endParaRPr lang="en-US" sz="1200" b="1" i="1" dirty="0"/>
          </a:p>
        </p:txBody>
      </p:sp>
      <p:sp>
        <p:nvSpPr>
          <p:cNvPr id="29" name="TextBox 28"/>
          <p:cNvSpPr txBox="1"/>
          <p:nvPr/>
        </p:nvSpPr>
        <p:spPr>
          <a:xfrm>
            <a:off x="3931920" y="4083929"/>
            <a:ext cx="1447800" cy="646331"/>
          </a:xfrm>
          <a:prstGeom prst="rect">
            <a:avLst/>
          </a:prstGeom>
          <a:noFill/>
        </p:spPr>
        <p:txBody>
          <a:bodyPr wrap="square" rtlCol="0">
            <a:spAutoFit/>
          </a:bodyPr>
          <a:lstStyle/>
          <a:p>
            <a:pPr algn="ctr"/>
            <a:r>
              <a:rPr lang="en-US" b="1" dirty="0" smtClean="0"/>
              <a:t>Cloud Server</a:t>
            </a:r>
            <a:endParaRPr lang="en-US" b="1" dirty="0"/>
          </a:p>
        </p:txBody>
      </p:sp>
      <p:sp>
        <p:nvSpPr>
          <p:cNvPr id="37" name="Rectangle 36"/>
          <p:cNvSpPr/>
          <p:nvPr/>
        </p:nvSpPr>
        <p:spPr>
          <a:xfrm>
            <a:off x="6179820" y="2273823"/>
            <a:ext cx="1325880" cy="71881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6217920" y="2286314"/>
            <a:ext cx="1287780" cy="646331"/>
          </a:xfrm>
          <a:prstGeom prst="rect">
            <a:avLst/>
          </a:prstGeom>
          <a:noFill/>
        </p:spPr>
        <p:txBody>
          <a:bodyPr wrap="square" rtlCol="0">
            <a:spAutoFit/>
          </a:bodyPr>
          <a:lstStyle/>
          <a:p>
            <a:pPr algn="ctr"/>
            <a:r>
              <a:rPr lang="en-US" sz="1200" b="1" dirty="0" smtClean="0"/>
              <a:t>Integrated Child Indicators</a:t>
            </a:r>
            <a:endParaRPr lang="en-US" sz="1200" b="1" dirty="0"/>
          </a:p>
        </p:txBody>
      </p:sp>
      <p:sp>
        <p:nvSpPr>
          <p:cNvPr id="43" name="TextBox 42"/>
          <p:cNvSpPr txBox="1"/>
          <p:nvPr/>
        </p:nvSpPr>
        <p:spPr>
          <a:xfrm>
            <a:off x="6172200" y="5897157"/>
            <a:ext cx="1333500" cy="646331"/>
          </a:xfrm>
          <a:prstGeom prst="rect">
            <a:avLst/>
          </a:prstGeom>
          <a:noFill/>
        </p:spPr>
        <p:txBody>
          <a:bodyPr wrap="square" rtlCol="0">
            <a:spAutoFit/>
          </a:bodyPr>
          <a:lstStyle/>
          <a:p>
            <a:pPr algn="ctr"/>
            <a:r>
              <a:rPr lang="en-US" sz="1200" b="1" dirty="0" smtClean="0"/>
              <a:t>Child Welfare Performance Indicators</a:t>
            </a:r>
            <a:endParaRPr lang="en-US" sz="1200" b="1" dirty="0"/>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9979" y="3160053"/>
            <a:ext cx="1188721"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4738" y="4886988"/>
            <a:ext cx="1936416" cy="295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1154" y="4032612"/>
            <a:ext cx="1631457" cy="307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0571" y="4524869"/>
            <a:ext cx="916800" cy="25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41209" y="3593815"/>
            <a:ext cx="841402" cy="290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2760" y="5346976"/>
            <a:ext cx="1157680" cy="296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Left Brace 51"/>
          <p:cNvSpPr/>
          <p:nvPr/>
        </p:nvSpPr>
        <p:spPr>
          <a:xfrm>
            <a:off x="3627120" y="2270028"/>
            <a:ext cx="304800" cy="5232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Left Brace 60"/>
          <p:cNvSpPr/>
          <p:nvPr/>
        </p:nvSpPr>
        <p:spPr>
          <a:xfrm>
            <a:off x="3663315" y="5958472"/>
            <a:ext cx="304800" cy="5232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p:cNvSpPr txBox="1"/>
          <p:nvPr/>
        </p:nvSpPr>
        <p:spPr>
          <a:xfrm>
            <a:off x="2276475" y="2270028"/>
            <a:ext cx="1455420" cy="523220"/>
          </a:xfrm>
          <a:prstGeom prst="rect">
            <a:avLst/>
          </a:prstGeom>
          <a:noFill/>
        </p:spPr>
        <p:txBody>
          <a:bodyPr wrap="square" rtlCol="0">
            <a:spAutoFit/>
          </a:bodyPr>
          <a:lstStyle/>
          <a:p>
            <a:pPr algn="ctr"/>
            <a:r>
              <a:rPr lang="en-US" sz="1400" b="1" dirty="0" smtClean="0"/>
              <a:t>First 5 </a:t>
            </a:r>
            <a:r>
              <a:rPr lang="en-US" sz="1400" b="1" dirty="0" smtClean="0"/>
              <a:t>LA</a:t>
            </a:r>
          </a:p>
          <a:p>
            <a:pPr algn="ctr"/>
            <a:r>
              <a:rPr lang="en-US" sz="1400" b="1" dirty="0" smtClean="0"/>
              <a:t>Other funders? </a:t>
            </a:r>
            <a:endParaRPr lang="en-US" sz="1400" b="1" dirty="0"/>
          </a:p>
        </p:txBody>
      </p:sp>
      <p:sp>
        <p:nvSpPr>
          <p:cNvPr id="63" name="TextBox 62"/>
          <p:cNvSpPr txBox="1"/>
          <p:nvPr/>
        </p:nvSpPr>
        <p:spPr>
          <a:xfrm>
            <a:off x="1540192" y="6004879"/>
            <a:ext cx="2101215" cy="523220"/>
          </a:xfrm>
          <a:prstGeom prst="rect">
            <a:avLst/>
          </a:prstGeom>
          <a:noFill/>
        </p:spPr>
        <p:txBody>
          <a:bodyPr wrap="square" rtlCol="0">
            <a:spAutoFit/>
          </a:bodyPr>
          <a:lstStyle/>
          <a:p>
            <a:pPr algn="r"/>
            <a:r>
              <a:rPr lang="en-US" sz="1400" b="1" dirty="0" smtClean="0"/>
              <a:t>CDSS</a:t>
            </a:r>
          </a:p>
          <a:p>
            <a:pPr algn="r"/>
            <a:r>
              <a:rPr lang="en-US" sz="1400" b="1" dirty="0" smtClean="0"/>
              <a:t>Stuart </a:t>
            </a:r>
            <a:r>
              <a:rPr lang="en-US" sz="1400" b="1" dirty="0" smtClean="0"/>
              <a:t>Foundation</a:t>
            </a:r>
            <a:endParaRPr lang="en-US" sz="1400" b="1" dirty="0"/>
          </a:p>
        </p:txBody>
      </p:sp>
      <p:sp>
        <p:nvSpPr>
          <p:cNvPr id="64" name="Rectangle 63"/>
          <p:cNvSpPr/>
          <p:nvPr/>
        </p:nvSpPr>
        <p:spPr>
          <a:xfrm>
            <a:off x="8109481" y="4032612"/>
            <a:ext cx="768172" cy="6792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8064580" y="4217092"/>
            <a:ext cx="827494" cy="307777"/>
          </a:xfrm>
          <a:prstGeom prst="rect">
            <a:avLst/>
          </a:prstGeom>
          <a:noFill/>
        </p:spPr>
        <p:txBody>
          <a:bodyPr wrap="square" rtlCol="0">
            <a:spAutoFit/>
          </a:bodyPr>
          <a:lstStyle/>
          <a:p>
            <a:pPr algn="ctr"/>
            <a:r>
              <a:rPr lang="en-US" sz="1400" b="1" dirty="0" smtClean="0"/>
              <a:t>Public</a:t>
            </a:r>
            <a:endParaRPr lang="en-US" sz="1400" b="1" dirty="0"/>
          </a:p>
        </p:txBody>
      </p:sp>
      <p:sp>
        <p:nvSpPr>
          <p:cNvPr id="44" name="Right Bracket 43"/>
          <p:cNvSpPr/>
          <p:nvPr/>
        </p:nvSpPr>
        <p:spPr>
          <a:xfrm>
            <a:off x="7543100" y="6007691"/>
            <a:ext cx="109041" cy="474001"/>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Rectangle 44"/>
          <p:cNvSpPr/>
          <p:nvPr/>
        </p:nvSpPr>
        <p:spPr>
          <a:xfrm>
            <a:off x="7652141" y="6062574"/>
            <a:ext cx="841426" cy="41911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652141" y="6051045"/>
            <a:ext cx="827494" cy="430887"/>
          </a:xfrm>
          <a:prstGeom prst="rect">
            <a:avLst/>
          </a:prstGeom>
          <a:noFill/>
        </p:spPr>
        <p:txBody>
          <a:bodyPr wrap="square" rtlCol="0">
            <a:spAutoFit/>
          </a:bodyPr>
          <a:lstStyle/>
          <a:p>
            <a:pPr algn="ctr"/>
            <a:r>
              <a:rPr lang="en-US" sz="1050" b="1" dirty="0" smtClean="0"/>
              <a:t>Technical Assistance</a:t>
            </a:r>
            <a:endParaRPr lang="en-US" sz="1050" b="1" dirty="0"/>
          </a:p>
        </p:txBody>
      </p:sp>
      <p:sp>
        <p:nvSpPr>
          <p:cNvPr id="53" name="Rectangle 52"/>
          <p:cNvSpPr/>
          <p:nvPr/>
        </p:nvSpPr>
        <p:spPr>
          <a:xfrm>
            <a:off x="7652141" y="2434165"/>
            <a:ext cx="1239933" cy="41231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7645358" y="2418590"/>
            <a:ext cx="1221122" cy="415498"/>
          </a:xfrm>
          <a:prstGeom prst="rect">
            <a:avLst/>
          </a:prstGeom>
          <a:noFill/>
        </p:spPr>
        <p:txBody>
          <a:bodyPr wrap="square" rtlCol="0">
            <a:spAutoFit/>
          </a:bodyPr>
          <a:lstStyle/>
          <a:p>
            <a:r>
              <a:rPr lang="en-US" sz="1050" b="1" dirty="0" smtClean="0"/>
              <a:t>Research</a:t>
            </a:r>
          </a:p>
          <a:p>
            <a:r>
              <a:rPr lang="en-US" sz="1050" b="1" dirty="0" smtClean="0"/>
              <a:t>Analytic Reports</a:t>
            </a:r>
            <a:endParaRPr lang="en-US" sz="1050" b="1" dirty="0"/>
          </a:p>
        </p:txBody>
      </p:sp>
    </p:spTree>
    <p:extLst>
      <p:ext uri="{BB962C8B-B14F-4D97-AF65-F5344CB8AC3E}">
        <p14:creationId xmlns:p14="http://schemas.microsoft.com/office/powerpoint/2010/main" val="1533256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2800" dirty="0" smtClean="0">
                <a:solidFill>
                  <a:srgbClr val="FFC000"/>
                </a:solidFill>
              </a:rPr>
              <a:t>Development of Prospective Policy and program questions…</a:t>
            </a:r>
            <a:endParaRPr lang="en-US" sz="2800" dirty="0">
              <a:solidFill>
                <a:srgbClr val="FFC000"/>
              </a:solidFill>
            </a:endParaRPr>
          </a:p>
        </p:txBody>
      </p:sp>
      <p:graphicFrame>
        <p:nvGraphicFramePr>
          <p:cNvPr id="4" name="Diagram 3"/>
          <p:cNvGraphicFramePr/>
          <p:nvPr>
            <p:extLst>
              <p:ext uri="{D42A27DB-BD31-4B8C-83A1-F6EECF244321}">
                <p14:modId xmlns:p14="http://schemas.microsoft.com/office/powerpoint/2010/main" val="2813551776"/>
              </p:ext>
            </p:extLst>
          </p:nvPr>
        </p:nvGraphicFramePr>
        <p:xfrm>
          <a:off x="533400" y="2057400"/>
          <a:ext cx="7924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triped Right Arrow 4"/>
          <p:cNvSpPr/>
          <p:nvPr/>
        </p:nvSpPr>
        <p:spPr>
          <a:xfrm flipH="1">
            <a:off x="4039348" y="3793855"/>
            <a:ext cx="914400" cy="685800"/>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760032" y="4669884"/>
            <a:ext cx="1676400" cy="369332"/>
          </a:xfrm>
          <a:prstGeom prst="rect">
            <a:avLst/>
          </a:prstGeom>
          <a:noFill/>
        </p:spPr>
        <p:txBody>
          <a:bodyPr wrap="square" rtlCol="0">
            <a:spAutoFit/>
          </a:bodyPr>
          <a:lstStyle/>
          <a:p>
            <a:pPr algn="ctr"/>
            <a:r>
              <a:rPr lang="en-US" b="1" dirty="0" smtClean="0"/>
              <a:t>retrospective</a:t>
            </a:r>
            <a:endParaRPr lang="en-US" b="1" dirty="0"/>
          </a:p>
        </p:txBody>
      </p:sp>
      <p:sp>
        <p:nvSpPr>
          <p:cNvPr id="7" name="Striped Right Arrow 6"/>
          <p:cNvSpPr/>
          <p:nvPr/>
        </p:nvSpPr>
        <p:spPr>
          <a:xfrm rot="10800000" flipH="1">
            <a:off x="4119797" y="3776519"/>
            <a:ext cx="914400" cy="685800"/>
          </a:xfrm>
          <a:prstGeom prst="striped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03321" y="3424523"/>
            <a:ext cx="1676400" cy="369332"/>
          </a:xfrm>
          <a:prstGeom prst="rect">
            <a:avLst/>
          </a:prstGeom>
          <a:noFill/>
        </p:spPr>
        <p:txBody>
          <a:bodyPr wrap="square" rtlCol="0">
            <a:spAutoFit/>
          </a:bodyPr>
          <a:lstStyle/>
          <a:p>
            <a:pPr algn="ctr"/>
            <a:r>
              <a:rPr lang="en-US" b="1" dirty="0" smtClean="0"/>
              <a:t>prospective</a:t>
            </a:r>
            <a:endParaRPr lang="en-US" b="1" dirty="0"/>
          </a:p>
        </p:txBody>
      </p:sp>
      <p:sp>
        <p:nvSpPr>
          <p:cNvPr id="10" name="Oval 9"/>
          <p:cNvSpPr/>
          <p:nvPr/>
        </p:nvSpPr>
        <p:spPr>
          <a:xfrm>
            <a:off x="2667000" y="4511150"/>
            <a:ext cx="530678" cy="530678"/>
          </a:xfrm>
          <a:prstGeom prst="ellipse">
            <a:avLst/>
          </a:prstGeom>
          <a:solidFill>
            <a:schemeClr val="accent3">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Oval 10"/>
          <p:cNvSpPr/>
          <p:nvPr/>
        </p:nvSpPr>
        <p:spPr>
          <a:xfrm>
            <a:off x="2832837" y="3349773"/>
            <a:ext cx="364841" cy="364841"/>
          </a:xfrm>
          <a:prstGeom prst="ellipse">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67833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7" grpId="1" animBg="1"/>
      <p:bldP spid="8" grpId="0"/>
      <p:bldP spid="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343400" y="1719072"/>
            <a:ext cx="4572000" cy="4834128"/>
          </a:xfrm>
        </p:spPr>
        <p:txBody>
          <a:bodyPr>
            <a:normAutofit fontScale="77500" lnSpcReduction="20000"/>
          </a:bodyPr>
          <a:lstStyle/>
          <a:p>
            <a:r>
              <a:rPr lang="en-US" dirty="0"/>
              <a:t>The purpose of developing a children’s data repository is to facilitate applied, actionable research to support data-driven policy and programmatic decisions critical to young children and their families.  </a:t>
            </a:r>
            <a:endParaRPr lang="en-US" dirty="0" smtClean="0"/>
          </a:p>
          <a:p>
            <a:r>
              <a:rPr lang="en-US" dirty="0" smtClean="0"/>
              <a:t>By </a:t>
            </a:r>
            <a:r>
              <a:rPr lang="en-US" dirty="0"/>
              <a:t>creating a repository, a growing body of integrated data will be developed, data that can then serve as the basis for attending to a range of policy questions from different stakeholders. </a:t>
            </a:r>
          </a:p>
          <a:p>
            <a:endParaRPr lang="en-US" dirty="0"/>
          </a:p>
        </p:txBody>
      </p:sp>
      <p:sp>
        <p:nvSpPr>
          <p:cNvPr id="4" name="Title 3"/>
          <p:cNvSpPr>
            <a:spLocks noGrp="1"/>
          </p:cNvSpPr>
          <p:nvPr>
            <p:ph type="title"/>
          </p:nvPr>
        </p:nvSpPr>
        <p:spPr/>
        <p:txBody>
          <a:bodyPr/>
          <a:lstStyle/>
          <a:p>
            <a:r>
              <a:rPr lang="en-US" dirty="0" smtClean="0"/>
              <a:t>A shared resource</a:t>
            </a:r>
            <a:endParaRPr lang="en-US" dirty="0"/>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86000"/>
            <a:ext cx="4419600" cy="3276600"/>
          </a:xfrm>
          <a:prstGeom prst="rect">
            <a:avLst/>
          </a:prstGeom>
          <a:noFill/>
        </p:spPr>
      </p:pic>
    </p:spTree>
    <p:extLst>
      <p:ext uri="{BB962C8B-B14F-4D97-AF65-F5344CB8AC3E}">
        <p14:creationId xmlns:p14="http://schemas.microsoft.com/office/powerpoint/2010/main" val="3290945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950419"/>
            <a:ext cx="6324600" cy="1645920"/>
          </a:xfrm>
        </p:spPr>
        <p:txBody>
          <a:bodyPr/>
          <a:lstStyle/>
          <a:p>
            <a:r>
              <a:rPr lang="en-US" cap="none" dirty="0" smtClean="0">
                <a:solidFill>
                  <a:srgbClr val="FFC000"/>
                </a:solidFill>
              </a:rPr>
              <a:t>questions? </a:t>
            </a:r>
            <a:r>
              <a:rPr lang="en-US" cap="none" dirty="0">
                <a:solidFill>
                  <a:srgbClr val="FFC000"/>
                </a:solidFill>
              </a:rPr>
              <a:t>i</a:t>
            </a:r>
            <a:r>
              <a:rPr lang="en-US" cap="none" dirty="0" smtClean="0">
                <a:solidFill>
                  <a:srgbClr val="FFC000"/>
                </a:solidFill>
              </a:rPr>
              <a:t>nterest?</a:t>
            </a:r>
            <a:br>
              <a:rPr lang="en-US" cap="none" dirty="0" smtClean="0">
                <a:solidFill>
                  <a:srgbClr val="FFC000"/>
                </a:solidFill>
              </a:rPr>
            </a:br>
            <a:r>
              <a:rPr lang="en-US" sz="1800" b="1" u="sng" cap="none" dirty="0" smtClean="0">
                <a:solidFill>
                  <a:srgbClr val="FFFF00"/>
                </a:solidFill>
              </a:rPr>
              <a:t>ehornste@usc.edu</a:t>
            </a:r>
            <a:br>
              <a:rPr lang="en-US" sz="1800" b="1" u="sng" cap="none" dirty="0" smtClean="0">
                <a:solidFill>
                  <a:srgbClr val="FFFF00"/>
                </a:solidFill>
              </a:rPr>
            </a:br>
            <a:r>
              <a:rPr lang="en-US" sz="1800" b="1" u="sng" cap="none" dirty="0" smtClean="0">
                <a:solidFill>
                  <a:srgbClr val="FFFF00"/>
                </a:solidFill>
              </a:rPr>
              <a:t>mccroske@usc.edu</a:t>
            </a:r>
            <a:r>
              <a:rPr lang="en-US" sz="1800" cap="none" dirty="0" smtClean="0">
                <a:solidFill>
                  <a:srgbClr val="FFFF00"/>
                </a:solidFill>
              </a:rPr>
              <a:t/>
            </a:r>
            <a:br>
              <a:rPr lang="en-US" sz="1800" cap="none" dirty="0" smtClean="0">
                <a:solidFill>
                  <a:srgbClr val="FFFF00"/>
                </a:solidFill>
              </a:rPr>
            </a:br>
            <a:endParaRPr lang="en-US" cap="none" dirty="0">
              <a:solidFill>
                <a:srgbClr val="FFFF00"/>
              </a:solidFill>
            </a:endParaRPr>
          </a:p>
        </p:txBody>
      </p:sp>
      <p:pic>
        <p:nvPicPr>
          <p:cNvPr id="6" name="Picture 5" descr="ucbseal_75x75"/>
          <p:cNvPicPr>
            <a:picLocks noChangeAspect="1" noChangeArrowheads="1"/>
          </p:cNvPicPr>
          <p:nvPr/>
        </p:nvPicPr>
        <p:blipFill>
          <a:blip r:embed="rId2" cstate="print"/>
          <a:srcRect/>
          <a:stretch>
            <a:fillRect/>
          </a:stretch>
        </p:blipFill>
        <p:spPr bwMode="auto">
          <a:xfrm>
            <a:off x="7566460" y="1600200"/>
            <a:ext cx="914400" cy="914400"/>
          </a:xfrm>
          <a:prstGeom prst="rect">
            <a:avLst/>
          </a:prstGeom>
          <a:noFill/>
          <a:ln w="9525">
            <a:noFill/>
            <a:miter lim="800000"/>
            <a:headEnd/>
            <a:tailEnd/>
          </a:ln>
        </p:spPr>
      </p:pic>
      <p:pic>
        <p:nvPicPr>
          <p:cNvPr id="7" name="Picture 10" descr="CDS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266" y="4309360"/>
            <a:ext cx="875425" cy="59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Regular Use Shield_GoldOnWhite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7772211" y="3002785"/>
            <a:ext cx="647534" cy="833652"/>
          </a:xfrm>
          <a:prstGeom prst="rect">
            <a:avLst/>
          </a:prstGeom>
        </p:spPr>
      </p:pic>
    </p:spTree>
    <p:extLst>
      <p:ext uri="{BB962C8B-B14F-4D97-AF65-F5344CB8AC3E}">
        <p14:creationId xmlns:p14="http://schemas.microsoft.com/office/powerpoint/2010/main" val="28338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“snapshot” of Children</a:t>
            </a:r>
            <a:endParaRPr lang="en-US" dirty="0"/>
          </a:p>
        </p:txBody>
      </p:sp>
      <p:sp>
        <p:nvSpPr>
          <p:cNvPr id="18" name="TextBox 17"/>
          <p:cNvSpPr txBox="1"/>
          <p:nvPr/>
        </p:nvSpPr>
        <p:spPr>
          <a:xfrm>
            <a:off x="2171142" y="2999785"/>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0070C0"/>
                </a:solidFill>
              </a:rPr>
              <a:t>before</a:t>
            </a:r>
          </a:p>
          <a:p>
            <a:pPr algn="ctr"/>
            <a:endParaRPr lang="en-US" dirty="0"/>
          </a:p>
        </p:txBody>
      </p:sp>
      <p:sp>
        <p:nvSpPr>
          <p:cNvPr id="19" name="TextBox 18"/>
          <p:cNvSpPr txBox="1"/>
          <p:nvPr/>
        </p:nvSpPr>
        <p:spPr>
          <a:xfrm>
            <a:off x="3829957" y="2999786"/>
            <a:ext cx="1459523" cy="954107"/>
          </a:xfrm>
          <a:prstGeom prst="rect">
            <a:avLst/>
          </a:prstGeom>
          <a:solidFill>
            <a:schemeClr val="accent6">
              <a:lumMod val="75000"/>
            </a:schemeClr>
          </a:solidFill>
        </p:spPr>
        <p:txBody>
          <a:bodyPr wrap="square" rtlCol="0">
            <a:spAutoFit/>
          </a:bodyPr>
          <a:lstStyle/>
          <a:p>
            <a:pPr algn="ctr"/>
            <a:endParaRPr lang="en-US" dirty="0" smtClean="0"/>
          </a:p>
          <a:p>
            <a:pPr algn="ctr"/>
            <a:r>
              <a:rPr lang="en-US" sz="2000" b="1" dirty="0" smtClean="0"/>
              <a:t>CPS Data</a:t>
            </a:r>
          </a:p>
          <a:p>
            <a:pPr algn="ctr"/>
            <a:endParaRPr lang="en-US" dirty="0"/>
          </a:p>
        </p:txBody>
      </p:sp>
      <p:sp>
        <p:nvSpPr>
          <p:cNvPr id="20" name="TextBox 19"/>
          <p:cNvSpPr txBox="1"/>
          <p:nvPr/>
        </p:nvSpPr>
        <p:spPr>
          <a:xfrm>
            <a:off x="5430157" y="2984838"/>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FF0000"/>
                </a:solidFill>
              </a:rPr>
              <a:t>after</a:t>
            </a:r>
          </a:p>
          <a:p>
            <a:pPr algn="ctr"/>
            <a:endParaRPr lang="en-US" dirty="0"/>
          </a:p>
        </p:txBody>
      </p:sp>
      <p:sp>
        <p:nvSpPr>
          <p:cNvPr id="21" name="TextBox 20"/>
          <p:cNvSpPr txBox="1"/>
          <p:nvPr/>
        </p:nvSpPr>
        <p:spPr>
          <a:xfrm>
            <a:off x="2147696" y="4278183"/>
            <a:ext cx="4718538" cy="830997"/>
          </a:xfrm>
          <a:prstGeom prst="rect">
            <a:avLst/>
          </a:prstGeom>
          <a:solidFill>
            <a:schemeClr val="bg1">
              <a:lumMod val="75000"/>
              <a:alpha val="66000"/>
            </a:schemeClr>
          </a:solidFill>
          <a:effectLst>
            <a:glow rad="127000">
              <a:srgbClr val="FFFF00">
                <a:alpha val="40000"/>
              </a:srgbClr>
            </a:glow>
          </a:effectLst>
        </p:spPr>
        <p:txBody>
          <a:bodyPr wrap="square" rtlCol="0">
            <a:spAutoFit/>
          </a:bodyPr>
          <a:lstStyle/>
          <a:p>
            <a:pPr algn="ctr"/>
            <a:r>
              <a:rPr lang="en-US" sz="2400" i="1" dirty="0" smtClean="0">
                <a:solidFill>
                  <a:schemeClr val="tx1">
                    <a:lumMod val="85000"/>
                    <a:lumOff val="15000"/>
                  </a:schemeClr>
                </a:solidFill>
              </a:rPr>
              <a:t>Children not Reported for Maltreatment</a:t>
            </a:r>
          </a:p>
        </p:txBody>
      </p:sp>
    </p:spTree>
    <p:extLst>
      <p:ext uri="{BB962C8B-B14F-4D97-AF65-F5344CB8AC3E}">
        <p14:creationId xmlns:p14="http://schemas.microsoft.com/office/powerpoint/2010/main" val="113315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a:t>
            </a:r>
            <a:r>
              <a:rPr lang="en-US" sz="3600" dirty="0" smtClean="0"/>
              <a:t>xpanded Understanding…</a:t>
            </a:r>
            <a:endParaRPr lang="en-US" sz="3600" dirty="0"/>
          </a:p>
        </p:txBody>
      </p:sp>
      <p:sp>
        <p:nvSpPr>
          <p:cNvPr id="22" name="TextBox 21"/>
          <p:cNvSpPr txBox="1"/>
          <p:nvPr/>
        </p:nvSpPr>
        <p:spPr>
          <a:xfrm>
            <a:off x="2253203" y="2111416"/>
            <a:ext cx="1295400" cy="369332"/>
          </a:xfrm>
          <a:prstGeom prst="rect">
            <a:avLst/>
          </a:prstGeom>
          <a:noFill/>
        </p:spPr>
        <p:txBody>
          <a:bodyPr wrap="square" rtlCol="0">
            <a:spAutoFit/>
          </a:bodyPr>
          <a:lstStyle/>
          <a:p>
            <a:pPr algn="ctr"/>
            <a:r>
              <a:rPr lang="en-US" dirty="0"/>
              <a:t>b</a:t>
            </a:r>
            <a:r>
              <a:rPr lang="en-US" dirty="0" smtClean="0"/>
              <a:t>irth data</a:t>
            </a:r>
            <a:endParaRPr lang="en-US" dirty="0"/>
          </a:p>
        </p:txBody>
      </p:sp>
      <p:sp>
        <p:nvSpPr>
          <p:cNvPr id="24" name="TextBox 23"/>
          <p:cNvSpPr txBox="1"/>
          <p:nvPr/>
        </p:nvSpPr>
        <p:spPr>
          <a:xfrm>
            <a:off x="5359818" y="2112350"/>
            <a:ext cx="1600200" cy="369332"/>
          </a:xfrm>
          <a:prstGeom prst="rect">
            <a:avLst/>
          </a:prstGeom>
          <a:noFill/>
        </p:spPr>
        <p:txBody>
          <a:bodyPr wrap="square" rtlCol="0">
            <a:spAutoFit/>
          </a:bodyPr>
          <a:lstStyle/>
          <a:p>
            <a:pPr algn="ctr"/>
            <a:r>
              <a:rPr lang="en-US" dirty="0" smtClean="0"/>
              <a:t>death data</a:t>
            </a:r>
            <a:endParaRPr lang="en-US" dirty="0"/>
          </a:p>
        </p:txBody>
      </p:sp>
      <p:cxnSp>
        <p:nvCxnSpPr>
          <p:cNvPr id="25" name="Straight Arrow Connector 24"/>
          <p:cNvCxnSpPr>
            <a:stCxn id="22" idx="2"/>
          </p:cNvCxnSpPr>
          <p:nvPr/>
        </p:nvCxnSpPr>
        <p:spPr>
          <a:xfrm>
            <a:off x="2900903" y="2480748"/>
            <a:ext cx="0" cy="504090"/>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159917" y="2480748"/>
            <a:ext cx="0" cy="504090"/>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Right Brace 3"/>
          <p:cNvSpPr/>
          <p:nvPr/>
        </p:nvSpPr>
        <p:spPr>
          <a:xfrm rot="5400000">
            <a:off x="4220730" y="3710347"/>
            <a:ext cx="590550" cy="370742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TextBox 16"/>
          <p:cNvSpPr txBox="1"/>
          <p:nvPr/>
        </p:nvSpPr>
        <p:spPr>
          <a:xfrm>
            <a:off x="3029857" y="5839540"/>
            <a:ext cx="2954215" cy="646331"/>
          </a:xfrm>
          <a:prstGeom prst="rect">
            <a:avLst/>
          </a:prstGeom>
          <a:noFill/>
        </p:spPr>
        <p:txBody>
          <a:bodyPr wrap="square" rtlCol="0">
            <a:spAutoFit/>
          </a:bodyPr>
          <a:lstStyle/>
          <a:p>
            <a:pPr algn="ctr"/>
            <a:r>
              <a:rPr lang="en-US" dirty="0"/>
              <a:t>p</a:t>
            </a:r>
            <a:r>
              <a:rPr lang="en-US" dirty="0" smtClean="0"/>
              <a:t>opulation-based information</a:t>
            </a:r>
            <a:endParaRPr lang="en-US" dirty="0"/>
          </a:p>
        </p:txBody>
      </p:sp>
      <p:sp>
        <p:nvSpPr>
          <p:cNvPr id="13" name="TextBox 12"/>
          <p:cNvSpPr txBox="1"/>
          <p:nvPr/>
        </p:nvSpPr>
        <p:spPr>
          <a:xfrm>
            <a:off x="3621624" y="1896192"/>
            <a:ext cx="1937237" cy="646331"/>
          </a:xfrm>
          <a:prstGeom prst="rect">
            <a:avLst/>
          </a:prstGeom>
          <a:noFill/>
        </p:spPr>
        <p:txBody>
          <a:bodyPr wrap="square" rtlCol="0">
            <a:spAutoFit/>
          </a:bodyPr>
          <a:lstStyle/>
          <a:p>
            <a:pPr algn="ctr"/>
            <a:r>
              <a:rPr lang="en-US" dirty="0"/>
              <a:t>c</a:t>
            </a:r>
            <a:r>
              <a:rPr lang="en-US" dirty="0" smtClean="0"/>
              <a:t>hild protective service records</a:t>
            </a:r>
            <a:endParaRPr lang="en-US" dirty="0"/>
          </a:p>
        </p:txBody>
      </p:sp>
      <p:cxnSp>
        <p:nvCxnSpPr>
          <p:cNvPr id="14" name="Straight Arrow Connector 13"/>
          <p:cNvCxnSpPr/>
          <p:nvPr/>
        </p:nvCxnSpPr>
        <p:spPr>
          <a:xfrm>
            <a:off x="4559718" y="2542523"/>
            <a:ext cx="1" cy="380539"/>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71142" y="2999785"/>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0070C0"/>
                </a:solidFill>
              </a:rPr>
              <a:t>before</a:t>
            </a:r>
          </a:p>
          <a:p>
            <a:pPr algn="ctr"/>
            <a:endParaRPr lang="en-US" dirty="0"/>
          </a:p>
        </p:txBody>
      </p:sp>
      <p:sp>
        <p:nvSpPr>
          <p:cNvPr id="16" name="TextBox 15"/>
          <p:cNvSpPr txBox="1"/>
          <p:nvPr/>
        </p:nvSpPr>
        <p:spPr>
          <a:xfrm>
            <a:off x="3829957" y="2999786"/>
            <a:ext cx="1459523" cy="954107"/>
          </a:xfrm>
          <a:prstGeom prst="rect">
            <a:avLst/>
          </a:prstGeom>
          <a:solidFill>
            <a:schemeClr val="accent6">
              <a:lumMod val="75000"/>
            </a:schemeClr>
          </a:solidFill>
        </p:spPr>
        <p:txBody>
          <a:bodyPr wrap="square" rtlCol="0">
            <a:spAutoFit/>
          </a:bodyPr>
          <a:lstStyle/>
          <a:p>
            <a:pPr algn="ctr"/>
            <a:endParaRPr lang="en-US" dirty="0" smtClean="0"/>
          </a:p>
          <a:p>
            <a:pPr algn="ctr"/>
            <a:r>
              <a:rPr lang="en-US" sz="2000" b="1" dirty="0" smtClean="0"/>
              <a:t>CPS Data</a:t>
            </a:r>
          </a:p>
          <a:p>
            <a:pPr algn="ctr"/>
            <a:endParaRPr lang="en-US" dirty="0"/>
          </a:p>
        </p:txBody>
      </p:sp>
      <p:sp>
        <p:nvSpPr>
          <p:cNvPr id="23" name="TextBox 22"/>
          <p:cNvSpPr txBox="1"/>
          <p:nvPr/>
        </p:nvSpPr>
        <p:spPr>
          <a:xfrm>
            <a:off x="5430157" y="2984838"/>
            <a:ext cx="1459523" cy="1015663"/>
          </a:xfrm>
          <a:prstGeom prst="rect">
            <a:avLst/>
          </a:prstGeom>
          <a:solidFill>
            <a:srgbClr val="FFC000"/>
          </a:solidFill>
          <a:effectLst>
            <a:glow rad="127000">
              <a:srgbClr val="FFFF00">
                <a:alpha val="40000"/>
              </a:srgbClr>
            </a:glow>
          </a:effectLst>
        </p:spPr>
        <p:txBody>
          <a:bodyPr wrap="square" rtlCol="0">
            <a:spAutoFit/>
          </a:bodyPr>
          <a:lstStyle/>
          <a:p>
            <a:pPr algn="ctr"/>
            <a:endParaRPr lang="en-US" dirty="0" smtClean="0"/>
          </a:p>
          <a:p>
            <a:pPr algn="ctr"/>
            <a:r>
              <a:rPr lang="en-US" sz="2400" b="1" i="1" dirty="0" smtClean="0">
                <a:solidFill>
                  <a:srgbClr val="FF0000"/>
                </a:solidFill>
              </a:rPr>
              <a:t>after</a:t>
            </a:r>
          </a:p>
          <a:p>
            <a:pPr algn="ctr"/>
            <a:endParaRPr lang="en-US" dirty="0"/>
          </a:p>
        </p:txBody>
      </p:sp>
      <p:sp>
        <p:nvSpPr>
          <p:cNvPr id="26" name="TextBox 25"/>
          <p:cNvSpPr txBox="1"/>
          <p:nvPr/>
        </p:nvSpPr>
        <p:spPr>
          <a:xfrm>
            <a:off x="2147696" y="4278183"/>
            <a:ext cx="4718538" cy="830997"/>
          </a:xfrm>
          <a:prstGeom prst="rect">
            <a:avLst/>
          </a:prstGeom>
          <a:solidFill>
            <a:schemeClr val="bg1">
              <a:lumMod val="75000"/>
              <a:alpha val="66000"/>
            </a:schemeClr>
          </a:solidFill>
          <a:effectLst>
            <a:glow rad="127000">
              <a:srgbClr val="FFFF00">
                <a:alpha val="40000"/>
              </a:srgbClr>
            </a:glow>
          </a:effectLst>
        </p:spPr>
        <p:txBody>
          <a:bodyPr wrap="square" rtlCol="0">
            <a:spAutoFit/>
          </a:bodyPr>
          <a:lstStyle/>
          <a:p>
            <a:pPr algn="ctr"/>
            <a:r>
              <a:rPr lang="en-US" sz="2400" i="1" dirty="0" smtClean="0">
                <a:solidFill>
                  <a:schemeClr val="tx1">
                    <a:lumMod val="85000"/>
                    <a:lumOff val="15000"/>
                  </a:schemeClr>
                </a:solidFill>
              </a:rPr>
              <a:t>Children not Reported for Maltreatment</a:t>
            </a:r>
          </a:p>
        </p:txBody>
      </p:sp>
      <p:sp>
        <p:nvSpPr>
          <p:cNvPr id="18" name="TextBox 17"/>
          <p:cNvSpPr txBox="1"/>
          <p:nvPr/>
        </p:nvSpPr>
        <p:spPr>
          <a:xfrm>
            <a:off x="7315200" y="2030959"/>
            <a:ext cx="1459523" cy="3231654"/>
          </a:xfrm>
          <a:prstGeom prst="rect">
            <a:avLst/>
          </a:prstGeom>
          <a:solidFill>
            <a:schemeClr val="accent6">
              <a:lumMod val="75000"/>
            </a:schemeClr>
          </a:solidFill>
          <a:effectLst>
            <a:glow rad="127000">
              <a:srgbClr val="FFFF00">
                <a:alpha val="40000"/>
              </a:srgbClr>
            </a:glow>
          </a:effectLst>
        </p:spPr>
        <p:txBody>
          <a:bodyPr wrap="square" rtlCol="0">
            <a:spAutoFit/>
          </a:bodyPr>
          <a:lstStyle/>
          <a:p>
            <a:pPr algn="ctr"/>
            <a:endParaRPr lang="en-US" dirty="0" smtClean="0">
              <a:solidFill>
                <a:schemeClr val="bg1"/>
              </a:solidFill>
            </a:endParaRPr>
          </a:p>
          <a:p>
            <a:pPr algn="ctr"/>
            <a:endParaRPr lang="en-US" sz="2400" b="1" i="1" dirty="0" smtClean="0">
              <a:solidFill>
                <a:schemeClr val="bg1"/>
              </a:solidFill>
            </a:endParaRPr>
          </a:p>
          <a:p>
            <a:pPr algn="ctr"/>
            <a:endParaRPr lang="en-US" sz="2400" b="1" i="1" dirty="0" smtClean="0">
              <a:solidFill>
                <a:schemeClr val="bg1"/>
              </a:solidFill>
            </a:endParaRPr>
          </a:p>
          <a:p>
            <a:pPr algn="ctr"/>
            <a:r>
              <a:rPr lang="en-US" sz="2400" b="1" i="1" dirty="0" smtClean="0">
                <a:solidFill>
                  <a:schemeClr val="bg1"/>
                </a:solidFill>
              </a:rPr>
              <a:t>Other </a:t>
            </a:r>
            <a:r>
              <a:rPr lang="en-US" sz="2400" b="1" i="1" dirty="0">
                <a:solidFill>
                  <a:schemeClr val="bg1"/>
                </a:solidFill>
              </a:rPr>
              <a:t>D</a:t>
            </a:r>
            <a:r>
              <a:rPr lang="en-US" sz="2400" b="1" i="1" dirty="0" smtClean="0">
                <a:solidFill>
                  <a:schemeClr val="bg1"/>
                </a:solidFill>
              </a:rPr>
              <a:t>ata Sources?</a:t>
            </a:r>
          </a:p>
          <a:p>
            <a:pPr algn="ctr"/>
            <a:endParaRPr lang="en-US" sz="2400" b="1" i="1" dirty="0" smtClean="0">
              <a:solidFill>
                <a:schemeClr val="bg1"/>
              </a:solidFill>
            </a:endParaRPr>
          </a:p>
          <a:p>
            <a:pPr algn="ctr"/>
            <a:endParaRPr lang="en-US" sz="2400" b="1" i="1" dirty="0" smtClean="0">
              <a:solidFill>
                <a:schemeClr val="bg1"/>
              </a:solidFill>
            </a:endParaRPr>
          </a:p>
          <a:p>
            <a:pPr algn="ctr"/>
            <a:endParaRPr lang="en-US" dirty="0">
              <a:solidFill>
                <a:schemeClr val="bg1"/>
              </a:solidFill>
            </a:endParaRPr>
          </a:p>
        </p:txBody>
      </p:sp>
    </p:spTree>
    <p:extLst>
      <p:ext uri="{BB962C8B-B14F-4D97-AF65-F5344CB8AC3E}">
        <p14:creationId xmlns:p14="http://schemas.microsoft.com/office/powerpoint/2010/main" val="45655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500"/>
                                        <p:tgtEl>
                                          <p:spTgt spid="22"/>
                                        </p:tgtEl>
                                      </p:cBhvr>
                                    </p:animEffect>
                                  </p:childTnLst>
                                </p:cTn>
                              </p:par>
                              <p:par>
                                <p:cTn id="8" presetID="22" presetClass="entr" presetSubtype="4"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down)">
                                      <p:cBhvr>
                                        <p:cTn id="10" dur="500"/>
                                        <p:tgtEl>
                                          <p:spTgt spid="2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down)">
                                      <p:cBhvr>
                                        <p:cTn id="13" dur="500"/>
                                        <p:tgtEl>
                                          <p:spTgt spid="24"/>
                                        </p:tgtEl>
                                      </p:cBhvr>
                                    </p:animEffect>
                                  </p:childTnLst>
                                </p:cTn>
                              </p:par>
                              <p:par>
                                <p:cTn id="14" presetID="22" presetClass="entr" presetSubtype="4"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500"/>
                                        <p:tgtEl>
                                          <p:spTgt spid="2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4" grpId="0" animBg="1"/>
      <p:bldP spid="17" grpId="0"/>
      <p:bldP spid="15" grpId="0" animBg="1"/>
      <p:bldP spid="23" grpId="0" animBg="1"/>
      <p:bldP spid="26"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58201" cy="2167129"/>
          </a:xfrm>
        </p:spPr>
        <p:txBody>
          <a:bodyPr/>
          <a:lstStyle/>
          <a:p>
            <a:pPr marL="45720" indent="0">
              <a:buNone/>
            </a:pPr>
            <a:r>
              <a:rPr lang="en-US" i="1" dirty="0"/>
              <a:t>“Each person in the world creates a Book of Life. This Book starts with birth and ends with death. Its pages are made up of the records of the principal events in life. Record linkage is the name given to the process of assembling the pages of this Book…” (Dunn, 1946)</a:t>
            </a:r>
            <a:endParaRPr lang="en-US" dirty="0"/>
          </a:p>
          <a:p>
            <a:endParaRPr lang="en-US" dirty="0"/>
          </a:p>
        </p:txBody>
      </p:sp>
      <p:sp>
        <p:nvSpPr>
          <p:cNvPr id="3" name="Title 2"/>
          <p:cNvSpPr>
            <a:spLocks noGrp="1"/>
          </p:cNvSpPr>
          <p:nvPr>
            <p:ph type="title"/>
          </p:nvPr>
        </p:nvSpPr>
        <p:spPr/>
        <p:txBody>
          <a:bodyPr/>
          <a:lstStyle/>
          <a:p>
            <a:r>
              <a:rPr lang="en-US" dirty="0" smtClean="0"/>
              <a:t>An Integrated Data repository</a:t>
            </a:r>
            <a:endParaRPr lang="en-US" dirty="0"/>
          </a:p>
        </p:txBody>
      </p:sp>
      <p:pic>
        <p:nvPicPr>
          <p:cNvPr id="4" name="Picture 3"/>
          <p:cNvPicPr/>
          <p:nvPr/>
        </p:nvPicPr>
        <p:blipFill>
          <a:blip r:embed="rId2"/>
          <a:stretch>
            <a:fillRect/>
          </a:stretch>
        </p:blipFill>
        <p:spPr>
          <a:xfrm>
            <a:off x="853440" y="3429000"/>
            <a:ext cx="7391400" cy="2743200"/>
          </a:xfrm>
          <a:prstGeom prst="rect">
            <a:avLst/>
          </a:prstGeom>
        </p:spPr>
      </p:pic>
    </p:spTree>
    <p:extLst>
      <p:ext uri="{BB962C8B-B14F-4D97-AF65-F5344CB8AC3E}">
        <p14:creationId xmlns:p14="http://schemas.microsoft.com/office/powerpoint/2010/main" val="2470420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Each year, government, foundations, and private agencies across Los Angeles County and throughout California invest significant resources in programs serving the 0-5 population, including the collection of data. </a:t>
            </a:r>
            <a:endParaRPr lang="en-US" dirty="0" smtClean="0"/>
          </a:p>
          <a:p>
            <a:r>
              <a:rPr lang="en-US" dirty="0" smtClean="0"/>
              <a:t>Although </a:t>
            </a:r>
            <a:r>
              <a:rPr lang="en-US" dirty="0"/>
              <a:t>each agency serving children and families collects a tremendous amount of valuable administrative client and case data, there is no formal platform for integration and sharing. </a:t>
            </a:r>
            <a:endParaRPr lang="en-US" dirty="0" smtClean="0"/>
          </a:p>
          <a:p>
            <a:r>
              <a:rPr lang="en-US" dirty="0" smtClean="0"/>
              <a:t>Additionally</a:t>
            </a:r>
            <a:r>
              <a:rPr lang="en-US" dirty="0"/>
              <a:t>, with shrinking budgets, agencies generally have limited resources and capacity for data analysis and thus are more likely to focus on required reporting rather than “mining” information that may be useful for program, policy and research purposes. </a:t>
            </a:r>
          </a:p>
          <a:p>
            <a:endParaRPr lang="en-US" dirty="0"/>
          </a:p>
        </p:txBody>
      </p:sp>
      <p:sp>
        <p:nvSpPr>
          <p:cNvPr id="3" name="Title 2"/>
          <p:cNvSpPr>
            <a:spLocks noGrp="1"/>
          </p:cNvSpPr>
          <p:nvPr>
            <p:ph type="title"/>
          </p:nvPr>
        </p:nvSpPr>
        <p:spPr/>
        <p:txBody>
          <a:bodyPr/>
          <a:lstStyle/>
          <a:p>
            <a:r>
              <a:rPr lang="en-US" dirty="0" smtClean="0"/>
              <a:t>Need</a:t>
            </a:r>
            <a:endParaRPr lang="en-US" dirty="0"/>
          </a:p>
        </p:txBody>
      </p:sp>
    </p:spTree>
    <p:extLst>
      <p:ext uri="{BB962C8B-B14F-4D97-AF65-F5344CB8AC3E}">
        <p14:creationId xmlns:p14="http://schemas.microsoft.com/office/powerpoint/2010/main" val="295674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925239"/>
            <a:ext cx="4463540" cy="3002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81000" y="5257800"/>
            <a:ext cx="8382000" cy="707886"/>
          </a:xfrm>
          <a:prstGeom prst="rect">
            <a:avLst/>
          </a:prstGeom>
          <a:noFill/>
        </p:spPr>
        <p:txBody>
          <a:bodyPr wrap="square" rtlCol="0">
            <a:spAutoFit/>
          </a:bodyPr>
          <a:lstStyle/>
          <a:p>
            <a:r>
              <a:rPr lang="en-US" sz="2000" b="1" i="1" dirty="0" smtClean="0"/>
              <a:t>Mission: </a:t>
            </a:r>
            <a:r>
              <a:rPr lang="en-US" sz="2000" i="1" dirty="0" smtClean="0"/>
              <a:t>Leverage </a:t>
            </a:r>
            <a:r>
              <a:rPr lang="en-US" sz="2000" i="1" dirty="0"/>
              <a:t>data to improve outcomes for young children and their families through increased access to timely, accurate, and actionable information </a:t>
            </a:r>
          </a:p>
        </p:txBody>
      </p:sp>
    </p:spTree>
    <p:extLst>
      <p:ext uri="{BB962C8B-B14F-4D97-AF65-F5344CB8AC3E}">
        <p14:creationId xmlns:p14="http://schemas.microsoft.com/office/powerpoint/2010/main" val="455132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30"/>
          </a:xfrm>
        </p:spPr>
        <p:txBody>
          <a:bodyPr>
            <a:normAutofit/>
          </a:bodyPr>
          <a:lstStyle/>
          <a:p>
            <a:pPr marL="502920" lvl="0" indent="-457200">
              <a:buFont typeface="+mj-lt"/>
              <a:buAutoNum type="arabicPeriod"/>
            </a:pPr>
            <a:r>
              <a:rPr lang="en-US" b="1" dirty="0" smtClean="0">
                <a:solidFill>
                  <a:srgbClr val="FF0000"/>
                </a:solidFill>
              </a:rPr>
              <a:t>**NEW** The </a:t>
            </a:r>
            <a:r>
              <a:rPr lang="en-US" b="1" dirty="0">
                <a:solidFill>
                  <a:srgbClr val="FF0000"/>
                </a:solidFill>
              </a:rPr>
              <a:t>development of an integrated data repository of children’s health, safety, and service records in collaboration with the </a:t>
            </a:r>
            <a:r>
              <a:rPr lang="en-US" b="1" dirty="0" smtClean="0">
                <a:solidFill>
                  <a:srgbClr val="FF0000"/>
                </a:solidFill>
              </a:rPr>
              <a:t>UC Berkeley Child </a:t>
            </a:r>
            <a:r>
              <a:rPr lang="en-US" b="1" dirty="0">
                <a:solidFill>
                  <a:srgbClr val="FF0000"/>
                </a:solidFill>
              </a:rPr>
              <a:t>Welfare Indicators Project;  </a:t>
            </a:r>
            <a:endParaRPr lang="en-US" b="1" dirty="0" smtClean="0">
              <a:solidFill>
                <a:srgbClr val="FF0000"/>
              </a:solidFill>
            </a:endParaRPr>
          </a:p>
          <a:p>
            <a:pPr marL="502920" indent="-457200">
              <a:buFont typeface="+mj-lt"/>
              <a:buAutoNum type="arabicPeriod"/>
            </a:pPr>
            <a:r>
              <a:rPr lang="en-US" dirty="0" smtClean="0">
                <a:solidFill>
                  <a:schemeClr val="tx2">
                    <a:lumMod val="75000"/>
                  </a:schemeClr>
                </a:solidFill>
              </a:rPr>
              <a:t>The </a:t>
            </a:r>
            <a:r>
              <a:rPr lang="en-US" dirty="0">
                <a:solidFill>
                  <a:schemeClr val="tx2">
                    <a:lumMod val="75000"/>
                  </a:schemeClr>
                </a:solidFill>
              </a:rPr>
              <a:t>establishment of a formal network of agency, university, and community partners invested in data-driven policy and practice as it relates to young children and their families; </a:t>
            </a:r>
            <a:endParaRPr lang="en-US" dirty="0" smtClean="0">
              <a:solidFill>
                <a:schemeClr val="tx2">
                  <a:lumMod val="75000"/>
                </a:schemeClr>
              </a:solidFill>
            </a:endParaRPr>
          </a:p>
          <a:p>
            <a:pPr marL="502920" indent="-457200">
              <a:buFont typeface="+mj-lt"/>
              <a:buAutoNum type="arabicPeriod"/>
            </a:pPr>
            <a:r>
              <a:rPr lang="en-US" dirty="0">
                <a:solidFill>
                  <a:schemeClr val="tx2">
                    <a:lumMod val="75000"/>
                  </a:schemeClr>
                </a:solidFill>
              </a:rPr>
              <a:t>The engagement of communities and policy-makers in framing key questions and developing innovative solutions to increase access to timely, publicly available data and information</a:t>
            </a:r>
            <a:r>
              <a:rPr lang="en-US" dirty="0" smtClean="0">
                <a:solidFill>
                  <a:schemeClr val="tx2">
                    <a:lumMod val="75000"/>
                  </a:schemeClr>
                </a:solidFill>
              </a:rPr>
              <a:t>; and</a:t>
            </a:r>
          </a:p>
          <a:p>
            <a:pPr marL="502920" lvl="0" indent="-457200">
              <a:buFont typeface="+mj-lt"/>
              <a:buAutoNum type="arabicPeriod"/>
            </a:pPr>
            <a:r>
              <a:rPr lang="en-US" dirty="0" smtClean="0">
                <a:solidFill>
                  <a:schemeClr val="tx2">
                    <a:lumMod val="75000"/>
                  </a:schemeClr>
                </a:solidFill>
              </a:rPr>
              <a:t>The </a:t>
            </a:r>
            <a:r>
              <a:rPr lang="en-US" dirty="0">
                <a:solidFill>
                  <a:schemeClr val="tx2">
                    <a:lumMod val="75000"/>
                  </a:schemeClr>
                </a:solidFill>
              </a:rPr>
              <a:t>generation of applied and actionable research through seeded collaborative agency-university-community research </a:t>
            </a:r>
            <a:r>
              <a:rPr lang="en-US" dirty="0" smtClean="0">
                <a:solidFill>
                  <a:schemeClr val="tx2">
                    <a:lumMod val="75000"/>
                  </a:schemeClr>
                </a:solidFill>
              </a:rPr>
              <a:t>projects.</a:t>
            </a:r>
          </a:p>
          <a:p>
            <a:pPr marL="50292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Four Objectives</a:t>
            </a:r>
            <a:endParaRPr lang="en-US" dirty="0"/>
          </a:p>
        </p:txBody>
      </p:sp>
    </p:spTree>
    <p:extLst>
      <p:ext uri="{BB962C8B-B14F-4D97-AF65-F5344CB8AC3E}">
        <p14:creationId xmlns:p14="http://schemas.microsoft.com/office/powerpoint/2010/main" val="1113200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 Integrated Data repository</a:t>
            </a:r>
            <a:endParaRPr lang="en-US" dirty="0"/>
          </a:p>
        </p:txBody>
      </p:sp>
      <p:pic>
        <p:nvPicPr>
          <p:cNvPr id="4" name="Picture 3"/>
          <p:cNvPicPr/>
          <p:nvPr/>
        </p:nvPicPr>
        <p:blipFill>
          <a:blip r:embed="rId2"/>
          <a:stretch>
            <a:fillRect/>
          </a:stretch>
        </p:blipFill>
        <p:spPr>
          <a:xfrm>
            <a:off x="899160" y="2755112"/>
            <a:ext cx="7391400" cy="2743200"/>
          </a:xfrm>
          <a:prstGeom prst="rect">
            <a:avLst/>
          </a:prstGeom>
        </p:spPr>
      </p:pic>
      <p:sp>
        <p:nvSpPr>
          <p:cNvPr id="6" name="TextBox 5"/>
          <p:cNvSpPr txBox="1"/>
          <p:nvPr/>
        </p:nvSpPr>
        <p:spPr>
          <a:xfrm>
            <a:off x="6591300" y="2050028"/>
            <a:ext cx="1600200" cy="369332"/>
          </a:xfrm>
          <a:prstGeom prst="rect">
            <a:avLst/>
          </a:prstGeom>
          <a:noFill/>
        </p:spPr>
        <p:txBody>
          <a:bodyPr wrap="square" rtlCol="0">
            <a:spAutoFit/>
          </a:bodyPr>
          <a:lstStyle/>
          <a:p>
            <a:pPr algn="ctr"/>
            <a:r>
              <a:rPr lang="en-US" b="1" dirty="0" smtClean="0"/>
              <a:t>Government</a:t>
            </a:r>
            <a:endParaRPr lang="en-US" b="1" dirty="0"/>
          </a:p>
        </p:txBody>
      </p:sp>
      <p:cxnSp>
        <p:nvCxnSpPr>
          <p:cNvPr id="8" name="Straight Arrow Connector 7"/>
          <p:cNvCxnSpPr/>
          <p:nvPr/>
        </p:nvCxnSpPr>
        <p:spPr>
          <a:xfrm>
            <a:off x="7406640" y="2446622"/>
            <a:ext cx="0" cy="60436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688080" y="2066936"/>
            <a:ext cx="2286000" cy="369332"/>
          </a:xfrm>
          <a:prstGeom prst="rect">
            <a:avLst/>
          </a:prstGeom>
          <a:noFill/>
        </p:spPr>
        <p:txBody>
          <a:bodyPr wrap="square" rtlCol="0">
            <a:spAutoFit/>
          </a:bodyPr>
          <a:lstStyle/>
          <a:p>
            <a:pPr algn="ctr"/>
            <a:r>
              <a:rPr lang="en-US" b="1" dirty="0" smtClean="0"/>
              <a:t>University Partners</a:t>
            </a:r>
            <a:endParaRPr lang="en-US" b="1" dirty="0"/>
          </a:p>
        </p:txBody>
      </p:sp>
      <p:cxnSp>
        <p:nvCxnSpPr>
          <p:cNvPr id="10" name="Straight Arrow Connector 9"/>
          <p:cNvCxnSpPr/>
          <p:nvPr/>
        </p:nvCxnSpPr>
        <p:spPr>
          <a:xfrm>
            <a:off x="4800600" y="2463530"/>
            <a:ext cx="0" cy="60436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Left Bracket 10"/>
          <p:cNvSpPr/>
          <p:nvPr/>
        </p:nvSpPr>
        <p:spPr>
          <a:xfrm rot="16200000">
            <a:off x="5817336" y="4214876"/>
            <a:ext cx="321109" cy="2796539"/>
          </a:xfrm>
          <a:prstGeom prst="lef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4983480" y="5901334"/>
            <a:ext cx="2286000" cy="646331"/>
          </a:xfrm>
          <a:prstGeom prst="rect">
            <a:avLst/>
          </a:prstGeom>
          <a:noFill/>
        </p:spPr>
        <p:txBody>
          <a:bodyPr wrap="square" rtlCol="0">
            <a:spAutoFit/>
          </a:bodyPr>
          <a:lstStyle/>
          <a:p>
            <a:pPr algn="ctr"/>
            <a:r>
              <a:rPr lang="en-US" b="1" dirty="0" smtClean="0"/>
              <a:t>Ongoing Collaboration</a:t>
            </a:r>
            <a:endParaRPr lang="en-US" b="1" dirty="0"/>
          </a:p>
        </p:txBody>
      </p:sp>
    </p:spTree>
    <p:extLst>
      <p:ext uri="{BB962C8B-B14F-4D97-AF65-F5344CB8AC3E}">
        <p14:creationId xmlns:p14="http://schemas.microsoft.com/office/powerpoint/2010/main" val="2362262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 y="1600200"/>
            <a:ext cx="7886712" cy="5150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81000" y="355847"/>
            <a:ext cx="8381260" cy="939553"/>
          </a:xfrm>
        </p:spPr>
        <p:txBody>
          <a:bodyPr/>
          <a:lstStyle/>
          <a:p>
            <a:r>
              <a:rPr lang="en-US" dirty="0" smtClean="0"/>
              <a:t>Proposed governance</a:t>
            </a:r>
            <a:endParaRPr lang="en-US" dirty="0"/>
          </a:p>
        </p:txBody>
      </p:sp>
    </p:spTree>
    <p:extLst>
      <p:ext uri="{BB962C8B-B14F-4D97-AF65-F5344CB8AC3E}">
        <p14:creationId xmlns:p14="http://schemas.microsoft.com/office/powerpoint/2010/main" val="28183775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8752</TotalTime>
  <Words>687</Words>
  <Application>Microsoft Office PowerPoint</Application>
  <PresentationFormat>On-screen Show (4:3)</PresentationFormat>
  <Paragraphs>101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Children’s Data Network: The Proposed development of a Statewide integrated data repository </vt:lpstr>
      <vt:lpstr>a “snapshot” of Children</vt:lpstr>
      <vt:lpstr>expanded Understanding…</vt:lpstr>
      <vt:lpstr>An Integrated Data repository</vt:lpstr>
      <vt:lpstr>Need</vt:lpstr>
      <vt:lpstr>background</vt:lpstr>
      <vt:lpstr>Four Objectives</vt:lpstr>
      <vt:lpstr>An Integrated Data repository</vt:lpstr>
      <vt:lpstr>Proposed governance</vt:lpstr>
      <vt:lpstr>Data Sharing Agreements</vt:lpstr>
      <vt:lpstr>Data Integration Process?</vt:lpstr>
      <vt:lpstr>Data Transfer process</vt:lpstr>
      <vt:lpstr>Potential sources of Data</vt:lpstr>
      <vt:lpstr>Data Management</vt:lpstr>
      <vt:lpstr>Development of Prospective Policy and program questions…</vt:lpstr>
      <vt:lpstr>A shared resource</vt:lpstr>
      <vt:lpstr>questions? interest? ehornste@usc.edu mccroske@usc.edu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Paternity Establishment Among Children reported to Child protective Services</dc:title>
  <dc:creator>EPH</dc:creator>
  <cp:lastModifiedBy>Emily Putnam-Hornstein</cp:lastModifiedBy>
  <cp:revision>162</cp:revision>
  <cp:lastPrinted>2013-03-05T02:08:55Z</cp:lastPrinted>
  <dcterms:created xsi:type="dcterms:W3CDTF">2011-12-20T20:30:55Z</dcterms:created>
  <dcterms:modified xsi:type="dcterms:W3CDTF">2013-03-08T18:06:54Z</dcterms:modified>
</cp:coreProperties>
</file>