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1"/>
  </p:notesMasterIdLst>
  <p:handoutMasterIdLst>
    <p:handoutMasterId r:id="rId22"/>
  </p:handoutMasterIdLst>
  <p:sldIdLst>
    <p:sldId id="391" r:id="rId3"/>
    <p:sldId id="422" r:id="rId4"/>
    <p:sldId id="375" r:id="rId5"/>
    <p:sldId id="329" r:id="rId6"/>
    <p:sldId id="376" r:id="rId7"/>
    <p:sldId id="377" r:id="rId8"/>
    <p:sldId id="378" r:id="rId9"/>
    <p:sldId id="379" r:id="rId10"/>
    <p:sldId id="380" r:id="rId11"/>
    <p:sldId id="426" r:id="rId12"/>
    <p:sldId id="381" r:id="rId13"/>
    <p:sldId id="382" r:id="rId14"/>
    <p:sldId id="383" r:id="rId15"/>
    <p:sldId id="384" r:id="rId16"/>
    <p:sldId id="374" r:id="rId17"/>
    <p:sldId id="474" r:id="rId18"/>
    <p:sldId id="385" r:id="rId19"/>
    <p:sldId id="475" r:id="rId20"/>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FF"/>
    <a:srgbClr val="A50021"/>
    <a:srgbClr val="FF0000"/>
    <a:srgbClr val="C3E6E8"/>
    <a:srgbClr val="EAEAEA"/>
    <a:srgbClr val="CCECFF"/>
    <a:srgbClr val="99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2" autoAdjust="0"/>
    <p:restoredTop sz="88571" autoAdjust="0"/>
  </p:normalViewPr>
  <p:slideViewPr>
    <p:cSldViewPr>
      <p:cViewPr>
        <p:scale>
          <a:sx n="86" d="100"/>
          <a:sy n="86" d="100"/>
        </p:scale>
        <p:origin x="-1262"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416" y="-8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Rate of First Entry</a:t>
            </a:r>
            <a:r>
              <a:rPr lang="en-US" baseline="0" dirty="0"/>
              <a:t> into Out of Home Care in 2011</a:t>
            </a:r>
          </a:p>
          <a:p>
            <a:pPr>
              <a:defRPr/>
            </a:pPr>
            <a:r>
              <a:rPr lang="en-US" baseline="0" dirty="0"/>
              <a:t>by Age, Gender, &amp; Race</a:t>
            </a:r>
            <a:endParaRPr lang="en-US" dirty="0"/>
          </a:p>
        </c:rich>
      </c:tx>
      <c:layout>
        <c:manualLayout>
          <c:xMode val="edge"/>
          <c:yMode val="edge"/>
          <c:x val="0.21075603049618796"/>
          <c:y val="1.7306170062075573E-2"/>
        </c:manualLayout>
      </c:layout>
      <c:overlay val="0"/>
    </c:title>
    <c:autoTitleDeleted val="0"/>
    <c:plotArea>
      <c:layout>
        <c:manualLayout>
          <c:layoutTarget val="inner"/>
          <c:xMode val="edge"/>
          <c:yMode val="edge"/>
          <c:x val="0.13525086556692742"/>
          <c:y val="0.16011204024495293"/>
          <c:w val="0.7140390452793034"/>
          <c:h val="0.68185311848483887"/>
        </c:manualLayout>
      </c:layout>
      <c:barChart>
        <c:barDir val="col"/>
        <c:grouping val="clustered"/>
        <c:varyColors val="0"/>
        <c:ser>
          <c:idx val="4"/>
          <c:order val="4"/>
          <c:tx>
            <c:strRef>
              <c:f>Sheet1!$B$1</c:f>
              <c:strCache>
                <c:ptCount val="1"/>
                <c:pt idx="0">
                  <c:v>Total</c:v>
                </c:pt>
              </c:strCache>
            </c:strRef>
          </c:tx>
          <c:spPr>
            <a:solidFill>
              <a:schemeClr val="bg1">
                <a:lumMod val="65000"/>
              </a:schemeClr>
            </a:solidFill>
            <a:ln>
              <a:solidFill>
                <a:schemeClr val="tx1"/>
              </a:solidFill>
            </a:ln>
          </c:spPr>
          <c:invertIfNegative val="0"/>
          <c:cat>
            <c:strRef>
              <c:f>Sheet1!$A$2:$A$19</c:f>
              <c:strCache>
                <c:ptCount val="18"/>
                <c:pt idx="0">
                  <c:v>&lt;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Sheet1!$B$2:$B$19</c:f>
              <c:numCache>
                <c:formatCode>General</c:formatCode>
                <c:ptCount val="18"/>
                <c:pt idx="0">
                  <c:v>9.4</c:v>
                </c:pt>
                <c:pt idx="1">
                  <c:v>4.0999999999999996</c:v>
                </c:pt>
                <c:pt idx="2">
                  <c:v>3.6</c:v>
                </c:pt>
                <c:pt idx="3">
                  <c:v>3.2</c:v>
                </c:pt>
                <c:pt idx="4">
                  <c:v>2.7</c:v>
                </c:pt>
                <c:pt idx="5">
                  <c:v>3</c:v>
                </c:pt>
                <c:pt idx="6">
                  <c:v>2.2000000000000002</c:v>
                </c:pt>
                <c:pt idx="7">
                  <c:v>1.9</c:v>
                </c:pt>
                <c:pt idx="8">
                  <c:v>2</c:v>
                </c:pt>
                <c:pt idx="9">
                  <c:v>1.5</c:v>
                </c:pt>
                <c:pt idx="10">
                  <c:v>1.4</c:v>
                </c:pt>
                <c:pt idx="11">
                  <c:v>1.3</c:v>
                </c:pt>
                <c:pt idx="12">
                  <c:v>1.6</c:v>
                </c:pt>
                <c:pt idx="13">
                  <c:v>1.2</c:v>
                </c:pt>
                <c:pt idx="14">
                  <c:v>1.3</c:v>
                </c:pt>
                <c:pt idx="15">
                  <c:v>1.2</c:v>
                </c:pt>
                <c:pt idx="16">
                  <c:v>1</c:v>
                </c:pt>
                <c:pt idx="17">
                  <c:v>0.4</c:v>
                </c:pt>
              </c:numCache>
            </c:numRef>
          </c:val>
        </c:ser>
        <c:dLbls>
          <c:showLegendKey val="0"/>
          <c:showVal val="0"/>
          <c:showCatName val="0"/>
          <c:showSerName val="0"/>
          <c:showPercent val="0"/>
          <c:showBubbleSize val="0"/>
        </c:dLbls>
        <c:gapWidth val="150"/>
        <c:axId val="139183232"/>
        <c:axId val="139165056"/>
      </c:barChart>
      <c:lineChart>
        <c:grouping val="standard"/>
        <c:varyColors val="0"/>
        <c:ser>
          <c:idx val="0"/>
          <c:order val="0"/>
          <c:tx>
            <c:strRef>
              <c:f>Sheet1!$C$1</c:f>
              <c:strCache>
                <c:ptCount val="1"/>
                <c:pt idx="0">
                  <c:v>Black Female</c:v>
                </c:pt>
              </c:strCache>
            </c:strRef>
          </c:tx>
          <c:cat>
            <c:strRef>
              <c:f>Sheet1!$A$2:$A$19</c:f>
              <c:strCache>
                <c:ptCount val="18"/>
                <c:pt idx="0">
                  <c:v>&lt;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Sheet1!$C$2:$C$19</c:f>
              <c:numCache>
                <c:formatCode>General</c:formatCode>
                <c:ptCount val="18"/>
                <c:pt idx="0">
                  <c:v>39.700000000000003</c:v>
                </c:pt>
                <c:pt idx="1">
                  <c:v>17.100000000000001</c:v>
                </c:pt>
                <c:pt idx="2">
                  <c:v>15.2</c:v>
                </c:pt>
                <c:pt idx="3">
                  <c:v>11.2</c:v>
                </c:pt>
                <c:pt idx="4">
                  <c:v>6.5</c:v>
                </c:pt>
                <c:pt idx="5">
                  <c:v>17.399999999999999</c:v>
                </c:pt>
                <c:pt idx="6">
                  <c:v>10.7</c:v>
                </c:pt>
                <c:pt idx="7">
                  <c:v>6.2</c:v>
                </c:pt>
                <c:pt idx="8">
                  <c:v>8.4</c:v>
                </c:pt>
                <c:pt idx="9">
                  <c:v>7.4</c:v>
                </c:pt>
                <c:pt idx="10">
                  <c:v>7.2</c:v>
                </c:pt>
                <c:pt idx="11">
                  <c:v>6.8</c:v>
                </c:pt>
                <c:pt idx="12">
                  <c:v>4.3</c:v>
                </c:pt>
                <c:pt idx="13">
                  <c:v>5.2</c:v>
                </c:pt>
                <c:pt idx="14">
                  <c:v>6.1</c:v>
                </c:pt>
                <c:pt idx="15">
                  <c:v>6.5</c:v>
                </c:pt>
                <c:pt idx="16">
                  <c:v>2.6</c:v>
                </c:pt>
                <c:pt idx="17">
                  <c:v>1.9</c:v>
                </c:pt>
              </c:numCache>
            </c:numRef>
          </c:val>
          <c:smooth val="0"/>
        </c:ser>
        <c:ser>
          <c:idx val="1"/>
          <c:order val="1"/>
          <c:tx>
            <c:strRef>
              <c:f>Sheet1!$D$1</c:f>
              <c:strCache>
                <c:ptCount val="1"/>
                <c:pt idx="0">
                  <c:v>Black Male</c:v>
                </c:pt>
              </c:strCache>
            </c:strRef>
          </c:tx>
          <c:cat>
            <c:strRef>
              <c:f>Sheet1!$A$2:$A$19</c:f>
              <c:strCache>
                <c:ptCount val="18"/>
                <c:pt idx="0">
                  <c:v>&lt;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Sheet1!$D$2:$D$19</c:f>
              <c:numCache>
                <c:formatCode>General</c:formatCode>
                <c:ptCount val="18"/>
                <c:pt idx="0">
                  <c:v>39.1</c:v>
                </c:pt>
                <c:pt idx="1">
                  <c:v>14.9</c:v>
                </c:pt>
                <c:pt idx="2">
                  <c:v>15.2</c:v>
                </c:pt>
                <c:pt idx="3">
                  <c:v>7.5</c:v>
                </c:pt>
                <c:pt idx="4">
                  <c:v>12.7</c:v>
                </c:pt>
                <c:pt idx="5">
                  <c:v>12.6</c:v>
                </c:pt>
                <c:pt idx="6">
                  <c:v>9.5</c:v>
                </c:pt>
                <c:pt idx="7">
                  <c:v>5.7</c:v>
                </c:pt>
                <c:pt idx="8">
                  <c:v>11.9</c:v>
                </c:pt>
                <c:pt idx="9">
                  <c:v>5.8</c:v>
                </c:pt>
                <c:pt idx="10">
                  <c:v>5.5</c:v>
                </c:pt>
                <c:pt idx="11">
                  <c:v>7.2</c:v>
                </c:pt>
                <c:pt idx="12">
                  <c:v>10.6</c:v>
                </c:pt>
                <c:pt idx="13">
                  <c:v>7.1</c:v>
                </c:pt>
                <c:pt idx="14">
                  <c:v>4.5999999999999996</c:v>
                </c:pt>
                <c:pt idx="15">
                  <c:v>1.7</c:v>
                </c:pt>
                <c:pt idx="16">
                  <c:v>1.6</c:v>
                </c:pt>
                <c:pt idx="17">
                  <c:v>2.4</c:v>
                </c:pt>
              </c:numCache>
            </c:numRef>
          </c:val>
          <c:smooth val="0"/>
        </c:ser>
        <c:ser>
          <c:idx val="2"/>
          <c:order val="2"/>
          <c:tx>
            <c:strRef>
              <c:f>Sheet1!$E$1</c:f>
              <c:strCache>
                <c:ptCount val="1"/>
                <c:pt idx="0">
                  <c:v>White Female</c:v>
                </c:pt>
              </c:strCache>
            </c:strRef>
          </c:tx>
          <c:cat>
            <c:strRef>
              <c:f>Sheet1!$A$2:$A$19</c:f>
              <c:strCache>
                <c:ptCount val="18"/>
                <c:pt idx="0">
                  <c:v>&lt;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Sheet1!$E$2:$E$19</c:f>
              <c:numCache>
                <c:formatCode>General</c:formatCode>
                <c:ptCount val="18"/>
                <c:pt idx="0">
                  <c:v>9.6</c:v>
                </c:pt>
                <c:pt idx="1">
                  <c:v>3.5</c:v>
                </c:pt>
                <c:pt idx="2">
                  <c:v>3.3</c:v>
                </c:pt>
                <c:pt idx="3">
                  <c:v>2.4</c:v>
                </c:pt>
                <c:pt idx="4">
                  <c:v>1.3</c:v>
                </c:pt>
                <c:pt idx="5">
                  <c:v>2.9</c:v>
                </c:pt>
                <c:pt idx="6">
                  <c:v>1.6</c:v>
                </c:pt>
                <c:pt idx="7">
                  <c:v>1.6</c:v>
                </c:pt>
                <c:pt idx="8">
                  <c:v>2</c:v>
                </c:pt>
                <c:pt idx="9">
                  <c:v>0.7</c:v>
                </c:pt>
                <c:pt idx="10">
                  <c:v>1.6</c:v>
                </c:pt>
                <c:pt idx="11">
                  <c:v>1</c:v>
                </c:pt>
                <c:pt idx="12">
                  <c:v>0.8</c:v>
                </c:pt>
                <c:pt idx="13">
                  <c:v>0.9</c:v>
                </c:pt>
                <c:pt idx="14">
                  <c:v>1</c:v>
                </c:pt>
                <c:pt idx="15">
                  <c:v>2.1</c:v>
                </c:pt>
                <c:pt idx="16">
                  <c:v>1.3</c:v>
                </c:pt>
                <c:pt idx="17">
                  <c:v>0.4</c:v>
                </c:pt>
              </c:numCache>
            </c:numRef>
          </c:val>
          <c:smooth val="0"/>
        </c:ser>
        <c:ser>
          <c:idx val="3"/>
          <c:order val="3"/>
          <c:tx>
            <c:strRef>
              <c:f>Sheet1!$F$1</c:f>
              <c:strCache>
                <c:ptCount val="1"/>
                <c:pt idx="0">
                  <c:v>White Male</c:v>
                </c:pt>
              </c:strCache>
            </c:strRef>
          </c:tx>
          <c:cat>
            <c:strRef>
              <c:f>Sheet1!$A$2:$A$19</c:f>
              <c:strCache>
                <c:ptCount val="18"/>
                <c:pt idx="0">
                  <c:v>&lt;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Sheet1!$F$2:$F$19</c:f>
              <c:numCache>
                <c:formatCode>General</c:formatCode>
                <c:ptCount val="18"/>
                <c:pt idx="0">
                  <c:v>9.3000000000000007</c:v>
                </c:pt>
                <c:pt idx="1">
                  <c:v>2.2999999999999998</c:v>
                </c:pt>
                <c:pt idx="2">
                  <c:v>3.9</c:v>
                </c:pt>
                <c:pt idx="3">
                  <c:v>3.3</c:v>
                </c:pt>
                <c:pt idx="4">
                  <c:v>2.8</c:v>
                </c:pt>
                <c:pt idx="5">
                  <c:v>1.9</c:v>
                </c:pt>
                <c:pt idx="6">
                  <c:v>2.1</c:v>
                </c:pt>
                <c:pt idx="7">
                  <c:v>1.7</c:v>
                </c:pt>
                <c:pt idx="8">
                  <c:v>0.6</c:v>
                </c:pt>
                <c:pt idx="9">
                  <c:v>1.1000000000000001</c:v>
                </c:pt>
                <c:pt idx="10">
                  <c:v>0.5</c:v>
                </c:pt>
                <c:pt idx="11">
                  <c:v>0.7</c:v>
                </c:pt>
                <c:pt idx="12">
                  <c:v>1</c:v>
                </c:pt>
                <c:pt idx="13">
                  <c:v>1.4</c:v>
                </c:pt>
                <c:pt idx="14">
                  <c:v>1.8</c:v>
                </c:pt>
                <c:pt idx="15">
                  <c:v>1.1000000000000001</c:v>
                </c:pt>
                <c:pt idx="16">
                  <c:v>0.5</c:v>
                </c:pt>
                <c:pt idx="17">
                  <c:v>0.5</c:v>
                </c:pt>
              </c:numCache>
            </c:numRef>
          </c:val>
          <c:smooth val="0"/>
        </c:ser>
        <c:dLbls>
          <c:showLegendKey val="0"/>
          <c:showVal val="0"/>
          <c:showCatName val="0"/>
          <c:showSerName val="0"/>
          <c:showPercent val="0"/>
          <c:showBubbleSize val="0"/>
        </c:dLbls>
        <c:marker val="1"/>
        <c:smooth val="0"/>
        <c:axId val="139161600"/>
        <c:axId val="139163136"/>
      </c:lineChart>
      <c:catAx>
        <c:axId val="139161600"/>
        <c:scaling>
          <c:orientation val="minMax"/>
        </c:scaling>
        <c:delete val="0"/>
        <c:axPos val="b"/>
        <c:numFmt formatCode="General" sourceLinked="1"/>
        <c:majorTickMark val="none"/>
        <c:minorTickMark val="none"/>
        <c:tickLblPos val="nextTo"/>
        <c:txPr>
          <a:bodyPr/>
          <a:lstStyle/>
          <a:p>
            <a:pPr>
              <a:defRPr sz="1100" b="1"/>
            </a:pPr>
            <a:endParaRPr lang="en-US"/>
          </a:p>
        </c:txPr>
        <c:crossAx val="139163136"/>
        <c:crosses val="autoZero"/>
        <c:auto val="1"/>
        <c:lblAlgn val="ctr"/>
        <c:lblOffset val="100"/>
        <c:noMultiLvlLbl val="0"/>
      </c:catAx>
      <c:valAx>
        <c:axId val="139163136"/>
        <c:scaling>
          <c:orientation val="minMax"/>
          <c:max val="45"/>
        </c:scaling>
        <c:delete val="0"/>
        <c:axPos val="l"/>
        <c:majorGridlines>
          <c:spPr>
            <a:ln>
              <a:solidFill>
                <a:schemeClr val="bg1">
                  <a:lumMod val="50000"/>
                </a:schemeClr>
              </a:solidFill>
            </a:ln>
          </c:spPr>
        </c:majorGridlines>
        <c:title>
          <c:tx>
            <c:rich>
              <a:bodyPr rot="0" vert="horz"/>
              <a:lstStyle/>
              <a:p>
                <a:pPr>
                  <a:defRPr/>
                </a:pPr>
                <a:r>
                  <a:rPr lang="en-US" sz="1400"/>
                  <a:t>Rate</a:t>
                </a:r>
                <a:r>
                  <a:rPr lang="en-US" sz="1400" baseline="0"/>
                  <a:t> per </a:t>
                </a:r>
              </a:p>
              <a:p>
                <a:pPr>
                  <a:defRPr/>
                </a:pPr>
                <a:r>
                  <a:rPr lang="en-US" sz="1400" baseline="0"/>
                  <a:t>1,000 </a:t>
                </a:r>
              </a:p>
              <a:p>
                <a:pPr>
                  <a:defRPr/>
                </a:pPr>
                <a:r>
                  <a:rPr lang="en-US" sz="1400" baseline="0"/>
                  <a:t>Children</a:t>
                </a:r>
                <a:endParaRPr lang="en-US" sz="1400"/>
              </a:p>
            </c:rich>
          </c:tx>
          <c:layout>
            <c:manualLayout>
              <c:xMode val="edge"/>
              <c:yMode val="edge"/>
              <c:x val="8.8091355128275227E-3"/>
              <c:y val="0.44075168169576218"/>
            </c:manualLayout>
          </c:layout>
          <c:overlay val="0"/>
        </c:title>
        <c:numFmt formatCode="General" sourceLinked="1"/>
        <c:majorTickMark val="out"/>
        <c:minorTickMark val="none"/>
        <c:tickLblPos val="nextTo"/>
        <c:txPr>
          <a:bodyPr/>
          <a:lstStyle/>
          <a:p>
            <a:pPr>
              <a:defRPr sz="1100" b="1"/>
            </a:pPr>
            <a:endParaRPr lang="en-US"/>
          </a:p>
        </c:txPr>
        <c:crossAx val="139161600"/>
        <c:crosses val="autoZero"/>
        <c:crossBetween val="between"/>
      </c:valAx>
      <c:valAx>
        <c:axId val="139165056"/>
        <c:scaling>
          <c:orientation val="minMax"/>
          <c:max val="45"/>
        </c:scaling>
        <c:delete val="1"/>
        <c:axPos val="r"/>
        <c:numFmt formatCode="General" sourceLinked="1"/>
        <c:majorTickMark val="out"/>
        <c:minorTickMark val="none"/>
        <c:tickLblPos val="nextTo"/>
        <c:crossAx val="139183232"/>
        <c:crosses val="max"/>
        <c:crossBetween val="between"/>
      </c:valAx>
      <c:catAx>
        <c:axId val="139183232"/>
        <c:scaling>
          <c:orientation val="minMax"/>
        </c:scaling>
        <c:delete val="1"/>
        <c:axPos val="b"/>
        <c:numFmt formatCode="General" sourceLinked="1"/>
        <c:majorTickMark val="out"/>
        <c:minorTickMark val="none"/>
        <c:tickLblPos val="nextTo"/>
        <c:crossAx val="139165056"/>
        <c:crosses val="autoZero"/>
        <c:auto val="1"/>
        <c:lblAlgn val="ctr"/>
        <c:lblOffset val="100"/>
        <c:noMultiLvlLbl val="0"/>
      </c:catAx>
    </c:plotArea>
    <c:legend>
      <c:legendPos val="r"/>
      <c:overlay val="0"/>
      <c:txPr>
        <a:bodyPr/>
        <a:lstStyle/>
        <a:p>
          <a:pPr>
            <a:defRPr sz="1200"/>
          </a:pPr>
          <a:endParaRPr lang="en-US"/>
        </a:p>
      </c:txPr>
    </c:legend>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0.47064</cdr:x>
      <cdr:y>0.88414</cdr:y>
    </cdr:from>
    <cdr:to>
      <cdr:x>0.5677</cdr:x>
      <cdr:y>0.95163</cdr:y>
    </cdr:to>
    <cdr:sp macro="" textlink="">
      <cdr:nvSpPr>
        <cdr:cNvPr id="2" name="TextBox 1"/>
        <cdr:cNvSpPr txBox="1"/>
      </cdr:nvSpPr>
      <cdr:spPr>
        <a:xfrm xmlns:a="http://schemas.openxmlformats.org/drawingml/2006/main">
          <a:off x="4071055" y="5545666"/>
          <a:ext cx="839612" cy="4233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a:t>Age</a:t>
          </a:r>
          <a:endParaRPr lang="en-US" sz="11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BA72976-D9C1-4EB9-BA65-092F423924E6}" type="datetime1">
              <a:rPr lang="en-US"/>
              <a:pPr/>
              <a:t>3/19/2013</a:t>
            </a:fld>
            <a:endParaRPr lang="en-US" dirty="0"/>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C53B422-585A-4889-AE84-82BD5EF37A04}" type="slidenum">
              <a:rPr lang="en-US"/>
              <a:pPr/>
              <a:t>‹#›</a:t>
            </a:fld>
            <a:endParaRPr lang="en-US" dirty="0"/>
          </a:p>
        </p:txBody>
      </p:sp>
    </p:spTree>
    <p:extLst>
      <p:ext uri="{BB962C8B-B14F-4D97-AF65-F5344CB8AC3E}">
        <p14:creationId xmlns:p14="http://schemas.microsoft.com/office/powerpoint/2010/main" val="146780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424363"/>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8607499-7E74-4C04-85C1-1A656512389E}" type="slidenum">
              <a:rPr lang="en-US"/>
              <a:pPr/>
              <a:t>‹#›</a:t>
            </a:fld>
            <a:endParaRPr lang="en-US" dirty="0"/>
          </a:p>
        </p:txBody>
      </p:sp>
    </p:spTree>
    <p:extLst>
      <p:ext uri="{BB962C8B-B14F-4D97-AF65-F5344CB8AC3E}">
        <p14:creationId xmlns:p14="http://schemas.microsoft.com/office/powerpoint/2010/main" val="3490447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D153C938-8E39-43E8-99C5-EE89B1D0737B}" type="slidenum">
              <a:rPr lang="en-US" sz="1200"/>
              <a:pPr eaLnBrk="1" hangingPunct="1"/>
              <a:t>1</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Romney claimed that 92.3% of all the jobs lost since Obama took office were lost by women. Though that assertion is technically true, it fails to reflect the fact that more men than women have lost their jobs since the recession began, a fact that has led economists to dub it a “man-cession.”</a:t>
            </a:r>
          </a:p>
          <a:p>
            <a:r>
              <a:rPr lang="en-US" i="1" dirty="0" smtClean="0"/>
              <a:t>This is common in recessions, because male-dominated businesses like construction and manufacturing tend to be the first to be hit by job cuts during an economic downturn. The recession began in December 2007, 13 months before George W. Bush left office. From that point until Obama became president, men lost 3,264,000 jobs, while women lost 1,157,000 jobs, according to the Bureau of Labor Statistics.</a:t>
            </a:r>
          </a:p>
          <a:p>
            <a:r>
              <a:rPr lang="en-US" i="1" dirty="0" smtClean="0"/>
              <a:t>Since Obama took office in January 2009, women have lost an additional 683,000 jobs. During the same period, men lost 57,000 jobs, according to the BLS. Hence Romney’s numbers.</a:t>
            </a:r>
          </a:p>
          <a:p>
            <a:r>
              <a:rPr lang="en-US" i="1" dirty="0" smtClean="0"/>
              <a:t>But other BLS data show that the unemployment rate for men, at 8.3%, is still higher than that for women, at 8.1%.</a:t>
            </a:r>
          </a:p>
          <a:p>
            <a:endParaRPr lang="en-US" dirty="0"/>
          </a:p>
        </p:txBody>
      </p:sp>
      <p:sp>
        <p:nvSpPr>
          <p:cNvPr id="4" name="Slide Number Placeholder 3"/>
          <p:cNvSpPr>
            <a:spLocks noGrp="1"/>
          </p:cNvSpPr>
          <p:nvPr>
            <p:ph type="sldNum" sz="quarter" idx="10"/>
          </p:nvPr>
        </p:nvSpPr>
        <p:spPr/>
        <p:txBody>
          <a:bodyPr/>
          <a:lstStyle/>
          <a:p>
            <a:fld id="{A8607499-7E74-4C04-85C1-1A656512389E}" type="slidenum">
              <a:rPr lang="en-US" smtClean="0"/>
              <a:pPr/>
              <a:t>10</a:t>
            </a:fld>
            <a:endParaRPr lang="en-US" dirty="0"/>
          </a:p>
        </p:txBody>
      </p:sp>
    </p:spTree>
    <p:extLst>
      <p:ext uri="{BB962C8B-B14F-4D97-AF65-F5344CB8AC3E}">
        <p14:creationId xmlns:p14="http://schemas.microsoft.com/office/powerpoint/2010/main" val="3887822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9FFE4-51CE-4E2D-9835-D908F9307AF6}" type="slidenum">
              <a:rPr lang="en-US"/>
              <a:pPr/>
              <a:t>11</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1782F-53E3-40EB-9702-300650E72838}" type="slidenum">
              <a:rPr lang="en-US"/>
              <a:pPr/>
              <a:t>12</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F9A3FC-9CC7-4AB9-8CE3-745E48B0C8F5}" type="slidenum">
              <a:rPr lang="en-US"/>
              <a:pPr/>
              <a:t>13</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1782F-53E3-40EB-9702-300650E72838}" type="slidenum">
              <a:rPr lang="en-US"/>
              <a:pPr/>
              <a:t>14</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reinforces the concept of disaggregation</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1398B-039C-459C-88C0-456D1C649D6D}" type="slidenum">
              <a:rPr lang="en-US"/>
              <a:pPr/>
              <a:t>17</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marL="228600" indent="-228600">
              <a:buFontTx/>
              <a:buAutoNum type="arabicPeriod"/>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1398B-039C-459C-88C0-456D1C649D6D}" type="slidenum">
              <a:rPr lang="en-US"/>
              <a:pPr/>
              <a:t>18</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marL="228600" indent="-228600">
              <a:buFontTx/>
              <a:buAutoNum type="arabicPeriod"/>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ADE836A8-069C-4AB0-90EF-1B5E84493203}" type="slidenum">
              <a:rPr lang="en-US" sz="1200"/>
              <a:pPr algn="r" eaLnBrk="1" hangingPunct="1"/>
              <a:t>2</a:t>
            </a:fld>
            <a:endParaRPr lang="en-US" sz="120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B0D311A-3BFB-4885-8694-5EA8CE5FA768}" type="slidenum">
              <a:rPr lang="en-US" smtClean="0"/>
              <a:pPr/>
              <a:t>3</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Slide 15: </a:t>
            </a:r>
          </a:p>
          <a:p>
            <a:r>
              <a:rPr lang="en-US" b="1" dirty="0" smtClean="0"/>
              <a:t>“There are three kinds of lies:  Lies, Damned Lies, and Statistics”.  </a:t>
            </a:r>
          </a:p>
          <a:p>
            <a:pPr>
              <a:buFontTx/>
              <a:buChar char="•"/>
            </a:pPr>
            <a:r>
              <a:rPr lang="en-US" dirty="0" smtClean="0"/>
              <a:t>A very common quote (often credited to Mark Twain, although actually coined by Benjamin Disraeli)</a:t>
            </a:r>
          </a:p>
          <a:p>
            <a:pPr>
              <a:buFontTx/>
              <a:buChar char="•"/>
            </a:pPr>
            <a:r>
              <a:rPr lang="en-US" dirty="0" smtClean="0"/>
              <a:t>But perhaps this should be amended, as  it is not that statistics lie, rather it is that statistics can be misused to misrepresent the underlying data, overstate the conclusions that can be drawn, and bolster an inaccurate argument.</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57CDE-A48C-44EC-ADB8-ED1559DFB32A}" type="slidenum">
              <a:rPr lang="en-US"/>
              <a:pPr/>
              <a:t>5</a:t>
            </a:fld>
            <a:endParaRPr lang="en-US"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B631C-54F2-4757-9050-80D1DCEA6A25}" type="slidenum">
              <a:rPr lang="en-US"/>
              <a:pPr/>
              <a:t>6</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B91AD-F96E-42EF-8CF8-08513B542C07}" type="slidenum">
              <a:rPr lang="en-US"/>
              <a:pPr/>
              <a:t>7</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marL="228600" indent="-22860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CF8C8-1187-4927-9E36-D6E03AC9C2B7}" type="slidenum">
              <a:rPr lang="en-US"/>
              <a:pPr/>
              <a:t>8</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B6DAD-843B-4BD7-AB69-D765126C2FAB}" type="slidenum">
              <a:rPr lang="en-US"/>
              <a:pPr/>
              <a:t>9</a:t>
            </a:fld>
            <a:endParaRPr lang="en-US" dirty="0"/>
          </a:p>
        </p:txBody>
      </p:sp>
      <p:sp>
        <p:nvSpPr>
          <p:cNvPr id="36866" name="Rectangle 2"/>
          <p:cNvSpPr>
            <a:spLocks noGrp="1" noRot="1" noChangeAspect="1" noChangeArrowheads="1" noTextEdit="1"/>
          </p:cNvSpPr>
          <p:nvPr>
            <p:ph type="sldImg"/>
          </p:nvPr>
        </p:nvSpPr>
        <p:spPr>
          <a:xfrm>
            <a:off x="1139825" y="0"/>
            <a:ext cx="4654550" cy="3492500"/>
          </a:xfrm>
          <a:ln/>
        </p:spPr>
      </p:sp>
      <p:sp>
        <p:nvSpPr>
          <p:cNvPr id="36867" name="Rectangle 3"/>
          <p:cNvSpPr>
            <a:spLocks noGrp="1" noChangeArrowheads="1"/>
          </p:cNvSpPr>
          <p:nvPr>
            <p:ph type="body" idx="1"/>
          </p:nvPr>
        </p:nvSpPr>
        <p:spPr>
          <a:xfrm>
            <a:off x="762000" y="3740099"/>
            <a:ext cx="5486400" cy="4191238"/>
          </a:xfrm>
        </p:spPr>
        <p:txBody>
          <a:bodyPr/>
          <a:lstStyle/>
          <a:p>
            <a:pPr>
              <a:buFontTx/>
              <a:buChar cha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912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501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888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5955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558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04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734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68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733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276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12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772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790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theme" Target="../theme/theme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5" descr="Picture3"/>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36513"/>
            <a:ext cx="84582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1" descr="ucbseal_75x75"/>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200" y="6400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22"/>
          <p:cNvSpPr txBox="1">
            <a:spLocks noChangeArrowheads="1"/>
          </p:cNvSpPr>
          <p:nvPr userDrawn="1"/>
        </p:nvSpPr>
        <p:spPr bwMode="auto">
          <a:xfrm>
            <a:off x="457200" y="6416675"/>
            <a:ext cx="2667000" cy="365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latin typeface="Calibri" pitchFamily="34" charset="0"/>
              </a:rPr>
              <a:t>CENTER FOR SOCIAL SERVICES RESEARCH                 School of Social Welfare, UC Berkeley</a:t>
            </a:r>
          </a:p>
        </p:txBody>
      </p:sp>
      <p:pic>
        <p:nvPicPr>
          <p:cNvPr id="9" name="Picture 8"/>
          <p:cNvPicPr>
            <a:picLocks noChangeAspect="1"/>
          </p:cNvPicPr>
          <p:nvPr userDrawn="1"/>
        </p:nvPicPr>
        <p:blipFill>
          <a:blip r:embed="rId17" cstate="print">
            <a:clrChange>
              <a:clrFrom>
                <a:srgbClr val="FFFFFF"/>
              </a:clrFrom>
              <a:clrTo>
                <a:srgbClr val="FFFFFF">
                  <a:alpha val="0"/>
                </a:srgbClr>
              </a:clrTo>
            </a:clrChange>
          </a:blip>
          <a:srcRect l="2886" t="82502" r="62841" b="1598"/>
          <a:stretch>
            <a:fillRect/>
          </a:stretch>
        </p:blipFill>
        <p:spPr>
          <a:xfrm>
            <a:off x="6965384" y="6099957"/>
            <a:ext cx="2178616" cy="7580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000" b="1">
          <a:solidFill>
            <a:srgbClr val="800000"/>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rgbClr val="800000"/>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000" b="1">
          <a:solidFill>
            <a:srgbClr val="800000"/>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000" b="1">
          <a:solidFill>
            <a:srgbClr val="800000"/>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000" b="1">
          <a:solidFill>
            <a:srgbClr val="800000"/>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800000"/>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Char char="•"/>
        <a:defRPr sz="2400">
          <a:solidFill>
            <a:srgbClr val="8000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8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800000"/>
          </a:solidFill>
          <a:latin typeface="+mn-lt"/>
          <a:ea typeface="ＭＳ Ｐゴシック" charset="-128"/>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AF8CB-D886-DD49-9F97-004DA86F4523}" type="datetimeFigureOut">
              <a:rPr lang="en-US" smtClean="0"/>
              <a:pPr/>
              <a:t>3/19/2013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8ACB1-3594-2B4B-9E64-61224948F801}" type="slidenum">
              <a:rPr lang="en-US" smtClean="0"/>
              <a:pPr/>
              <a:t>‹#›</a:t>
            </a:fld>
            <a:endParaRPr lang="en-US" dirty="0"/>
          </a:p>
        </p:txBody>
      </p:sp>
      <p:pic>
        <p:nvPicPr>
          <p:cNvPr id="7" name="Picture 5" descr="Picture3"/>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36513"/>
            <a:ext cx="84582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ucbseal_75x7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 y="6400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2"/>
          <p:cNvSpPr txBox="1">
            <a:spLocks noChangeArrowheads="1"/>
          </p:cNvSpPr>
          <p:nvPr userDrawn="1"/>
        </p:nvSpPr>
        <p:spPr bwMode="auto">
          <a:xfrm>
            <a:off x="457200" y="6416675"/>
            <a:ext cx="2667000" cy="365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latin typeface="Calibri" pitchFamily="34" charset="0"/>
              </a:rPr>
              <a:t>CENTER FOR SOCIAL SERVICES RESEARCH                 School of Social Welfare, UC Berkeley</a:t>
            </a:r>
          </a:p>
        </p:txBody>
      </p:sp>
      <p:pic>
        <p:nvPicPr>
          <p:cNvPr id="10" name="Picture 9"/>
          <p:cNvPicPr>
            <a:picLocks noChangeAspect="1"/>
          </p:cNvPicPr>
          <p:nvPr userDrawn="1"/>
        </p:nvPicPr>
        <p:blipFill>
          <a:blip r:embed="rId5" cstate="print">
            <a:clrChange>
              <a:clrFrom>
                <a:srgbClr val="FFFFFF"/>
              </a:clrFrom>
              <a:clrTo>
                <a:srgbClr val="FFFFFF">
                  <a:alpha val="0"/>
                </a:srgbClr>
              </a:clrTo>
            </a:clrChange>
          </a:blip>
          <a:srcRect l="2886" t="82502" r="62841" b="1598"/>
          <a:stretch>
            <a:fillRect/>
          </a:stretch>
        </p:blipFill>
        <p:spPr>
          <a:xfrm>
            <a:off x="6965384" y="6099957"/>
            <a:ext cx="2178616" cy="758043"/>
          </a:xfrm>
          <a:prstGeom prst="rect">
            <a:avLst/>
          </a:prstGeom>
        </p:spPr>
      </p:pic>
    </p:spTree>
    <p:extLst>
      <p:ext uri="{BB962C8B-B14F-4D97-AF65-F5344CB8AC3E}">
        <p14:creationId xmlns:p14="http://schemas.microsoft.com/office/powerpoint/2010/main" val="1651102572"/>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dwebster@berkeley.edu"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04800" y="1066800"/>
            <a:ext cx="8534400" cy="1470025"/>
          </a:xfrm>
        </p:spPr>
        <p:txBody>
          <a:bodyPr/>
          <a:lstStyle/>
          <a:p>
            <a:pPr eaLnBrk="1" hangingPunct="1"/>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2800" dirty="0" smtClean="0"/>
              <a:t/>
            </a:r>
            <a:br>
              <a:rPr lang="en-US" sz="2800" dirty="0" smtClean="0"/>
            </a:br>
            <a:r>
              <a:rPr lang="en-US" sz="2800" dirty="0" smtClean="0"/>
              <a:t> </a:t>
            </a:r>
            <a:br>
              <a:rPr lang="en-US" sz="2800" dirty="0" smtClean="0"/>
            </a:br>
            <a:r>
              <a:rPr lang="en-US" sz="3200" dirty="0" smtClean="0"/>
              <a:t/>
            </a:r>
            <a:br>
              <a:rPr lang="en-US" sz="32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smtClean="0"/>
          </a:p>
        </p:txBody>
      </p:sp>
      <p:sp>
        <p:nvSpPr>
          <p:cNvPr id="17411" name="Rectangle 3"/>
          <p:cNvSpPr>
            <a:spLocks noGrp="1" noChangeArrowheads="1"/>
          </p:cNvSpPr>
          <p:nvPr>
            <p:ph type="subTitle" idx="1"/>
          </p:nvPr>
        </p:nvSpPr>
        <p:spPr>
          <a:xfrm>
            <a:off x="228600" y="609600"/>
            <a:ext cx="8534400" cy="3124200"/>
          </a:xfrm>
        </p:spPr>
        <p:txBody>
          <a:bodyPr/>
          <a:lstStyle/>
          <a:p>
            <a:pPr eaLnBrk="1" hangingPunct="1">
              <a:lnSpc>
                <a:spcPts val="3800"/>
              </a:lnSpc>
              <a:spcBef>
                <a:spcPts val="0"/>
              </a:spcBef>
            </a:pPr>
            <a:r>
              <a:rPr lang="en-US" sz="2800" b="1" dirty="0" smtClean="0"/>
              <a:t>Pro Bono </a:t>
            </a:r>
            <a:r>
              <a:rPr lang="en-US" sz="2800" b="1" dirty="0" err="1" smtClean="0"/>
              <a:t>Publico</a:t>
            </a:r>
            <a:r>
              <a:rPr lang="en-US" sz="2800" b="1" dirty="0" smtClean="0"/>
              <a:t>: </a:t>
            </a:r>
            <a:r>
              <a:rPr lang="en-US" sz="2400" b="1" dirty="0" smtClean="0"/>
              <a:t>Avoiding </a:t>
            </a:r>
            <a:r>
              <a:rPr lang="en-US" sz="2400" b="1" dirty="0" smtClean="0"/>
              <a:t>Child </a:t>
            </a:r>
            <a:r>
              <a:rPr lang="en-US" sz="2400" b="1" dirty="0"/>
              <a:t>Welfare Data Abuse</a:t>
            </a:r>
          </a:p>
          <a:p>
            <a:pPr eaLnBrk="1" hangingPunct="1">
              <a:lnSpc>
                <a:spcPct val="80000"/>
              </a:lnSpc>
            </a:pPr>
            <a:r>
              <a:rPr lang="en-US" sz="2000" b="1" dirty="0"/>
              <a:t>Panel on Meaningful Measurement </a:t>
            </a:r>
            <a:endParaRPr lang="en-US" sz="2000" b="1" dirty="0" smtClean="0"/>
          </a:p>
          <a:p>
            <a:pPr eaLnBrk="1" hangingPunct="1">
              <a:lnSpc>
                <a:spcPct val="80000"/>
              </a:lnSpc>
            </a:pPr>
            <a:r>
              <a:rPr lang="en-US" sz="2000" b="1" dirty="0" smtClean="0"/>
              <a:t>in </a:t>
            </a:r>
            <a:r>
              <a:rPr lang="en-US" sz="2000" b="1" dirty="0"/>
              <a:t>the Context of Litigation and Consent Decrees</a:t>
            </a:r>
          </a:p>
          <a:p>
            <a:pPr eaLnBrk="1" hangingPunct="1">
              <a:lnSpc>
                <a:spcPct val="80000"/>
              </a:lnSpc>
            </a:pPr>
            <a:endParaRPr lang="en-US" sz="1050" b="1" dirty="0" smtClean="0"/>
          </a:p>
          <a:p>
            <a:pPr eaLnBrk="1" hangingPunct="1">
              <a:lnSpc>
                <a:spcPct val="80000"/>
              </a:lnSpc>
              <a:spcBef>
                <a:spcPts val="0"/>
              </a:spcBef>
            </a:pPr>
            <a:r>
              <a:rPr lang="en-US" sz="1800" b="1" i="1" dirty="0" smtClean="0"/>
              <a:t>Daniel Webster, MSW, PhD</a:t>
            </a:r>
            <a:endParaRPr lang="en-US" sz="1800" b="1" i="1" dirty="0"/>
          </a:p>
          <a:p>
            <a:pPr eaLnBrk="1" hangingPunct="1">
              <a:lnSpc>
                <a:spcPct val="80000"/>
              </a:lnSpc>
              <a:spcBef>
                <a:spcPts val="0"/>
              </a:spcBef>
            </a:pPr>
            <a:r>
              <a:rPr lang="en-US" sz="1400" b="1" i="1" dirty="0" smtClean="0"/>
              <a:t>Center </a:t>
            </a:r>
            <a:r>
              <a:rPr lang="en-US" sz="1400" b="1" i="1" dirty="0" smtClean="0"/>
              <a:t>for Social Services Research, University of California at Berkeley</a:t>
            </a:r>
          </a:p>
          <a:p>
            <a:pPr eaLnBrk="1" hangingPunct="1">
              <a:lnSpc>
                <a:spcPct val="80000"/>
              </a:lnSpc>
              <a:spcBef>
                <a:spcPts val="0"/>
              </a:spcBef>
            </a:pPr>
            <a:endParaRPr lang="en-US" sz="900" b="1" i="1" dirty="0" smtClean="0"/>
          </a:p>
          <a:p>
            <a:pPr eaLnBrk="1" hangingPunct="1">
              <a:lnSpc>
                <a:spcPct val="80000"/>
              </a:lnSpc>
              <a:spcBef>
                <a:spcPts val="0"/>
              </a:spcBef>
            </a:pPr>
            <a:r>
              <a:rPr lang="en-US" sz="1800" b="1" i="1" dirty="0" smtClean="0"/>
              <a:t>Isabel Blanco</a:t>
            </a:r>
          </a:p>
          <a:p>
            <a:pPr eaLnBrk="1" hangingPunct="1">
              <a:lnSpc>
                <a:spcPct val="80000"/>
              </a:lnSpc>
              <a:spcBef>
                <a:spcPts val="0"/>
              </a:spcBef>
            </a:pPr>
            <a:r>
              <a:rPr lang="en-US" sz="1400" b="1" i="1" dirty="0" smtClean="0"/>
              <a:t>Deputy State Child Welfare Director, South Carolina</a:t>
            </a:r>
            <a:endParaRPr lang="en-US" sz="1400" b="1" i="1" dirty="0"/>
          </a:p>
          <a:p>
            <a:pPr eaLnBrk="1" hangingPunct="1">
              <a:lnSpc>
                <a:spcPct val="80000"/>
              </a:lnSpc>
              <a:spcBef>
                <a:spcPts val="0"/>
              </a:spcBef>
            </a:pPr>
            <a:endParaRPr lang="en-US" sz="900" b="1" i="1" dirty="0"/>
          </a:p>
          <a:p>
            <a:pPr eaLnBrk="1" hangingPunct="1">
              <a:lnSpc>
                <a:spcPct val="80000"/>
              </a:lnSpc>
              <a:spcBef>
                <a:spcPts val="0"/>
              </a:spcBef>
            </a:pPr>
            <a:r>
              <a:rPr lang="en-US" sz="1800" b="1" i="1" dirty="0" smtClean="0"/>
              <a:t>Andy Barclay</a:t>
            </a:r>
            <a:endParaRPr lang="en-US" sz="1800" b="1" i="1" dirty="0"/>
          </a:p>
          <a:p>
            <a:pPr eaLnBrk="1" hangingPunct="1">
              <a:lnSpc>
                <a:spcPct val="80000"/>
              </a:lnSpc>
              <a:spcBef>
                <a:spcPts val="0"/>
              </a:spcBef>
            </a:pPr>
            <a:r>
              <a:rPr lang="en-US" sz="1400" b="1" i="1" dirty="0" smtClean="0"/>
              <a:t>Fostering Court Improvement, Atlanta, GA</a:t>
            </a:r>
            <a:endParaRPr lang="en-US" sz="1400" b="1" i="1" dirty="0"/>
          </a:p>
          <a:p>
            <a:pPr eaLnBrk="1" hangingPunct="1">
              <a:lnSpc>
                <a:spcPct val="80000"/>
              </a:lnSpc>
              <a:spcBef>
                <a:spcPts val="0"/>
              </a:spcBef>
            </a:pPr>
            <a:endParaRPr lang="en-US" sz="900" b="1" i="1" dirty="0"/>
          </a:p>
          <a:p>
            <a:pPr eaLnBrk="1" hangingPunct="1">
              <a:lnSpc>
                <a:spcPct val="80000"/>
              </a:lnSpc>
              <a:spcBef>
                <a:spcPts val="0"/>
              </a:spcBef>
            </a:pPr>
            <a:r>
              <a:rPr lang="en-US" sz="1800" b="1" i="1" dirty="0" smtClean="0"/>
              <a:t>Susan Smith, PhD</a:t>
            </a:r>
            <a:endParaRPr lang="en-US" sz="1800" b="1" i="1" dirty="0"/>
          </a:p>
          <a:p>
            <a:pPr eaLnBrk="1" hangingPunct="1">
              <a:lnSpc>
                <a:spcPct val="80000"/>
              </a:lnSpc>
              <a:spcBef>
                <a:spcPts val="0"/>
              </a:spcBef>
            </a:pPr>
            <a:r>
              <a:rPr lang="en-US" sz="1400" b="1" i="1" dirty="0" smtClean="0"/>
              <a:t>Casey </a:t>
            </a:r>
            <a:r>
              <a:rPr lang="en-US" sz="1400" b="1" i="1" dirty="0" smtClean="0"/>
              <a:t>Family Programs Data Advocacy Group</a:t>
            </a:r>
          </a:p>
          <a:p>
            <a:pPr eaLnBrk="1" hangingPunct="1">
              <a:lnSpc>
                <a:spcPct val="80000"/>
              </a:lnSpc>
            </a:pPr>
            <a:endParaRPr lang="en-US" sz="1100" dirty="0" smtClean="0"/>
          </a:p>
          <a:p>
            <a:pPr eaLnBrk="1" hangingPunct="1">
              <a:lnSpc>
                <a:spcPct val="80000"/>
              </a:lnSpc>
            </a:pPr>
            <a:r>
              <a:rPr lang="en-US" sz="1100" b="1" dirty="0"/>
              <a:t>Presentation Originally Created by:</a:t>
            </a:r>
          </a:p>
          <a:p>
            <a:pPr eaLnBrk="1" hangingPunct="1">
              <a:lnSpc>
                <a:spcPct val="80000"/>
              </a:lnSpc>
            </a:pPr>
            <a:r>
              <a:rPr lang="en-US" sz="1100" b="1" dirty="0"/>
              <a:t>Barbara Needell, MSW, PhD</a:t>
            </a:r>
          </a:p>
          <a:p>
            <a:pPr eaLnBrk="1" hangingPunct="1">
              <a:lnSpc>
                <a:spcPct val="80000"/>
              </a:lnSpc>
            </a:pPr>
            <a:r>
              <a:rPr lang="en-US" sz="1100" b="1" dirty="0"/>
              <a:t>Melissa Correia, MSW</a:t>
            </a:r>
          </a:p>
          <a:p>
            <a:pPr eaLnBrk="1" hangingPunct="1">
              <a:lnSpc>
                <a:spcPct val="80000"/>
              </a:lnSpc>
            </a:pPr>
            <a:r>
              <a:rPr lang="en-US" sz="1100" b="1" dirty="0"/>
              <a:t>Emily Putnam-Hornstein, MSW, PhD</a:t>
            </a:r>
          </a:p>
          <a:p>
            <a:pPr eaLnBrk="1" hangingPunct="1">
              <a:lnSpc>
                <a:spcPct val="80000"/>
              </a:lnSpc>
            </a:pPr>
            <a:r>
              <a:rPr lang="en-US" sz="1100" b="1" dirty="0"/>
              <a:t>Bryn King, MSW</a:t>
            </a:r>
          </a:p>
          <a:p>
            <a:pPr eaLnBrk="1" hangingPunct="1">
              <a:lnSpc>
                <a:spcPct val="80000"/>
              </a:lnSpc>
            </a:pPr>
            <a:endParaRPr lang="en-US" sz="1100" dirty="0" smtClean="0"/>
          </a:p>
          <a:p>
            <a:pPr eaLnBrk="1" hangingPunct="1">
              <a:lnSpc>
                <a:spcPct val="80000"/>
              </a:lnSpc>
            </a:pPr>
            <a:r>
              <a:rPr lang="en-US" sz="2000" b="1" dirty="0" smtClean="0"/>
              <a:t>AAPWA </a:t>
            </a:r>
            <a:r>
              <a:rPr lang="en-US" sz="2000" b="1" dirty="0"/>
              <a:t>Preconference Symposium</a:t>
            </a:r>
          </a:p>
          <a:p>
            <a:pPr eaLnBrk="1" hangingPunct="1">
              <a:lnSpc>
                <a:spcPct val="80000"/>
              </a:lnSpc>
            </a:pPr>
            <a:r>
              <a:rPr lang="en-US" sz="2000" b="1" dirty="0"/>
              <a:t>Demonstrating Sustained Well Being of Children and Youth </a:t>
            </a:r>
            <a:endParaRPr lang="en-US" sz="2000" b="1" dirty="0" smtClean="0"/>
          </a:p>
          <a:p>
            <a:pPr eaLnBrk="1" hangingPunct="1">
              <a:lnSpc>
                <a:spcPct val="80000"/>
              </a:lnSpc>
            </a:pPr>
            <a:r>
              <a:rPr lang="en-US" sz="2000" b="1" dirty="0" smtClean="0"/>
              <a:t>in </a:t>
            </a:r>
            <a:r>
              <a:rPr lang="en-US" sz="2000" b="1" dirty="0"/>
              <a:t>a Compliance </a:t>
            </a:r>
            <a:r>
              <a:rPr lang="en-US" sz="2000" b="1" dirty="0" smtClean="0"/>
              <a:t>Environment</a:t>
            </a:r>
          </a:p>
          <a:p>
            <a:pPr eaLnBrk="1" hangingPunct="1">
              <a:lnSpc>
                <a:spcPct val="80000"/>
              </a:lnSpc>
            </a:pPr>
            <a:endParaRPr lang="en-US" sz="700" b="1" dirty="0"/>
          </a:p>
          <a:p>
            <a:pPr eaLnBrk="1" hangingPunct="1">
              <a:lnSpc>
                <a:spcPct val="80000"/>
              </a:lnSpc>
            </a:pPr>
            <a:r>
              <a:rPr lang="en-US" sz="1800" dirty="0" smtClean="0"/>
              <a:t>San Diego, CA</a:t>
            </a:r>
          </a:p>
          <a:p>
            <a:pPr eaLnBrk="1" hangingPunct="1">
              <a:lnSpc>
                <a:spcPct val="80000"/>
              </a:lnSpc>
            </a:pPr>
            <a:r>
              <a:rPr lang="en-US" sz="1800" dirty="0" smtClean="0"/>
              <a:t>September </a:t>
            </a:r>
            <a:r>
              <a:rPr lang="en-US" sz="1800" dirty="0"/>
              <a:t>9, 2012</a:t>
            </a:r>
            <a:endParaRPr lang="en-US" sz="1800" dirty="0" smtClean="0"/>
          </a:p>
          <a:p>
            <a:pPr eaLnBrk="1" hangingPunct="1">
              <a:lnSpc>
                <a:spcPct val="80000"/>
              </a:lnSpc>
            </a:pPr>
            <a:endParaRPr lang="en-US" sz="1400" dirty="0" smtClean="0"/>
          </a:p>
        </p:txBody>
      </p:sp>
    </p:spTree>
    <p:extLst>
      <p:ext uri="{BB962C8B-B14F-4D97-AF65-F5344CB8AC3E}">
        <p14:creationId xmlns:p14="http://schemas.microsoft.com/office/powerpoint/2010/main" val="14315583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Data Snapshots…</a:t>
            </a:r>
          </a:p>
        </p:txBody>
      </p:sp>
      <p:sp>
        <p:nvSpPr>
          <p:cNvPr id="3" name="Content Placeholder 2"/>
          <p:cNvSpPr>
            <a:spLocks noGrp="1"/>
          </p:cNvSpPr>
          <p:nvPr>
            <p:ph idx="1"/>
          </p:nvPr>
        </p:nvSpPr>
        <p:spPr/>
        <p:txBody>
          <a:bodyPr/>
          <a:lstStyle/>
          <a:p>
            <a:pPr marL="0" indent="0">
              <a:buNone/>
            </a:pPr>
            <a:r>
              <a:rPr lang="en-US" dirty="0" smtClean="0"/>
              <a:t>A politician recently </a:t>
            </a:r>
            <a:r>
              <a:rPr lang="en-US" dirty="0"/>
              <a:t>claimed that 92.3% of all the jobs lost since Obama took office were lost </a:t>
            </a:r>
            <a:r>
              <a:rPr lang="en-US" dirty="0" smtClean="0"/>
              <a:t>by women.*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r>
              <a:rPr lang="en-US" sz="1200" dirty="0" smtClean="0"/>
              <a:t>*http</a:t>
            </a:r>
            <a:r>
              <a:rPr lang="en-US" sz="1200" dirty="0"/>
              <a:t>://www.forbes.com/sites/susanadams/2012/04/12/romney-claims-on-womens-job-loss-paint-a-misleading-picture/</a:t>
            </a:r>
          </a:p>
        </p:txBody>
      </p:sp>
    </p:spTree>
    <p:extLst>
      <p:ext uri="{BB962C8B-B14F-4D97-AF65-F5344CB8AC3E}">
        <p14:creationId xmlns:p14="http://schemas.microsoft.com/office/powerpoint/2010/main" val="2998090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533400" y="1600200"/>
            <a:ext cx="83820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smtClean="0">
                <a:latin typeface="Calibri" pitchFamily="34" charset="0"/>
                <a:cs typeface="Calibri" pitchFamily="34" charset="0"/>
              </a:rPr>
              <a:t>Survey </a:t>
            </a:r>
            <a:r>
              <a:rPr lang="en-US" sz="3200" dirty="0">
                <a:latin typeface="Calibri" pitchFamily="34" charset="0"/>
                <a:cs typeface="Calibri" pitchFamily="34" charset="0"/>
              </a:rPr>
              <a:t>of people in </a:t>
            </a:r>
            <a:r>
              <a:rPr lang="en-US" sz="3200" dirty="0" smtClean="0">
                <a:latin typeface="Calibri" pitchFamily="34" charset="0"/>
                <a:cs typeface="Calibri" pitchFamily="34" charset="0"/>
              </a:rPr>
              <a:t>San Diego, </a:t>
            </a:r>
            <a:r>
              <a:rPr lang="en-US" sz="3200" dirty="0">
                <a:latin typeface="Calibri" pitchFamily="34" charset="0"/>
                <a:cs typeface="Calibri" pitchFamily="34" charset="0"/>
              </a:rPr>
              <a:t>C</a:t>
            </a:r>
            <a:r>
              <a:rPr lang="en-US" sz="3200" dirty="0" smtClean="0">
                <a:latin typeface="Calibri" pitchFamily="34" charset="0"/>
                <a:cs typeface="Calibri" pitchFamily="34" charset="0"/>
              </a:rPr>
              <a:t>A…</a:t>
            </a:r>
            <a:endParaRPr lang="en-US" sz="3200" dirty="0">
              <a:latin typeface="Calibri" pitchFamily="34" charset="0"/>
              <a:cs typeface="Calibri" pitchFamily="34" charset="0"/>
            </a:endParaRPr>
          </a:p>
          <a:p>
            <a:pPr>
              <a:spcBef>
                <a:spcPct val="50000"/>
              </a:spcBef>
            </a:pPr>
            <a:r>
              <a:rPr lang="en-US" sz="2800" b="1" dirty="0">
                <a:solidFill>
                  <a:srgbClr val="FF0000"/>
                </a:solidFill>
                <a:latin typeface="Calibri" pitchFamily="34" charset="0"/>
                <a:cs typeface="Calibri" pitchFamily="34" charset="0"/>
              </a:rPr>
              <a:t>90% of respondents stated that they support using tax dollars to build a new football stadium. </a:t>
            </a:r>
            <a:endParaRPr lang="en-US" sz="2400" i="1" dirty="0" smtClean="0">
              <a:latin typeface="Calibri" pitchFamily="34" charset="0"/>
              <a:cs typeface="Calibri" pitchFamily="34" charset="0"/>
            </a:endParaRPr>
          </a:p>
          <a:p>
            <a:pPr algn="ctr">
              <a:spcBef>
                <a:spcPct val="50000"/>
              </a:spcBef>
            </a:pPr>
            <a:endParaRPr lang="en-US" sz="2400" i="1" dirty="0" smtClean="0">
              <a:latin typeface="Calibri" pitchFamily="34" charset="0"/>
              <a:cs typeface="Calibri" pitchFamily="34" charset="0"/>
            </a:endParaRPr>
          </a:p>
          <a:p>
            <a:pPr algn="ctr">
              <a:spcBef>
                <a:spcPct val="50000"/>
              </a:spcBef>
            </a:pPr>
            <a:r>
              <a:rPr lang="en-US" sz="2400" i="1" dirty="0" smtClean="0">
                <a:latin typeface="Calibri" pitchFamily="34" charset="0"/>
                <a:cs typeface="Calibri" pitchFamily="34" charset="0"/>
              </a:rPr>
              <a:t>The </a:t>
            </a:r>
            <a:r>
              <a:rPr lang="en-US" sz="2400" i="1" dirty="0">
                <a:latin typeface="Calibri" pitchFamily="34" charset="0"/>
                <a:cs typeface="Calibri" pitchFamily="34" charset="0"/>
              </a:rPr>
              <a:t>implication of the above finding is that there is overwhelming support for the stadium… </a:t>
            </a:r>
          </a:p>
          <a:p>
            <a:pPr algn="ctr">
              <a:spcBef>
                <a:spcPct val="50000"/>
              </a:spcBef>
            </a:pPr>
            <a:r>
              <a:rPr lang="en-US" sz="2400" i="1" dirty="0">
                <a:latin typeface="Calibri" pitchFamily="34" charset="0"/>
                <a:cs typeface="Calibri" pitchFamily="34" charset="0"/>
              </a:rPr>
              <a:t>But what if you were then told that </a:t>
            </a:r>
            <a:r>
              <a:rPr lang="en-US" sz="2400" i="1" dirty="0" smtClean="0">
                <a:latin typeface="Calibri" pitchFamily="34" charset="0"/>
                <a:cs typeface="Calibri" pitchFamily="34" charset="0"/>
              </a:rPr>
              <a:t>respondents </a:t>
            </a:r>
            <a:r>
              <a:rPr lang="en-US" sz="2400" i="1" dirty="0">
                <a:latin typeface="Calibri" pitchFamily="34" charset="0"/>
                <a:cs typeface="Calibri" pitchFamily="34" charset="0"/>
              </a:rPr>
              <a:t>had been sampled from a list of season football </a:t>
            </a:r>
            <a:r>
              <a:rPr lang="en-US" sz="2400" i="1" dirty="0" smtClean="0">
                <a:latin typeface="Calibri" pitchFamily="34" charset="0"/>
                <a:cs typeface="Calibri" pitchFamily="34" charset="0"/>
              </a:rPr>
              <a:t>ticket </a:t>
            </a:r>
            <a:r>
              <a:rPr lang="en-US" sz="2400" i="1" dirty="0">
                <a:latin typeface="Calibri" pitchFamily="34" charset="0"/>
                <a:cs typeface="Calibri" pitchFamily="34" charset="0"/>
              </a:rPr>
              <a:t>holders?</a:t>
            </a:r>
          </a:p>
        </p:txBody>
      </p:sp>
      <p:sp>
        <p:nvSpPr>
          <p:cNvPr id="2" name="Title 1"/>
          <p:cNvSpPr>
            <a:spLocks noGrp="1"/>
          </p:cNvSpPr>
          <p:nvPr>
            <p:ph type="title"/>
          </p:nvPr>
        </p:nvSpPr>
        <p:spPr/>
        <p:txBody>
          <a:bodyPr/>
          <a:lstStyle/>
          <a:p>
            <a:r>
              <a:rPr lang="en-US" dirty="0"/>
              <a:t>3</a:t>
            </a:r>
            <a:r>
              <a:rPr lang="en-US" dirty="0" smtClean="0"/>
              <a:t>) Unrepresentative Findings…</a:t>
            </a:r>
            <a:endParaRPr lang="en-US" dirty="0"/>
          </a:p>
        </p:txBody>
      </p:sp>
      <p:pic>
        <p:nvPicPr>
          <p:cNvPr id="37890" name="Picture 2" descr="http://t0.gstatic.com/images?q=tbn:ANd9GcTJT36ng_szmbai2BAgX4okDdqCejUgPLT4OluPAM0VKiFxm2V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70089">
            <a:off x="8035361" y="5342231"/>
            <a:ext cx="833286" cy="64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23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1" dur="500"/>
                                        <p:tgtEl>
                                          <p:spTgt spid="4198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1987">
                                            <p:txEl>
                                              <p:pRg st="4" end="4"/>
                                            </p:txEl>
                                          </p:spTgt>
                                        </p:tgtEl>
                                        <p:attrNameLst>
                                          <p:attrName>style.visibility</p:attrName>
                                        </p:attrNameLst>
                                      </p:cBhvr>
                                      <p:to>
                                        <p:strVal val="visible"/>
                                      </p:to>
                                    </p:set>
                                  </p:childTnLst>
                                </p:cTn>
                              </p:par>
                            </p:childTnLst>
                          </p:cTn>
                        </p:par>
                        <p:par>
                          <p:cTn id="20" fill="hold">
                            <p:stCondLst>
                              <p:cond delay="0"/>
                            </p:stCondLst>
                            <p:childTnLst>
                              <p:par>
                                <p:cTn id="21" presetID="9" presetClass="entr" presetSubtype="0" fill="hold" nodeType="afterEffect">
                                  <p:stCondLst>
                                    <p:cond delay="0"/>
                                  </p:stCondLst>
                                  <p:childTnLst>
                                    <p:set>
                                      <p:cBhvr>
                                        <p:cTn id="22" dur="1" fill="hold">
                                          <p:stCondLst>
                                            <p:cond delay="0"/>
                                          </p:stCondLst>
                                        </p:cTn>
                                        <p:tgtEl>
                                          <p:spTgt spid="37890"/>
                                        </p:tgtEl>
                                        <p:attrNameLst>
                                          <p:attrName>style.visibility</p:attrName>
                                        </p:attrNameLst>
                                      </p:cBhvr>
                                      <p:to>
                                        <p:strVal val="visible"/>
                                      </p:to>
                                    </p:set>
                                    <p:animEffect transition="in" filter="dissolve">
                                      <p:cBhvr>
                                        <p:cTn id="23"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Logical “Flipping”…</a:t>
            </a:r>
            <a:endParaRPr lang="en-US" dirty="0"/>
          </a:p>
        </p:txBody>
      </p:sp>
      <p:sp>
        <p:nvSpPr>
          <p:cNvPr id="48131" name="Rectangle 3"/>
          <p:cNvSpPr>
            <a:spLocks noGrp="1" noChangeArrowheads="1"/>
          </p:cNvSpPr>
          <p:nvPr>
            <p:ph sz="quarter" idx="4294967295"/>
          </p:nvPr>
        </p:nvSpPr>
        <p:spPr>
          <a:xfrm>
            <a:off x="228600" y="1600200"/>
            <a:ext cx="8915400" cy="4572000"/>
          </a:xfrm>
        </p:spPr>
        <p:txBody>
          <a:bodyPr/>
          <a:lstStyle/>
          <a:p>
            <a:pPr>
              <a:lnSpc>
                <a:spcPct val="90000"/>
              </a:lnSpc>
              <a:buFontTx/>
              <a:buNone/>
            </a:pPr>
            <a:r>
              <a:rPr lang="en-US" dirty="0">
                <a:solidFill>
                  <a:schemeClr val="tx1"/>
                </a:solidFill>
              </a:rPr>
              <a:t>Headline in </a:t>
            </a:r>
            <a:r>
              <a:rPr lang="en-US" i="1" dirty="0" smtClean="0">
                <a:solidFill>
                  <a:schemeClr val="tx1"/>
                </a:solidFill>
              </a:rPr>
              <a:t>U-T San Diego:</a:t>
            </a:r>
            <a:endParaRPr lang="en-US" i="1" dirty="0">
              <a:solidFill>
                <a:schemeClr val="tx1"/>
              </a:solidFill>
            </a:endParaRPr>
          </a:p>
          <a:p>
            <a:pPr>
              <a:lnSpc>
                <a:spcPct val="90000"/>
              </a:lnSpc>
              <a:buFontTx/>
              <a:buNone/>
            </a:pPr>
            <a:endParaRPr lang="en-US" sz="2400" i="1" dirty="0">
              <a:solidFill>
                <a:schemeClr val="tx1"/>
              </a:solidFill>
            </a:endParaRPr>
          </a:p>
          <a:p>
            <a:pPr marL="342900" indent="0">
              <a:lnSpc>
                <a:spcPct val="90000"/>
              </a:lnSpc>
              <a:buFontTx/>
              <a:buNone/>
            </a:pPr>
            <a:r>
              <a:rPr lang="en-US" sz="3200" dirty="0" smtClean="0">
                <a:solidFill>
                  <a:srgbClr val="002060"/>
                </a:solidFill>
              </a:rPr>
              <a:t>60</a:t>
            </a:r>
            <a:r>
              <a:rPr lang="en-US" sz="3200" dirty="0">
                <a:solidFill>
                  <a:srgbClr val="002060"/>
                </a:solidFill>
              </a:rPr>
              <a:t>% of violent crimes are committed by men who did not graduate from high school</a:t>
            </a:r>
            <a:r>
              <a:rPr lang="en-US" sz="3200" dirty="0" smtClean="0">
                <a:solidFill>
                  <a:srgbClr val="002060"/>
                </a:solidFill>
              </a:rPr>
              <a:t>.</a:t>
            </a:r>
            <a:endParaRPr lang="en-US" sz="3200" dirty="0">
              <a:solidFill>
                <a:srgbClr val="002060"/>
              </a:solidFill>
            </a:endParaRPr>
          </a:p>
          <a:p>
            <a:pPr>
              <a:lnSpc>
                <a:spcPct val="90000"/>
              </a:lnSpc>
              <a:buFontTx/>
              <a:buNone/>
            </a:pPr>
            <a:r>
              <a:rPr lang="en-US" sz="3200" dirty="0">
                <a:solidFill>
                  <a:srgbClr val="FF0000"/>
                </a:solidFill>
              </a:rPr>
              <a:t>                             </a:t>
            </a:r>
            <a:r>
              <a:rPr lang="en-US" sz="3600" dirty="0">
                <a:solidFill>
                  <a:srgbClr val="FF0000"/>
                </a:solidFill>
              </a:rPr>
              <a:t>“Flip</a:t>
            </a:r>
            <a:r>
              <a:rPr lang="en-US" sz="3600" dirty="0" smtClean="0">
                <a:solidFill>
                  <a:srgbClr val="FF0000"/>
                </a:solidFill>
              </a:rPr>
              <a:t>”</a:t>
            </a:r>
            <a:endParaRPr lang="en-US" sz="3600" dirty="0">
              <a:solidFill>
                <a:srgbClr val="FF0000"/>
              </a:solidFill>
            </a:endParaRPr>
          </a:p>
          <a:p>
            <a:pPr>
              <a:lnSpc>
                <a:spcPct val="90000"/>
              </a:lnSpc>
              <a:buFontTx/>
              <a:buNone/>
            </a:pPr>
            <a:r>
              <a:rPr lang="en-US" sz="3200" dirty="0">
                <a:solidFill>
                  <a:srgbClr val="009900"/>
                </a:solidFill>
              </a:rPr>
              <a:t>   </a:t>
            </a:r>
            <a:r>
              <a:rPr lang="en-US" sz="3200" dirty="0">
                <a:solidFill>
                  <a:srgbClr val="002060"/>
                </a:solidFill>
              </a:rPr>
              <a:t>60% of male high school drop-outs commit violent crimes?</a:t>
            </a:r>
          </a:p>
        </p:txBody>
      </p:sp>
    </p:spTree>
    <p:extLst>
      <p:ext uri="{BB962C8B-B14F-4D97-AF65-F5344CB8AC3E}">
        <p14:creationId xmlns:p14="http://schemas.microsoft.com/office/powerpoint/2010/main" val="3851939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48131">
                                            <p:txEl>
                                              <p:pRg st="2" end="2"/>
                                            </p:txEl>
                                          </p:spTgt>
                                        </p:tgtEl>
                                        <p:attrNameLst>
                                          <p:attrName>style.visibility</p:attrName>
                                        </p:attrNameLst>
                                      </p:cBhvr>
                                      <p:to>
                                        <p:strVal val="visible"/>
                                      </p:to>
                                    </p:set>
                                    <p:anim calcmode="lin" valueType="num">
                                      <p:cBhvr additive="base">
                                        <p:cTn id="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1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21600000">
                                      <p:cBhvr>
                                        <p:cTn id="18" dur="500" fill="hold"/>
                                        <p:tgtEl>
                                          <p:spTgt spid="48131">
                                            <p:txEl>
                                              <p:pRg st="3" end="3"/>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anim calcmode="lin" valueType="num">
                                      <p:cBhvr additive="base">
                                        <p:cTn id="23" dur="5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sz="quarter" idx="1"/>
          </p:nvPr>
        </p:nvSpPr>
        <p:spPr>
          <a:xfrm>
            <a:off x="304800" y="1752600"/>
            <a:ext cx="8382000" cy="4800600"/>
          </a:xfrm>
        </p:spPr>
        <p:txBody>
          <a:bodyPr/>
          <a:lstStyle/>
          <a:p>
            <a:pPr>
              <a:buFontTx/>
              <a:buNone/>
            </a:pPr>
            <a:r>
              <a:rPr lang="en-US" dirty="0">
                <a:solidFill>
                  <a:schemeClr val="tx1"/>
                </a:solidFill>
              </a:rPr>
              <a:t>A study of </a:t>
            </a:r>
            <a:r>
              <a:rPr lang="en-US" dirty="0" smtClean="0">
                <a:solidFill>
                  <a:schemeClr val="tx1"/>
                </a:solidFill>
              </a:rPr>
              <a:t>San Diego residents </a:t>
            </a:r>
            <a:r>
              <a:rPr lang="en-US" dirty="0">
                <a:solidFill>
                  <a:schemeClr val="tx1"/>
                </a:solidFill>
              </a:rPr>
              <a:t>makes the following claim:</a:t>
            </a:r>
            <a:endParaRPr lang="en-US" i="1" dirty="0">
              <a:solidFill>
                <a:schemeClr val="tx1"/>
              </a:solidFill>
            </a:endParaRPr>
          </a:p>
          <a:p>
            <a:pPr>
              <a:buFontTx/>
              <a:buNone/>
            </a:pPr>
            <a:r>
              <a:rPr lang="en-US" sz="2400" dirty="0">
                <a:solidFill>
                  <a:srgbClr val="FF0000"/>
                </a:solidFill>
              </a:rPr>
              <a:t>    </a:t>
            </a:r>
            <a:r>
              <a:rPr lang="en-US" sz="2400" b="1" dirty="0">
                <a:solidFill>
                  <a:srgbClr val="FF0000"/>
                </a:solidFill>
              </a:rPr>
              <a:t>Adults with short hair are, on average, more than 3 inches taller than those with long hair.</a:t>
            </a:r>
          </a:p>
          <a:p>
            <a:pPr>
              <a:buFontTx/>
              <a:buNone/>
            </a:pPr>
            <a:endParaRPr lang="en-US" sz="2400" dirty="0">
              <a:solidFill>
                <a:srgbClr val="009900"/>
              </a:solidFill>
            </a:endParaRPr>
          </a:p>
          <a:p>
            <a:pPr>
              <a:buFontTx/>
              <a:buNone/>
            </a:pPr>
            <a:endParaRPr lang="en-US" sz="2400" dirty="0">
              <a:solidFill>
                <a:srgbClr val="009900"/>
              </a:solidFill>
            </a:endParaRPr>
          </a:p>
          <a:p>
            <a:pPr>
              <a:buFontTx/>
              <a:buNone/>
            </a:pPr>
            <a:endParaRPr lang="en-US" sz="2400" dirty="0">
              <a:solidFill>
                <a:srgbClr val="009900"/>
              </a:solidFill>
            </a:endParaRPr>
          </a:p>
          <a:p>
            <a:pPr>
              <a:buFontTx/>
              <a:buNone/>
            </a:pPr>
            <a:endParaRPr lang="en-US" sz="2400" dirty="0">
              <a:solidFill>
                <a:srgbClr val="009900"/>
              </a:solidFill>
            </a:endParaRPr>
          </a:p>
          <a:p>
            <a:pPr>
              <a:buFontTx/>
              <a:buNone/>
            </a:pPr>
            <a:r>
              <a:rPr lang="en-US" sz="2400" i="1" dirty="0">
                <a:solidFill>
                  <a:schemeClr val="tx1"/>
                </a:solidFill>
              </a:rPr>
              <a:t>Finding an association between two factors does not mean that one causes the other…</a:t>
            </a:r>
          </a:p>
          <a:p>
            <a:pPr>
              <a:buFontTx/>
              <a:buNone/>
            </a:pPr>
            <a:endParaRPr lang="en-US" sz="2400" i="1" dirty="0">
              <a:solidFill>
                <a:schemeClr val="tx1"/>
              </a:solidFill>
            </a:endParaRPr>
          </a:p>
        </p:txBody>
      </p:sp>
      <p:sp>
        <p:nvSpPr>
          <p:cNvPr id="67588" name="AutoShape 4"/>
          <p:cNvSpPr>
            <a:spLocks noChangeArrowheads="1"/>
          </p:cNvSpPr>
          <p:nvPr/>
        </p:nvSpPr>
        <p:spPr bwMode="auto">
          <a:xfrm>
            <a:off x="4008644" y="3964193"/>
            <a:ext cx="838200" cy="457200"/>
          </a:xfrm>
          <a:prstGeom prst="rightArrow">
            <a:avLst>
              <a:gd name="adj1" fmla="val 50000"/>
              <a:gd name="adj2" fmla="val 45833"/>
            </a:avLst>
          </a:prstGeom>
          <a:solidFill>
            <a:schemeClr val="accent1">
              <a:lumMod val="75000"/>
            </a:schemeClr>
          </a:solidFill>
          <a:ln w="9525">
            <a:solidFill>
              <a:schemeClr val="tx1"/>
            </a:solidFill>
            <a:miter lim="800000"/>
            <a:headEnd/>
            <a:tailEnd/>
          </a:ln>
          <a:effectLst/>
          <a:extLst/>
        </p:spPr>
        <p:txBody>
          <a:bodyPr wrap="none" anchor="ctr"/>
          <a:lstStyle/>
          <a:p>
            <a:endParaRPr lang="en-US" dirty="0"/>
          </a:p>
        </p:txBody>
      </p:sp>
      <p:sp>
        <p:nvSpPr>
          <p:cNvPr id="67589" name="Text Box 5"/>
          <p:cNvSpPr txBox="1">
            <a:spLocks noChangeArrowheads="1"/>
          </p:cNvSpPr>
          <p:nvPr/>
        </p:nvSpPr>
        <p:spPr bwMode="auto">
          <a:xfrm>
            <a:off x="1916509" y="4026106"/>
            <a:ext cx="2133600" cy="396875"/>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dirty="0">
                <a:solidFill>
                  <a:srgbClr val="002060"/>
                </a:solidFill>
                <a:latin typeface="Calibri" pitchFamily="34" charset="0"/>
                <a:cs typeface="Calibri" pitchFamily="34" charset="0"/>
              </a:rPr>
              <a:t>Hair Length</a:t>
            </a:r>
          </a:p>
        </p:txBody>
      </p:sp>
      <p:sp>
        <p:nvSpPr>
          <p:cNvPr id="67590" name="Text Box 6"/>
          <p:cNvSpPr txBox="1">
            <a:spLocks noChangeArrowheads="1"/>
          </p:cNvSpPr>
          <p:nvPr/>
        </p:nvSpPr>
        <p:spPr bwMode="auto">
          <a:xfrm>
            <a:off x="4876800" y="3995943"/>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2000" dirty="0">
                <a:solidFill>
                  <a:srgbClr val="002060"/>
                </a:solidFill>
                <a:latin typeface="Calibri" pitchFamily="34" charset="0"/>
                <a:cs typeface="Calibri" pitchFamily="34" charset="0"/>
              </a:rPr>
              <a:t>Height</a:t>
            </a:r>
          </a:p>
        </p:txBody>
      </p:sp>
      <p:sp>
        <p:nvSpPr>
          <p:cNvPr id="67591" name="Text Box 7"/>
          <p:cNvSpPr txBox="1">
            <a:spLocks noChangeArrowheads="1"/>
          </p:cNvSpPr>
          <p:nvPr/>
        </p:nvSpPr>
        <p:spPr bwMode="auto">
          <a:xfrm>
            <a:off x="3162300" y="4959556"/>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dirty="0">
                <a:solidFill>
                  <a:srgbClr val="002060"/>
                </a:solidFill>
                <a:latin typeface="Calibri" pitchFamily="34" charset="0"/>
                <a:cs typeface="Calibri" pitchFamily="34" charset="0"/>
              </a:rPr>
              <a:t>Gender</a:t>
            </a:r>
          </a:p>
        </p:txBody>
      </p:sp>
      <p:sp>
        <p:nvSpPr>
          <p:cNvPr id="67592" name="AutoShape 8"/>
          <p:cNvSpPr>
            <a:spLocks noChangeArrowheads="1"/>
          </p:cNvSpPr>
          <p:nvPr/>
        </p:nvSpPr>
        <p:spPr bwMode="auto">
          <a:xfrm rot="19001081">
            <a:off x="4914900" y="4502356"/>
            <a:ext cx="838200" cy="457200"/>
          </a:xfrm>
          <a:prstGeom prst="rightArrow">
            <a:avLst>
              <a:gd name="adj1" fmla="val 50000"/>
              <a:gd name="adj2" fmla="val 45833"/>
            </a:avLst>
          </a:prstGeom>
          <a:solidFill>
            <a:schemeClr val="accent1">
              <a:lumMod val="75000"/>
            </a:schemeClr>
          </a:solidFill>
          <a:ln w="9525">
            <a:solidFill>
              <a:schemeClr val="tx1"/>
            </a:solidFill>
            <a:miter lim="800000"/>
            <a:headEnd/>
            <a:tailEnd/>
          </a:ln>
          <a:effectLst/>
          <a:extLst/>
        </p:spPr>
        <p:txBody>
          <a:bodyPr wrap="none" anchor="ctr"/>
          <a:lstStyle/>
          <a:p>
            <a:endParaRPr lang="en-US" dirty="0"/>
          </a:p>
        </p:txBody>
      </p:sp>
      <p:sp>
        <p:nvSpPr>
          <p:cNvPr id="67593" name="AutoShape 9"/>
          <p:cNvSpPr>
            <a:spLocks noChangeArrowheads="1"/>
          </p:cNvSpPr>
          <p:nvPr/>
        </p:nvSpPr>
        <p:spPr bwMode="auto">
          <a:xfrm rot="13601081">
            <a:off x="2971800" y="4540456"/>
            <a:ext cx="838200" cy="457200"/>
          </a:xfrm>
          <a:prstGeom prst="rightArrow">
            <a:avLst>
              <a:gd name="adj1" fmla="val 50000"/>
              <a:gd name="adj2" fmla="val 45833"/>
            </a:avLst>
          </a:prstGeom>
          <a:solidFill>
            <a:schemeClr val="accent1">
              <a:lumMod val="75000"/>
            </a:schemeClr>
          </a:solidFill>
          <a:ln w="9525">
            <a:solidFill>
              <a:schemeClr val="tx1"/>
            </a:solidFill>
            <a:miter lim="800000"/>
            <a:headEnd/>
            <a:tailEnd/>
          </a:ln>
          <a:effectLst/>
          <a:extLst/>
        </p:spPr>
        <p:txBody>
          <a:bodyPr wrap="none" anchor="ctr"/>
          <a:lstStyle/>
          <a:p>
            <a:endParaRPr lang="en-US" dirty="0"/>
          </a:p>
        </p:txBody>
      </p:sp>
      <p:sp>
        <p:nvSpPr>
          <p:cNvPr id="67594" name="Text Box 10"/>
          <p:cNvSpPr txBox="1">
            <a:spLocks noChangeArrowheads="1"/>
          </p:cNvSpPr>
          <p:nvPr/>
        </p:nvSpPr>
        <p:spPr bwMode="auto">
          <a:xfrm>
            <a:off x="3924300" y="3682602"/>
            <a:ext cx="762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dirty="0">
                <a:solidFill>
                  <a:srgbClr val="FF0000"/>
                </a:solidFill>
                <a:latin typeface="Comic Sans MS" pitchFamily="66" charset="0"/>
              </a:rPr>
              <a:t>X</a:t>
            </a:r>
          </a:p>
        </p:txBody>
      </p:sp>
      <p:sp>
        <p:nvSpPr>
          <p:cNvPr id="67597" name="AutoShape 13"/>
          <p:cNvSpPr>
            <a:spLocks noChangeArrowheads="1"/>
          </p:cNvSpPr>
          <p:nvPr/>
        </p:nvSpPr>
        <p:spPr bwMode="auto">
          <a:xfrm>
            <a:off x="3848100" y="3968956"/>
            <a:ext cx="838200" cy="457200"/>
          </a:xfrm>
          <a:prstGeom prst="leftArrow">
            <a:avLst>
              <a:gd name="adj1" fmla="val 50000"/>
              <a:gd name="adj2" fmla="val 45833"/>
            </a:avLst>
          </a:prstGeom>
          <a:solidFill>
            <a:schemeClr val="accent1">
              <a:lumMod val="75000"/>
            </a:schemeClr>
          </a:solidFill>
          <a:ln w="9525">
            <a:solidFill>
              <a:schemeClr val="tx1"/>
            </a:solidFill>
            <a:miter lim="800000"/>
            <a:headEnd/>
            <a:tailEnd/>
          </a:ln>
          <a:effectLst/>
          <a:extLst/>
        </p:spPr>
        <p:txBody>
          <a:bodyPr wrap="none" anchor="ctr"/>
          <a:lstStyle/>
          <a:p>
            <a:endParaRPr lang="en-US" dirty="0"/>
          </a:p>
        </p:txBody>
      </p:sp>
      <p:sp>
        <p:nvSpPr>
          <p:cNvPr id="2" name="Title 1"/>
          <p:cNvSpPr>
            <a:spLocks noGrp="1"/>
          </p:cNvSpPr>
          <p:nvPr>
            <p:ph type="title"/>
          </p:nvPr>
        </p:nvSpPr>
        <p:spPr/>
        <p:txBody>
          <a:bodyPr/>
          <a:lstStyle/>
          <a:p>
            <a:r>
              <a:rPr lang="en-US" dirty="0"/>
              <a:t>5</a:t>
            </a:r>
            <a:r>
              <a:rPr lang="en-US" dirty="0" smtClean="0"/>
              <a:t>) False </a:t>
            </a:r>
            <a:r>
              <a:rPr lang="en-US" dirty="0"/>
              <a:t>C</a:t>
            </a:r>
            <a:r>
              <a:rPr lang="en-US" dirty="0" smtClean="0"/>
              <a:t>ausality</a:t>
            </a:r>
            <a:r>
              <a:rPr lang="en-US" dirty="0"/>
              <a:t>…</a:t>
            </a:r>
          </a:p>
        </p:txBody>
      </p:sp>
    </p:spTree>
    <p:extLst>
      <p:ext uri="{BB962C8B-B14F-4D97-AF65-F5344CB8AC3E}">
        <p14:creationId xmlns:p14="http://schemas.microsoft.com/office/powerpoint/2010/main" val="2564213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7589"/>
                                        </p:tgtEl>
                                        <p:attrNameLst>
                                          <p:attrName>style.visibility</p:attrName>
                                        </p:attrNameLst>
                                      </p:cBhvr>
                                      <p:to>
                                        <p:strVal val="visible"/>
                                      </p:to>
                                    </p:set>
                                    <p:anim calcmode="lin" valueType="num">
                                      <p:cBhvr additive="base">
                                        <p:cTn id="15" dur="1000" fill="hold"/>
                                        <p:tgtEl>
                                          <p:spTgt spid="67589"/>
                                        </p:tgtEl>
                                        <p:attrNameLst>
                                          <p:attrName>ppt_x</p:attrName>
                                        </p:attrNameLst>
                                      </p:cBhvr>
                                      <p:tavLst>
                                        <p:tav tm="0">
                                          <p:val>
                                            <p:strVal val="0-#ppt_w/2"/>
                                          </p:val>
                                        </p:tav>
                                        <p:tav tm="100000">
                                          <p:val>
                                            <p:strVal val="#ppt_x"/>
                                          </p:val>
                                        </p:tav>
                                      </p:tavLst>
                                    </p:anim>
                                    <p:anim calcmode="lin" valueType="num">
                                      <p:cBhvr additive="base">
                                        <p:cTn id="16" dur="1000" fill="hold"/>
                                        <p:tgtEl>
                                          <p:spTgt spid="67589"/>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7588"/>
                                        </p:tgtEl>
                                        <p:attrNameLst>
                                          <p:attrName>style.visibility</p:attrName>
                                        </p:attrNameLst>
                                      </p:cBhvr>
                                      <p:to>
                                        <p:strVal val="visible"/>
                                      </p:to>
                                    </p:set>
                                    <p:anim calcmode="lin" valueType="num">
                                      <p:cBhvr additive="base">
                                        <p:cTn id="21" dur="500" fill="hold"/>
                                        <p:tgtEl>
                                          <p:spTgt spid="67588"/>
                                        </p:tgtEl>
                                        <p:attrNameLst>
                                          <p:attrName>ppt_x</p:attrName>
                                        </p:attrNameLst>
                                      </p:cBhvr>
                                      <p:tavLst>
                                        <p:tav tm="0">
                                          <p:val>
                                            <p:strVal val="#ppt_x"/>
                                          </p:val>
                                        </p:tav>
                                        <p:tav tm="100000">
                                          <p:val>
                                            <p:strVal val="#ppt_x"/>
                                          </p:val>
                                        </p:tav>
                                      </p:tavLst>
                                    </p:anim>
                                    <p:anim calcmode="lin" valueType="num">
                                      <p:cBhvr additive="base">
                                        <p:cTn id="22"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67590"/>
                                        </p:tgtEl>
                                        <p:attrNameLst>
                                          <p:attrName>style.visibility</p:attrName>
                                        </p:attrNameLst>
                                      </p:cBhvr>
                                      <p:to>
                                        <p:strVal val="visible"/>
                                      </p:to>
                                    </p:set>
                                    <p:anim calcmode="lin" valueType="num">
                                      <p:cBhvr additive="base">
                                        <p:cTn id="27" dur="1000" fill="hold"/>
                                        <p:tgtEl>
                                          <p:spTgt spid="67590"/>
                                        </p:tgtEl>
                                        <p:attrNameLst>
                                          <p:attrName>ppt_x</p:attrName>
                                        </p:attrNameLst>
                                      </p:cBhvr>
                                      <p:tavLst>
                                        <p:tav tm="0">
                                          <p:val>
                                            <p:strVal val="1+#ppt_w/2"/>
                                          </p:val>
                                        </p:tav>
                                        <p:tav tm="100000">
                                          <p:val>
                                            <p:strVal val="#ppt_x"/>
                                          </p:val>
                                        </p:tav>
                                      </p:tavLst>
                                    </p:anim>
                                    <p:anim calcmode="lin" valueType="num">
                                      <p:cBhvr additive="base">
                                        <p:cTn id="28" dur="1000" fill="hold"/>
                                        <p:tgtEl>
                                          <p:spTgt spid="6759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grpId="1" nodeType="clickEffect">
                                  <p:stCondLst>
                                    <p:cond delay="0"/>
                                  </p:stCondLst>
                                  <p:childTnLst>
                                    <p:anim calcmode="lin" valueType="num">
                                      <p:cBhvr additive="base">
                                        <p:cTn id="32" dur="500"/>
                                        <p:tgtEl>
                                          <p:spTgt spid="67588"/>
                                        </p:tgtEl>
                                        <p:attrNameLst>
                                          <p:attrName>ppt_x</p:attrName>
                                        </p:attrNameLst>
                                      </p:cBhvr>
                                      <p:tavLst>
                                        <p:tav tm="0">
                                          <p:val>
                                            <p:strVal val="ppt_x"/>
                                          </p:val>
                                        </p:tav>
                                        <p:tav tm="100000">
                                          <p:val>
                                            <p:strVal val="ppt_x"/>
                                          </p:val>
                                        </p:tav>
                                      </p:tavLst>
                                    </p:anim>
                                    <p:anim calcmode="lin" valueType="num">
                                      <p:cBhvr additive="base">
                                        <p:cTn id="33" dur="500"/>
                                        <p:tgtEl>
                                          <p:spTgt spid="67588"/>
                                        </p:tgtEl>
                                        <p:attrNameLst>
                                          <p:attrName>ppt_y</p:attrName>
                                        </p:attrNameLst>
                                      </p:cBhvr>
                                      <p:tavLst>
                                        <p:tav tm="0">
                                          <p:val>
                                            <p:strVal val="ppt_y"/>
                                          </p:val>
                                        </p:tav>
                                        <p:tav tm="100000">
                                          <p:val>
                                            <p:strVal val="1+ppt_h/2"/>
                                          </p:val>
                                        </p:tav>
                                      </p:tavLst>
                                    </p:anim>
                                    <p:set>
                                      <p:cBhvr>
                                        <p:cTn id="34" dur="1" fill="hold">
                                          <p:stCondLst>
                                            <p:cond delay="499"/>
                                          </p:stCondLst>
                                        </p:cTn>
                                        <p:tgtEl>
                                          <p:spTgt spid="67588"/>
                                        </p:tgtEl>
                                        <p:attrNameLst>
                                          <p:attrName>style.visibility</p:attrName>
                                        </p:attrNameLst>
                                      </p:cBhvr>
                                      <p:to>
                                        <p:strVal val="hidden"/>
                                      </p:to>
                                    </p:set>
                                  </p:childTnLst>
                                </p:cTn>
                              </p:par>
                              <p:par>
                                <p:cTn id="35" presetID="2" presetClass="entr" presetSubtype="1" fill="hold" grpId="0" nodeType="withEffect">
                                  <p:stCondLst>
                                    <p:cond delay="0"/>
                                  </p:stCondLst>
                                  <p:childTnLst>
                                    <p:set>
                                      <p:cBhvr>
                                        <p:cTn id="36" dur="1" fill="hold">
                                          <p:stCondLst>
                                            <p:cond delay="0"/>
                                          </p:stCondLst>
                                        </p:cTn>
                                        <p:tgtEl>
                                          <p:spTgt spid="67597"/>
                                        </p:tgtEl>
                                        <p:attrNameLst>
                                          <p:attrName>style.visibility</p:attrName>
                                        </p:attrNameLst>
                                      </p:cBhvr>
                                      <p:to>
                                        <p:strVal val="visible"/>
                                      </p:to>
                                    </p:set>
                                    <p:anim calcmode="lin" valueType="num">
                                      <p:cBhvr additive="base">
                                        <p:cTn id="37" dur="1000" fill="hold"/>
                                        <p:tgtEl>
                                          <p:spTgt spid="67597"/>
                                        </p:tgtEl>
                                        <p:attrNameLst>
                                          <p:attrName>ppt_x</p:attrName>
                                        </p:attrNameLst>
                                      </p:cBhvr>
                                      <p:tavLst>
                                        <p:tav tm="0">
                                          <p:val>
                                            <p:strVal val="#ppt_x"/>
                                          </p:val>
                                        </p:tav>
                                        <p:tav tm="100000">
                                          <p:val>
                                            <p:strVal val="#ppt_x"/>
                                          </p:val>
                                        </p:tav>
                                      </p:tavLst>
                                    </p:anim>
                                    <p:anim calcmode="lin" valueType="num">
                                      <p:cBhvr additive="base">
                                        <p:cTn id="38" dur="1000" fill="hold"/>
                                        <p:tgtEl>
                                          <p:spTgt spid="67597"/>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1" fill="hold" grpId="1" nodeType="clickEffect">
                                  <p:stCondLst>
                                    <p:cond delay="0"/>
                                  </p:stCondLst>
                                  <p:childTnLst>
                                    <p:anim calcmode="lin" valueType="num">
                                      <p:cBhvr additive="base">
                                        <p:cTn id="42" dur="500"/>
                                        <p:tgtEl>
                                          <p:spTgt spid="67597"/>
                                        </p:tgtEl>
                                        <p:attrNameLst>
                                          <p:attrName>ppt_x</p:attrName>
                                        </p:attrNameLst>
                                      </p:cBhvr>
                                      <p:tavLst>
                                        <p:tav tm="0">
                                          <p:val>
                                            <p:strVal val="ppt_x"/>
                                          </p:val>
                                        </p:tav>
                                        <p:tav tm="100000">
                                          <p:val>
                                            <p:strVal val="ppt_x"/>
                                          </p:val>
                                        </p:tav>
                                      </p:tavLst>
                                    </p:anim>
                                    <p:anim calcmode="lin" valueType="num">
                                      <p:cBhvr additive="base">
                                        <p:cTn id="43" dur="500"/>
                                        <p:tgtEl>
                                          <p:spTgt spid="67597"/>
                                        </p:tgtEl>
                                        <p:attrNameLst>
                                          <p:attrName>ppt_y</p:attrName>
                                        </p:attrNameLst>
                                      </p:cBhvr>
                                      <p:tavLst>
                                        <p:tav tm="0">
                                          <p:val>
                                            <p:strVal val="ppt_y"/>
                                          </p:val>
                                        </p:tav>
                                        <p:tav tm="100000">
                                          <p:val>
                                            <p:strVal val="0-ppt_h/2"/>
                                          </p:val>
                                        </p:tav>
                                      </p:tavLst>
                                    </p:anim>
                                    <p:set>
                                      <p:cBhvr>
                                        <p:cTn id="44" dur="1" fill="hold">
                                          <p:stCondLst>
                                            <p:cond delay="499"/>
                                          </p:stCondLst>
                                        </p:cTn>
                                        <p:tgtEl>
                                          <p:spTgt spid="67597"/>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7594"/>
                                        </p:tgtEl>
                                        <p:attrNameLst>
                                          <p:attrName>style.visibility</p:attrName>
                                        </p:attrNameLst>
                                      </p:cBhvr>
                                      <p:to>
                                        <p:strVal val="visible"/>
                                      </p:to>
                                    </p:set>
                                    <p:animEffect transition="in" filter="blinds(horizontal)">
                                      <p:cBhvr>
                                        <p:cTn id="49" dur="500"/>
                                        <p:tgtEl>
                                          <p:spTgt spid="67594"/>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67591"/>
                                        </p:tgtEl>
                                        <p:attrNameLst>
                                          <p:attrName>style.visibility</p:attrName>
                                        </p:attrNameLst>
                                      </p:cBhvr>
                                      <p:to>
                                        <p:strVal val="visible"/>
                                      </p:to>
                                    </p:set>
                                    <p:animEffect transition="in" filter="wheel(4)">
                                      <p:cBhvr>
                                        <p:cTn id="52" dur="1000"/>
                                        <p:tgtEl>
                                          <p:spTgt spid="67591"/>
                                        </p:tgtEl>
                                      </p:cBhvr>
                                    </p:animEffect>
                                  </p:childTnLst>
                                </p:cTn>
                              </p:par>
                              <p:par>
                                <p:cTn id="53" presetID="21" presetClass="entr" presetSubtype="4" fill="hold" grpId="0" nodeType="withEffect">
                                  <p:stCondLst>
                                    <p:cond delay="0"/>
                                  </p:stCondLst>
                                  <p:childTnLst>
                                    <p:set>
                                      <p:cBhvr>
                                        <p:cTn id="54" dur="1" fill="hold">
                                          <p:stCondLst>
                                            <p:cond delay="0"/>
                                          </p:stCondLst>
                                        </p:cTn>
                                        <p:tgtEl>
                                          <p:spTgt spid="67593"/>
                                        </p:tgtEl>
                                        <p:attrNameLst>
                                          <p:attrName>style.visibility</p:attrName>
                                        </p:attrNameLst>
                                      </p:cBhvr>
                                      <p:to>
                                        <p:strVal val="visible"/>
                                      </p:to>
                                    </p:set>
                                    <p:animEffect transition="in" filter="wheel(4)">
                                      <p:cBhvr>
                                        <p:cTn id="55" dur="2000"/>
                                        <p:tgtEl>
                                          <p:spTgt spid="67593"/>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67592"/>
                                        </p:tgtEl>
                                        <p:attrNameLst>
                                          <p:attrName>style.visibility</p:attrName>
                                        </p:attrNameLst>
                                      </p:cBhvr>
                                      <p:to>
                                        <p:strVal val="visible"/>
                                      </p:to>
                                    </p:set>
                                    <p:animEffect transition="in" filter="wheel(4)">
                                      <p:cBhvr>
                                        <p:cTn id="58" dur="2000"/>
                                        <p:tgtEl>
                                          <p:spTgt spid="6759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88" grpId="1" animBg="1"/>
      <p:bldP spid="67589" grpId="0"/>
      <p:bldP spid="67590" grpId="0"/>
      <p:bldP spid="67591" grpId="0"/>
      <p:bldP spid="67592" grpId="0" animBg="1"/>
      <p:bldP spid="67593" grpId="0" animBg="1"/>
      <p:bldP spid="67594" grpId="0"/>
      <p:bldP spid="67597" grpId="0" animBg="1"/>
      <p:bldP spid="6759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Reliance on Summary Statistics</a:t>
            </a:r>
            <a:endParaRPr lang="en-US" dirty="0"/>
          </a:p>
        </p:txBody>
      </p:sp>
      <p:sp>
        <p:nvSpPr>
          <p:cNvPr id="48131" name="Rectangle 3"/>
          <p:cNvSpPr>
            <a:spLocks noGrp="1" noChangeArrowheads="1"/>
          </p:cNvSpPr>
          <p:nvPr>
            <p:ph sz="quarter" idx="4294967295"/>
          </p:nvPr>
        </p:nvSpPr>
        <p:spPr>
          <a:xfrm>
            <a:off x="12700" y="1676400"/>
            <a:ext cx="8915400" cy="4572000"/>
          </a:xfrm>
        </p:spPr>
        <p:txBody>
          <a:bodyPr>
            <a:normAutofit fontScale="25000" lnSpcReduction="20000"/>
          </a:bodyPr>
          <a:lstStyle/>
          <a:p>
            <a:pPr>
              <a:lnSpc>
                <a:spcPct val="90000"/>
              </a:lnSpc>
              <a:buFontTx/>
              <a:buNone/>
            </a:pPr>
            <a:endParaRPr lang="en-US" sz="2400" i="1" dirty="0" smtClean="0">
              <a:solidFill>
                <a:schemeClr val="tx1"/>
              </a:solidFill>
            </a:endParaRPr>
          </a:p>
          <a:p>
            <a:pPr>
              <a:lnSpc>
                <a:spcPct val="90000"/>
              </a:lnSpc>
              <a:buFontTx/>
              <a:buNone/>
            </a:pPr>
            <a:endParaRPr lang="en-US" sz="2400" i="1" dirty="0">
              <a:solidFill>
                <a:schemeClr val="tx1"/>
              </a:solidFill>
            </a:endParaRPr>
          </a:p>
          <a:p>
            <a:pPr marL="342900" indent="0" algn="ctr">
              <a:lnSpc>
                <a:spcPct val="90000"/>
              </a:lnSpc>
              <a:buFontTx/>
              <a:buNone/>
            </a:pPr>
            <a:r>
              <a:rPr lang="en-US" sz="11200" b="1" dirty="0" smtClean="0">
                <a:solidFill>
                  <a:srgbClr val="002060"/>
                </a:solidFill>
              </a:rPr>
              <a:t>The average human has one breast and one testicle.*</a:t>
            </a:r>
          </a:p>
          <a:p>
            <a:pPr marL="342900" indent="0" algn="ctr">
              <a:lnSpc>
                <a:spcPct val="90000"/>
              </a:lnSpc>
              <a:buFontTx/>
              <a:buNone/>
            </a:pPr>
            <a:endParaRPr lang="en-US" sz="5100" dirty="0">
              <a:solidFill>
                <a:srgbClr val="009900"/>
              </a:solidFill>
            </a:endParaRPr>
          </a:p>
          <a:p>
            <a:pPr marL="342900" indent="0" algn="ctr">
              <a:lnSpc>
                <a:spcPct val="90000"/>
              </a:lnSpc>
              <a:buFontTx/>
              <a:buNone/>
            </a:pPr>
            <a:endParaRPr lang="en-US" sz="5100" dirty="0" smtClean="0">
              <a:solidFill>
                <a:srgbClr val="009900"/>
              </a:solidFill>
            </a:endParaRPr>
          </a:p>
          <a:p>
            <a:pPr marL="342900" indent="0" algn="ctr">
              <a:lnSpc>
                <a:spcPct val="90000"/>
              </a:lnSpc>
              <a:buFontTx/>
              <a:buNone/>
            </a:pPr>
            <a:endParaRPr lang="en-US" sz="5100" dirty="0">
              <a:solidFill>
                <a:srgbClr val="009900"/>
              </a:solidFill>
            </a:endParaRPr>
          </a:p>
          <a:p>
            <a:pPr marL="342900" indent="0" algn="ctr">
              <a:lnSpc>
                <a:spcPct val="90000"/>
              </a:lnSpc>
              <a:buFontTx/>
              <a:buNone/>
            </a:pPr>
            <a:endParaRPr lang="en-US" sz="5100" dirty="0" smtClean="0">
              <a:solidFill>
                <a:srgbClr val="009900"/>
              </a:solidFill>
            </a:endParaRPr>
          </a:p>
          <a:p>
            <a:pPr marL="342900" indent="0" algn="ctr">
              <a:lnSpc>
                <a:spcPct val="90000"/>
              </a:lnSpc>
              <a:buFontTx/>
              <a:buNone/>
            </a:pPr>
            <a:endParaRPr lang="en-US" sz="11200" dirty="0">
              <a:solidFill>
                <a:srgbClr val="009900"/>
              </a:solidFill>
            </a:endParaRPr>
          </a:p>
          <a:p>
            <a:pPr marL="342900" indent="0" algn="ctr">
              <a:lnSpc>
                <a:spcPct val="90000"/>
              </a:lnSpc>
              <a:buFontTx/>
              <a:buNone/>
            </a:pPr>
            <a:r>
              <a:rPr lang="en-US" sz="9600" i="1" dirty="0" smtClean="0">
                <a:solidFill>
                  <a:schemeClr val="tx1"/>
                </a:solidFill>
              </a:rPr>
              <a:t>Disaggregation is required for this analysis to be really useful.</a:t>
            </a:r>
          </a:p>
          <a:p>
            <a:pPr marL="342900" indent="0">
              <a:lnSpc>
                <a:spcPct val="90000"/>
              </a:lnSpc>
              <a:buFontTx/>
              <a:buNone/>
            </a:pPr>
            <a:endParaRPr lang="en-US" sz="2800" dirty="0">
              <a:solidFill>
                <a:srgbClr val="009900"/>
              </a:solidFill>
            </a:endParaRPr>
          </a:p>
          <a:p>
            <a:pPr marL="342900" indent="0">
              <a:lnSpc>
                <a:spcPct val="90000"/>
              </a:lnSpc>
              <a:buFontTx/>
              <a:buNone/>
            </a:pPr>
            <a:endParaRPr lang="en-US" sz="2800" dirty="0" smtClean="0">
              <a:solidFill>
                <a:srgbClr val="009900"/>
              </a:solidFill>
            </a:endParaRPr>
          </a:p>
          <a:p>
            <a:pPr marL="342900" indent="0">
              <a:lnSpc>
                <a:spcPct val="90000"/>
              </a:lnSpc>
              <a:buFontTx/>
              <a:buNone/>
            </a:pPr>
            <a:endParaRPr lang="en-US" sz="2800" dirty="0">
              <a:solidFill>
                <a:srgbClr val="009900"/>
              </a:solidFill>
            </a:endParaRPr>
          </a:p>
          <a:p>
            <a:pPr marL="342900" indent="0">
              <a:lnSpc>
                <a:spcPct val="90000"/>
              </a:lnSpc>
              <a:buFontTx/>
              <a:buNone/>
            </a:pPr>
            <a:endParaRPr lang="en-US" sz="2800" dirty="0" smtClean="0">
              <a:solidFill>
                <a:srgbClr val="009900"/>
              </a:solidFill>
            </a:endParaRPr>
          </a:p>
          <a:p>
            <a:pPr marL="342900" indent="0">
              <a:lnSpc>
                <a:spcPct val="90000"/>
              </a:lnSpc>
              <a:buFontTx/>
              <a:buNone/>
            </a:pPr>
            <a:endParaRPr lang="en-US" sz="2800" dirty="0">
              <a:solidFill>
                <a:srgbClr val="009900"/>
              </a:solidFill>
            </a:endParaRPr>
          </a:p>
          <a:p>
            <a:pPr marL="342900" indent="0">
              <a:lnSpc>
                <a:spcPct val="90000"/>
              </a:lnSpc>
              <a:buFontTx/>
              <a:buNone/>
            </a:pPr>
            <a:endParaRPr lang="en-US" sz="2800" dirty="0" smtClean="0">
              <a:solidFill>
                <a:srgbClr val="009900"/>
              </a:solidFill>
            </a:endParaRPr>
          </a:p>
          <a:p>
            <a:pPr marL="342900" indent="0" algn="ctr">
              <a:lnSpc>
                <a:spcPct val="90000"/>
              </a:lnSpc>
              <a:buFontTx/>
              <a:buNone/>
            </a:pPr>
            <a:endParaRPr lang="en-US" sz="2800" dirty="0" smtClean="0">
              <a:solidFill>
                <a:srgbClr val="009900"/>
              </a:solidFill>
            </a:endParaRPr>
          </a:p>
          <a:p>
            <a:pPr marL="342900" indent="0">
              <a:lnSpc>
                <a:spcPct val="90000"/>
              </a:lnSpc>
              <a:buFontTx/>
              <a:buNone/>
            </a:pPr>
            <a:endParaRPr lang="en-US" sz="2800" dirty="0">
              <a:solidFill>
                <a:srgbClr val="009900"/>
              </a:solidFill>
            </a:endParaRPr>
          </a:p>
          <a:p>
            <a:pPr marL="342900" indent="0">
              <a:lnSpc>
                <a:spcPct val="90000"/>
              </a:lnSpc>
              <a:buFontTx/>
              <a:buNone/>
            </a:pPr>
            <a:endParaRPr lang="en-US" sz="2800" dirty="0" smtClean="0">
              <a:solidFill>
                <a:srgbClr val="009900"/>
              </a:solidFill>
            </a:endParaRPr>
          </a:p>
          <a:p>
            <a:pPr marL="342900" indent="0">
              <a:lnSpc>
                <a:spcPct val="90000"/>
              </a:lnSpc>
              <a:buFontTx/>
              <a:buNone/>
            </a:pPr>
            <a:endParaRPr lang="en-US" sz="2800" dirty="0">
              <a:solidFill>
                <a:srgbClr val="009900"/>
              </a:solidFill>
            </a:endParaRPr>
          </a:p>
          <a:p>
            <a:pPr marL="342900" indent="0">
              <a:lnSpc>
                <a:spcPct val="90000"/>
              </a:lnSpc>
              <a:buFontTx/>
              <a:buNone/>
            </a:pPr>
            <a:endParaRPr lang="en-US" sz="2800" dirty="0" smtClean="0">
              <a:solidFill>
                <a:srgbClr val="009900"/>
              </a:solidFill>
            </a:endParaRPr>
          </a:p>
          <a:p>
            <a:pPr marL="342900" indent="0">
              <a:lnSpc>
                <a:spcPct val="90000"/>
              </a:lnSpc>
              <a:buFontTx/>
              <a:buNone/>
            </a:pPr>
            <a:endParaRPr lang="en-US" sz="2800" dirty="0">
              <a:solidFill>
                <a:srgbClr val="009900"/>
              </a:solidFill>
            </a:endParaRPr>
          </a:p>
          <a:p>
            <a:pPr marL="342900" indent="0">
              <a:lnSpc>
                <a:spcPct val="90000"/>
              </a:lnSpc>
              <a:buFontTx/>
              <a:buNone/>
            </a:pPr>
            <a:endParaRPr lang="en-US" sz="2800" dirty="0" smtClean="0">
              <a:solidFill>
                <a:srgbClr val="009900"/>
              </a:solidFill>
            </a:endParaRPr>
          </a:p>
          <a:p>
            <a:pPr marL="342900" indent="0">
              <a:lnSpc>
                <a:spcPct val="90000"/>
              </a:lnSpc>
              <a:buFontTx/>
              <a:buNone/>
            </a:pPr>
            <a:r>
              <a:rPr lang="en-US" sz="5600" dirty="0">
                <a:solidFill>
                  <a:schemeClr val="tx1"/>
                </a:solidFill>
              </a:rPr>
              <a:t>* ~Des McHale www.quotegarden.com/statistics.htm</a:t>
            </a:r>
          </a:p>
        </p:txBody>
      </p:sp>
    </p:spTree>
    <p:extLst>
      <p:ext uri="{BB962C8B-B14F-4D97-AF65-F5344CB8AC3E}">
        <p14:creationId xmlns:p14="http://schemas.microsoft.com/office/powerpoint/2010/main" val="599315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anim calcmode="lin" valueType="num">
                                      <p:cBhvr additive="base">
                                        <p:cTn id="7"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8131">
                                            <p:txEl>
                                              <p:pRg st="22" end="22"/>
                                            </p:txEl>
                                          </p:spTgt>
                                        </p:tgtEl>
                                        <p:attrNameLst>
                                          <p:attrName>style.visibility</p:attrName>
                                        </p:attrNameLst>
                                      </p:cBhvr>
                                      <p:to>
                                        <p:strVal val="visible"/>
                                      </p:to>
                                    </p:set>
                                    <p:anim calcmode="lin" valueType="num">
                                      <p:cBhvr additive="base">
                                        <p:cTn id="11" dur="500" fill="hold"/>
                                        <p:tgtEl>
                                          <p:spTgt spid="48131">
                                            <p:txEl>
                                              <p:pRg st="22" end="2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8131">
                                            <p:txEl>
                                              <p:pRg st="22" end="2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8131">
                                            <p:txEl>
                                              <p:pRg st="8" end="8"/>
                                            </p:txEl>
                                          </p:spTgt>
                                        </p:tgtEl>
                                        <p:attrNameLst>
                                          <p:attrName>style.visibility</p:attrName>
                                        </p:attrNameLst>
                                      </p:cBhvr>
                                      <p:to>
                                        <p:strVal val="visible"/>
                                      </p:to>
                                    </p:set>
                                    <p:anim calcmode="lin" valueType="num">
                                      <p:cBhvr additive="base">
                                        <p:cTn id="17" dur="500" fill="hold"/>
                                        <p:tgtEl>
                                          <p:spTgt spid="48131">
                                            <p:txEl>
                                              <p:pRg st="8" end="8"/>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813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Disaggregation</a:t>
            </a:r>
          </a:p>
        </p:txBody>
      </p:sp>
      <p:sp>
        <p:nvSpPr>
          <p:cNvPr id="149507" name="Rectangle 3"/>
          <p:cNvSpPr>
            <a:spLocks noGrp="1" noChangeArrowheads="1"/>
          </p:cNvSpPr>
          <p:nvPr>
            <p:ph type="body" idx="1"/>
          </p:nvPr>
        </p:nvSpPr>
        <p:spPr/>
        <p:txBody>
          <a:bodyPr/>
          <a:lstStyle/>
          <a:p>
            <a:r>
              <a:rPr lang="en-US" sz="2400" dirty="0" smtClean="0">
                <a:solidFill>
                  <a:schemeClr val="tx1"/>
                </a:solidFill>
              </a:rPr>
              <a:t>One of the most powerful ways to work with data…</a:t>
            </a:r>
          </a:p>
          <a:p>
            <a:r>
              <a:rPr lang="en-US" sz="2400" dirty="0" smtClean="0">
                <a:solidFill>
                  <a:schemeClr val="tx1"/>
                </a:solidFill>
              </a:rPr>
              <a:t>Disaggregation involves dismantling or separating out groups within a population to better understand the dynamics</a:t>
            </a:r>
          </a:p>
          <a:p>
            <a:r>
              <a:rPr lang="en-US" sz="2400" dirty="0" smtClean="0">
                <a:solidFill>
                  <a:schemeClr val="tx1"/>
                </a:solidFill>
              </a:rPr>
              <a:t>Useful for identifying critical issues that were previously undetected</a:t>
            </a:r>
          </a:p>
        </p:txBody>
      </p:sp>
      <p:pic>
        <p:nvPicPr>
          <p:cNvPr id="149509" name="Picture 5" descr="3D Fight Club - Bu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313" y="4572000"/>
            <a:ext cx="157797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0" name="Text Box 6"/>
          <p:cNvSpPr txBox="1">
            <a:spLocks noChangeArrowheads="1"/>
          </p:cNvSpPr>
          <p:nvPr/>
        </p:nvSpPr>
        <p:spPr bwMode="auto">
          <a:xfrm>
            <a:off x="1143000" y="4191000"/>
            <a:ext cx="3276600" cy="336550"/>
          </a:xfrm>
          <a:prstGeom prst="rect">
            <a:avLst/>
          </a:prstGeom>
          <a:noFill/>
          <a:ln w="9525">
            <a:noFill/>
            <a:miter lim="800000"/>
            <a:headEnd/>
            <a:tailEnd/>
          </a:ln>
        </p:spPr>
        <p:txBody>
          <a:bodyPr wrap="square">
            <a:spAutoFit/>
          </a:bodyPr>
          <a:lstStyle/>
          <a:p>
            <a:pPr>
              <a:spcBef>
                <a:spcPct val="50000"/>
              </a:spcBef>
              <a:defRPr/>
            </a:pPr>
            <a:r>
              <a:rPr lang="en-US" sz="1600" dirty="0">
                <a:solidFill>
                  <a:srgbClr val="FF0000"/>
                </a:solidFill>
                <a:latin typeface="+mn-lt"/>
                <a:ea typeface="Arial" charset="0"/>
              </a:rPr>
              <a:t>Aggregate Permanency Outcomes</a:t>
            </a:r>
          </a:p>
        </p:txBody>
      </p:sp>
      <p:sp>
        <p:nvSpPr>
          <p:cNvPr id="149514" name="Line 10"/>
          <p:cNvSpPr>
            <a:spLocks noChangeShapeType="1"/>
          </p:cNvSpPr>
          <p:nvPr/>
        </p:nvSpPr>
        <p:spPr bwMode="auto">
          <a:xfrm flipV="1">
            <a:off x="2895600" y="4572000"/>
            <a:ext cx="23622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9515" name="Line 11"/>
          <p:cNvSpPr>
            <a:spLocks noChangeShapeType="1"/>
          </p:cNvSpPr>
          <p:nvPr/>
        </p:nvSpPr>
        <p:spPr bwMode="auto">
          <a:xfrm>
            <a:off x="2895600" y="5105400"/>
            <a:ext cx="23622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9516" name="Text Box 12"/>
          <p:cNvSpPr txBox="1">
            <a:spLocks noChangeArrowheads="1"/>
          </p:cNvSpPr>
          <p:nvPr/>
        </p:nvSpPr>
        <p:spPr bwMode="auto">
          <a:xfrm>
            <a:off x="5181600" y="4419600"/>
            <a:ext cx="2133600" cy="336550"/>
          </a:xfrm>
          <a:prstGeom prst="rect">
            <a:avLst/>
          </a:prstGeom>
          <a:noFill/>
          <a:ln w="9525">
            <a:noFill/>
            <a:miter lim="800000"/>
            <a:headEnd/>
            <a:tailEnd/>
          </a:ln>
        </p:spPr>
        <p:txBody>
          <a:bodyPr>
            <a:spAutoFit/>
          </a:bodyPr>
          <a:lstStyle/>
          <a:p>
            <a:pPr>
              <a:spcBef>
                <a:spcPct val="50000"/>
              </a:spcBef>
              <a:defRPr/>
            </a:pPr>
            <a:r>
              <a:rPr lang="en-US" sz="1600" dirty="0">
                <a:latin typeface="+mn-lt"/>
                <a:ea typeface="Arial" charset="0"/>
              </a:rPr>
              <a:t>Race/Ethnicity</a:t>
            </a:r>
          </a:p>
        </p:txBody>
      </p:sp>
      <p:sp>
        <p:nvSpPr>
          <p:cNvPr id="149517" name="Text Box 13"/>
          <p:cNvSpPr txBox="1">
            <a:spLocks noChangeArrowheads="1"/>
          </p:cNvSpPr>
          <p:nvPr/>
        </p:nvSpPr>
        <p:spPr bwMode="auto">
          <a:xfrm>
            <a:off x="5181600" y="5029200"/>
            <a:ext cx="2133600" cy="336550"/>
          </a:xfrm>
          <a:prstGeom prst="rect">
            <a:avLst/>
          </a:prstGeom>
          <a:noFill/>
          <a:ln w="9525">
            <a:noFill/>
            <a:miter lim="800000"/>
            <a:headEnd/>
            <a:tailEnd/>
          </a:ln>
        </p:spPr>
        <p:txBody>
          <a:bodyPr>
            <a:spAutoFit/>
          </a:bodyPr>
          <a:lstStyle/>
          <a:p>
            <a:pPr>
              <a:spcBef>
                <a:spcPct val="50000"/>
              </a:spcBef>
              <a:defRPr/>
            </a:pPr>
            <a:r>
              <a:rPr lang="en-US" sz="1600" dirty="0">
                <a:latin typeface="+mn-lt"/>
                <a:ea typeface="Arial" charset="0"/>
              </a:rPr>
              <a:t>Age</a:t>
            </a:r>
          </a:p>
        </p:txBody>
      </p:sp>
      <p:sp>
        <p:nvSpPr>
          <p:cNvPr id="149518" name="Line 14"/>
          <p:cNvSpPr>
            <a:spLocks noChangeShapeType="1"/>
          </p:cNvSpPr>
          <p:nvPr/>
        </p:nvSpPr>
        <p:spPr bwMode="auto">
          <a:xfrm flipV="1">
            <a:off x="2895600" y="4876800"/>
            <a:ext cx="23622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9519" name="Text Box 15"/>
          <p:cNvSpPr txBox="1">
            <a:spLocks noChangeArrowheads="1"/>
          </p:cNvSpPr>
          <p:nvPr/>
        </p:nvSpPr>
        <p:spPr bwMode="auto">
          <a:xfrm>
            <a:off x="5181600" y="4724400"/>
            <a:ext cx="2133600" cy="336550"/>
          </a:xfrm>
          <a:prstGeom prst="rect">
            <a:avLst/>
          </a:prstGeom>
          <a:noFill/>
          <a:ln w="9525">
            <a:noFill/>
            <a:miter lim="800000"/>
            <a:headEnd/>
            <a:tailEnd/>
          </a:ln>
        </p:spPr>
        <p:txBody>
          <a:bodyPr>
            <a:spAutoFit/>
          </a:bodyPr>
          <a:lstStyle/>
          <a:p>
            <a:pPr>
              <a:spcBef>
                <a:spcPct val="50000"/>
              </a:spcBef>
              <a:defRPr/>
            </a:pPr>
            <a:r>
              <a:rPr lang="en-US" sz="1600" dirty="0">
                <a:latin typeface="+mn-lt"/>
                <a:ea typeface="Arial" charset="0"/>
              </a:rPr>
              <a:t>County</a:t>
            </a:r>
          </a:p>
        </p:txBody>
      </p:sp>
      <p:sp>
        <p:nvSpPr>
          <p:cNvPr id="149520" name="Line 16"/>
          <p:cNvSpPr>
            <a:spLocks noChangeShapeType="1"/>
          </p:cNvSpPr>
          <p:nvPr/>
        </p:nvSpPr>
        <p:spPr bwMode="auto">
          <a:xfrm>
            <a:off x="2895600" y="5105400"/>
            <a:ext cx="236220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9521" name="Text Box 17"/>
          <p:cNvSpPr txBox="1">
            <a:spLocks noChangeArrowheads="1"/>
          </p:cNvSpPr>
          <p:nvPr/>
        </p:nvSpPr>
        <p:spPr bwMode="auto">
          <a:xfrm>
            <a:off x="5181600" y="5334000"/>
            <a:ext cx="2209800" cy="336550"/>
          </a:xfrm>
          <a:prstGeom prst="rect">
            <a:avLst/>
          </a:prstGeom>
          <a:noFill/>
          <a:ln w="9525">
            <a:noFill/>
            <a:miter lim="800000"/>
            <a:headEnd/>
            <a:tailEnd/>
          </a:ln>
        </p:spPr>
        <p:txBody>
          <a:bodyPr>
            <a:spAutoFit/>
          </a:bodyPr>
          <a:lstStyle/>
          <a:p>
            <a:pPr>
              <a:spcBef>
                <a:spcPct val="50000"/>
              </a:spcBef>
              <a:defRPr/>
            </a:pPr>
            <a:r>
              <a:rPr lang="en-US" sz="1600" dirty="0">
                <a:latin typeface="+mn-lt"/>
                <a:ea typeface="Arial" charset="0"/>
              </a:rPr>
              <a:t>Placement Type</a:t>
            </a:r>
          </a:p>
        </p:txBody>
      </p:sp>
    </p:spTree>
    <p:extLst>
      <p:ext uri="{BB962C8B-B14F-4D97-AF65-F5344CB8AC3E}">
        <p14:creationId xmlns:p14="http://schemas.microsoft.com/office/powerpoint/2010/main" val="114974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blinds(horizontal)">
                                      <p:cBhvr>
                                        <p:cTn id="7" dur="500"/>
                                        <p:tgtEl>
                                          <p:spTgt spid="149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blinds(horizontal)">
                                      <p:cBhvr>
                                        <p:cTn id="12" dur="500"/>
                                        <p:tgtEl>
                                          <p:spTgt spid="149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blinds(horizontal)">
                                      <p:cBhvr>
                                        <p:cTn id="17" dur="500"/>
                                        <p:tgtEl>
                                          <p:spTgt spid="149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9509"/>
                                        </p:tgtEl>
                                        <p:attrNameLst>
                                          <p:attrName>style.visibility</p:attrName>
                                        </p:attrNameLst>
                                      </p:cBhvr>
                                      <p:to>
                                        <p:strVal val="visible"/>
                                      </p:to>
                                    </p:set>
                                    <p:animEffect transition="in" filter="blinds(horizontal)">
                                      <p:cBhvr>
                                        <p:cTn id="22" dur="500"/>
                                        <p:tgtEl>
                                          <p:spTgt spid="1495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9510"/>
                                        </p:tgtEl>
                                        <p:attrNameLst>
                                          <p:attrName>style.visibility</p:attrName>
                                        </p:attrNameLst>
                                      </p:cBhvr>
                                      <p:to>
                                        <p:strVal val="visible"/>
                                      </p:to>
                                    </p:set>
                                    <p:anim calcmode="lin" valueType="num">
                                      <p:cBhvr additive="base">
                                        <p:cTn id="27" dur="500" fill="hold"/>
                                        <p:tgtEl>
                                          <p:spTgt spid="149510"/>
                                        </p:tgtEl>
                                        <p:attrNameLst>
                                          <p:attrName>ppt_x</p:attrName>
                                        </p:attrNameLst>
                                      </p:cBhvr>
                                      <p:tavLst>
                                        <p:tav tm="0">
                                          <p:val>
                                            <p:strVal val="#ppt_x"/>
                                          </p:val>
                                        </p:tav>
                                        <p:tav tm="100000">
                                          <p:val>
                                            <p:strVal val="#ppt_x"/>
                                          </p:val>
                                        </p:tav>
                                      </p:tavLst>
                                    </p:anim>
                                    <p:anim calcmode="lin" valueType="num">
                                      <p:cBhvr additive="base">
                                        <p:cTn id="28" dur="500" fill="hold"/>
                                        <p:tgtEl>
                                          <p:spTgt spid="14951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9514"/>
                                        </p:tgtEl>
                                        <p:attrNameLst>
                                          <p:attrName>style.visibility</p:attrName>
                                        </p:attrNameLst>
                                      </p:cBhvr>
                                      <p:to>
                                        <p:strVal val="visible"/>
                                      </p:to>
                                    </p:set>
                                    <p:animEffect transition="in" filter="blinds(horizontal)">
                                      <p:cBhvr>
                                        <p:cTn id="33" dur="500"/>
                                        <p:tgtEl>
                                          <p:spTgt spid="14951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9516"/>
                                        </p:tgtEl>
                                        <p:attrNameLst>
                                          <p:attrName>style.visibility</p:attrName>
                                        </p:attrNameLst>
                                      </p:cBhvr>
                                      <p:to>
                                        <p:strVal val="visible"/>
                                      </p:to>
                                    </p:set>
                                    <p:animEffect transition="in" filter="blinds(horizontal)">
                                      <p:cBhvr>
                                        <p:cTn id="36" dur="500"/>
                                        <p:tgtEl>
                                          <p:spTgt spid="14951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49518"/>
                                        </p:tgtEl>
                                        <p:attrNameLst>
                                          <p:attrName>style.visibility</p:attrName>
                                        </p:attrNameLst>
                                      </p:cBhvr>
                                      <p:to>
                                        <p:strVal val="visible"/>
                                      </p:to>
                                    </p:set>
                                    <p:animEffect transition="in" filter="blinds(horizontal)">
                                      <p:cBhvr>
                                        <p:cTn id="39" dur="500"/>
                                        <p:tgtEl>
                                          <p:spTgt spid="1495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9519"/>
                                        </p:tgtEl>
                                        <p:attrNameLst>
                                          <p:attrName>style.visibility</p:attrName>
                                        </p:attrNameLst>
                                      </p:cBhvr>
                                      <p:to>
                                        <p:strVal val="visible"/>
                                      </p:to>
                                    </p:set>
                                    <p:animEffect transition="in" filter="blinds(horizontal)">
                                      <p:cBhvr>
                                        <p:cTn id="42" dur="500"/>
                                        <p:tgtEl>
                                          <p:spTgt spid="14951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49515"/>
                                        </p:tgtEl>
                                        <p:attrNameLst>
                                          <p:attrName>style.visibility</p:attrName>
                                        </p:attrNameLst>
                                      </p:cBhvr>
                                      <p:to>
                                        <p:strVal val="visible"/>
                                      </p:to>
                                    </p:set>
                                    <p:animEffect transition="in" filter="blinds(horizontal)">
                                      <p:cBhvr>
                                        <p:cTn id="45" dur="500"/>
                                        <p:tgtEl>
                                          <p:spTgt spid="14951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49517"/>
                                        </p:tgtEl>
                                        <p:attrNameLst>
                                          <p:attrName>style.visibility</p:attrName>
                                        </p:attrNameLst>
                                      </p:cBhvr>
                                      <p:to>
                                        <p:strVal val="visible"/>
                                      </p:to>
                                    </p:set>
                                    <p:animEffect transition="in" filter="blinds(horizontal)">
                                      <p:cBhvr>
                                        <p:cTn id="48" dur="500"/>
                                        <p:tgtEl>
                                          <p:spTgt spid="14951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49520"/>
                                        </p:tgtEl>
                                        <p:attrNameLst>
                                          <p:attrName>style.visibility</p:attrName>
                                        </p:attrNameLst>
                                      </p:cBhvr>
                                      <p:to>
                                        <p:strVal val="visible"/>
                                      </p:to>
                                    </p:set>
                                    <p:animEffect transition="in" filter="blinds(horizontal)">
                                      <p:cBhvr>
                                        <p:cTn id="51" dur="500"/>
                                        <p:tgtEl>
                                          <p:spTgt spid="14952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49521"/>
                                        </p:tgtEl>
                                        <p:attrNameLst>
                                          <p:attrName>style.visibility</p:attrName>
                                        </p:attrNameLst>
                                      </p:cBhvr>
                                      <p:to>
                                        <p:strVal val="visible"/>
                                      </p:to>
                                    </p:set>
                                    <p:animEffect transition="in" filter="blinds(horizontal)">
                                      <p:cBhvr>
                                        <p:cTn id="54" dur="500"/>
                                        <p:tgtEl>
                                          <p:spTgt spid="149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p:bldP spid="149514" grpId="0" animBg="1"/>
      <p:bldP spid="149515" grpId="0" animBg="1"/>
      <p:bldP spid="149516" grpId="0"/>
      <p:bldP spid="149517" grpId="0"/>
      <p:bldP spid="149518" grpId="0" animBg="1"/>
      <p:bldP spid="149519" grpId="0"/>
      <p:bldP spid="149520" grpId="0" animBg="1"/>
      <p:bldP spid="1495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37" y="533400"/>
            <a:ext cx="8486563" cy="1292923"/>
          </a:xfrm>
        </p:spPr>
        <p:txBody>
          <a:bodyPr/>
          <a:lstStyle/>
          <a:p>
            <a:r>
              <a:rPr lang="en-US" sz="2800" dirty="0" smtClean="0"/>
              <a:t>In San Diego County, entry rates are highest for infants.  Entries are higher for African American children </a:t>
            </a:r>
            <a:br>
              <a:rPr lang="en-US" sz="2800" dirty="0" smtClean="0"/>
            </a:br>
            <a:r>
              <a:rPr lang="en-US" sz="2800" dirty="0" smtClean="0"/>
              <a:t>for almost all ages.</a:t>
            </a:r>
            <a:endParaRPr lang="en-US" sz="2000" dirty="0"/>
          </a:p>
        </p:txBody>
      </p:sp>
      <p:graphicFrame>
        <p:nvGraphicFramePr>
          <p:cNvPr id="8" name="Chart 7"/>
          <p:cNvGraphicFramePr>
            <a:graphicFrameLocks noGrp="1"/>
          </p:cNvGraphicFramePr>
          <p:nvPr>
            <p:extLst>
              <p:ext uri="{D42A27DB-BD31-4B8C-83A1-F6EECF244321}">
                <p14:modId xmlns:p14="http://schemas.microsoft.com/office/powerpoint/2010/main" val="2441753337"/>
              </p:ext>
            </p:extLst>
          </p:nvPr>
        </p:nvGraphicFramePr>
        <p:xfrm>
          <a:off x="609600" y="1905000"/>
          <a:ext cx="8001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4815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t>
            </a:r>
            <a:r>
              <a:rPr lang="en-US" dirty="0" smtClean="0"/>
              <a:t>esponse </a:t>
            </a:r>
            <a:r>
              <a:rPr lang="en-US" dirty="0"/>
              <a:t>to </a:t>
            </a:r>
            <a:r>
              <a:rPr lang="en-US" dirty="0" smtClean="0"/>
              <a:t>Data </a:t>
            </a:r>
            <a:r>
              <a:rPr lang="en-US" dirty="0"/>
              <a:t>M</a:t>
            </a:r>
            <a:r>
              <a:rPr lang="en-US" dirty="0" smtClean="0"/>
              <a:t>altreatment?</a:t>
            </a:r>
            <a:endParaRPr lang="en-US" dirty="0"/>
          </a:p>
        </p:txBody>
      </p:sp>
      <p:sp>
        <p:nvSpPr>
          <p:cNvPr id="64515" name="Rectangle 3"/>
          <p:cNvSpPr>
            <a:spLocks noGrp="1" noChangeArrowheads="1"/>
          </p:cNvSpPr>
          <p:nvPr>
            <p:ph sz="quarter" idx="4294967295"/>
          </p:nvPr>
        </p:nvSpPr>
        <p:spPr>
          <a:xfrm>
            <a:off x="609600" y="1676400"/>
            <a:ext cx="8001000" cy="4343400"/>
          </a:xfrm>
          <a:noFill/>
          <a:ln/>
        </p:spPr>
        <p:txBody>
          <a:bodyPr>
            <a:normAutofit lnSpcReduction="10000"/>
          </a:bodyPr>
          <a:lstStyle/>
          <a:p>
            <a:r>
              <a:rPr lang="en-US" sz="2800" dirty="0">
                <a:solidFill>
                  <a:schemeClr val="tx1"/>
                </a:solidFill>
              </a:rPr>
              <a:t>m</a:t>
            </a:r>
            <a:r>
              <a:rPr lang="en-US" sz="2800" dirty="0" smtClean="0">
                <a:solidFill>
                  <a:schemeClr val="tx1"/>
                </a:solidFill>
              </a:rPr>
              <a:t>ust have the </a:t>
            </a:r>
            <a:r>
              <a:rPr lang="en-US" sz="2800" dirty="0">
                <a:solidFill>
                  <a:schemeClr val="tx1"/>
                </a:solidFill>
              </a:rPr>
              <a:t>will to weather the storm(s</a:t>
            </a:r>
            <a:r>
              <a:rPr lang="en-US" sz="2800" dirty="0" smtClean="0">
                <a:solidFill>
                  <a:schemeClr val="tx1"/>
                </a:solidFill>
              </a:rPr>
              <a:t>)…</a:t>
            </a:r>
            <a:endParaRPr lang="en-US" sz="2800" dirty="0">
              <a:solidFill>
                <a:schemeClr val="tx1"/>
              </a:solidFill>
            </a:endParaRPr>
          </a:p>
          <a:p>
            <a:r>
              <a:rPr lang="en-US" sz="2800" dirty="0" smtClean="0">
                <a:solidFill>
                  <a:schemeClr val="tx1"/>
                </a:solidFill>
              </a:rPr>
              <a:t>continued </a:t>
            </a:r>
            <a:r>
              <a:rPr lang="en-US" sz="2800" dirty="0">
                <a:solidFill>
                  <a:schemeClr val="tx1"/>
                </a:solidFill>
              </a:rPr>
              <a:t>efforts to frame the data, educate interested media, policymakers, and others</a:t>
            </a:r>
          </a:p>
          <a:p>
            <a:pPr lvl="1"/>
            <a:r>
              <a:rPr lang="en-US" sz="2400" dirty="0" smtClean="0"/>
              <a:t>what </a:t>
            </a:r>
            <a:r>
              <a:rPr lang="en-US" sz="2400" dirty="0"/>
              <a:t>do these findings mean?</a:t>
            </a:r>
          </a:p>
          <a:p>
            <a:pPr lvl="1"/>
            <a:r>
              <a:rPr lang="en-US" sz="2400" dirty="0" smtClean="0"/>
              <a:t>how </a:t>
            </a:r>
            <a:r>
              <a:rPr lang="en-US" sz="2400" dirty="0"/>
              <a:t>can these data be used to gain insight into where improvements are </a:t>
            </a:r>
            <a:r>
              <a:rPr lang="en-US" sz="2400" dirty="0" smtClean="0"/>
              <a:t>needed?</a:t>
            </a:r>
          </a:p>
          <a:p>
            <a:r>
              <a:rPr lang="en-US" sz="2800" dirty="0" smtClean="0">
                <a:solidFill>
                  <a:schemeClr val="tx1"/>
                </a:solidFill>
              </a:rPr>
              <a:t>agencies must be proactive </a:t>
            </a:r>
            <a:r>
              <a:rPr lang="en-US" sz="2800" dirty="0">
                <a:solidFill>
                  <a:schemeClr val="tx1"/>
                </a:solidFill>
              </a:rPr>
              <a:t>in discussing both the “good” and the “bad” (be first, but be right).</a:t>
            </a:r>
          </a:p>
          <a:p>
            <a:pPr lvl="1"/>
            <a:r>
              <a:rPr lang="en-US" sz="2400" dirty="0" smtClean="0"/>
              <a:t>be </a:t>
            </a:r>
            <a:r>
              <a:rPr lang="en-US" sz="2400" dirty="0"/>
              <a:t>transparent</a:t>
            </a:r>
          </a:p>
          <a:p>
            <a:pPr lvl="1"/>
            <a:r>
              <a:rPr lang="en-US" sz="2400" dirty="0" smtClean="0"/>
              <a:t>if </a:t>
            </a:r>
            <a:r>
              <a:rPr lang="en-US" sz="2400" dirty="0"/>
              <a:t>not playing offense…playing defense</a:t>
            </a:r>
          </a:p>
          <a:p>
            <a:pPr lvl="1">
              <a:lnSpc>
                <a:spcPct val="80000"/>
              </a:lnSpc>
              <a:buFontTx/>
              <a:buNone/>
            </a:pPr>
            <a:endParaRPr lang="en-US" sz="2000" dirty="0"/>
          </a:p>
        </p:txBody>
      </p:sp>
    </p:spTree>
    <p:extLst>
      <p:ext uri="{BB962C8B-B14F-4D97-AF65-F5344CB8AC3E}">
        <p14:creationId xmlns:p14="http://schemas.microsoft.com/office/powerpoint/2010/main" val="925901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normAutofit/>
          </a:bodyPr>
          <a:lstStyle/>
          <a:p>
            <a:r>
              <a:rPr lang="en-US" sz="4800" dirty="0" smtClean="0"/>
              <a:t>Questions?</a:t>
            </a:r>
            <a:endParaRPr lang="en-US" sz="4800" dirty="0"/>
          </a:p>
        </p:txBody>
      </p:sp>
      <p:sp>
        <p:nvSpPr>
          <p:cNvPr id="64515" name="Rectangle 3"/>
          <p:cNvSpPr>
            <a:spLocks noGrp="1" noChangeArrowheads="1"/>
          </p:cNvSpPr>
          <p:nvPr>
            <p:ph sz="quarter" idx="4294967295"/>
          </p:nvPr>
        </p:nvSpPr>
        <p:spPr>
          <a:xfrm>
            <a:off x="609600" y="1905000"/>
            <a:ext cx="8001000" cy="4343400"/>
          </a:xfrm>
          <a:noFill/>
          <a:ln/>
        </p:spPr>
        <p:txBody>
          <a:bodyPr>
            <a:normAutofit/>
          </a:bodyPr>
          <a:lstStyle/>
          <a:p>
            <a:pPr marL="0" indent="0" algn="ctr" eaLnBrk="1" hangingPunct="1">
              <a:spcBef>
                <a:spcPts val="0"/>
              </a:spcBef>
              <a:buNone/>
            </a:pPr>
            <a:r>
              <a:rPr lang="en-US" b="1" dirty="0" smtClean="0">
                <a:cs typeface="Arial" charset="0"/>
              </a:rPr>
              <a:t>Daniel Webster</a:t>
            </a:r>
            <a:endParaRPr lang="en-US" b="1" dirty="0">
              <a:cs typeface="Arial" charset="0"/>
            </a:endParaRPr>
          </a:p>
          <a:p>
            <a:pPr marL="0" indent="0" algn="ctr" eaLnBrk="1" hangingPunct="1">
              <a:spcBef>
                <a:spcPts val="0"/>
              </a:spcBef>
              <a:buNone/>
            </a:pPr>
            <a:r>
              <a:rPr lang="en-US" b="1" dirty="0">
                <a:cs typeface="Arial" charset="0"/>
              </a:rPr>
              <a:t>510.290.6779</a:t>
            </a:r>
          </a:p>
          <a:p>
            <a:pPr marL="0" indent="0" algn="ctr" eaLnBrk="1" hangingPunct="1">
              <a:spcBef>
                <a:spcPts val="0"/>
              </a:spcBef>
              <a:buNone/>
            </a:pPr>
            <a:r>
              <a:rPr lang="en-US" sz="2800" dirty="0">
                <a:solidFill>
                  <a:srgbClr val="FFFF00"/>
                </a:solidFill>
                <a:cs typeface="Arial" charset="0"/>
                <a:hlinkClick r:id="rId3"/>
              </a:rPr>
              <a:t>dwebster@berkeley.edu</a:t>
            </a:r>
            <a:endParaRPr lang="en-US" sz="2800" dirty="0">
              <a:solidFill>
                <a:srgbClr val="FFFF00"/>
              </a:solidFill>
              <a:cs typeface="Arial" charset="0"/>
            </a:endParaRPr>
          </a:p>
          <a:p>
            <a:pPr marL="0" indent="0" algn="ctr" eaLnBrk="1" hangingPunct="1">
              <a:buNone/>
            </a:pPr>
            <a:endParaRPr lang="en-US" sz="1600" b="1" dirty="0">
              <a:solidFill>
                <a:srgbClr val="FFFF00"/>
              </a:solidFill>
              <a:cs typeface="Arial" charset="0"/>
            </a:endParaRPr>
          </a:p>
          <a:p>
            <a:pPr marL="0" indent="0" algn="ctr" eaLnBrk="1" hangingPunct="1">
              <a:buNone/>
            </a:pPr>
            <a:endParaRPr lang="en-US" sz="1600" b="1" dirty="0">
              <a:solidFill>
                <a:srgbClr val="FFFF00"/>
              </a:solidFill>
              <a:cs typeface="Arial" charset="0"/>
            </a:endParaRPr>
          </a:p>
          <a:p>
            <a:pPr marL="0" indent="0" algn="ctr" eaLnBrk="1" hangingPunct="1">
              <a:buNone/>
            </a:pPr>
            <a:r>
              <a:rPr lang="en-US" sz="2000" b="1" dirty="0">
                <a:cs typeface="Arial" charset="0"/>
              </a:rPr>
              <a:t>http://cssr.berkeley.edu/ucb_childwelfare</a:t>
            </a:r>
            <a:r>
              <a:rPr lang="en-US" sz="2000" b="1" dirty="0" smtClean="0">
                <a:cs typeface="Arial" charset="0"/>
              </a:rPr>
              <a:t>/</a:t>
            </a:r>
          </a:p>
          <a:p>
            <a:pPr marL="0" indent="0" algn="ctr" eaLnBrk="1" hangingPunct="1">
              <a:buNone/>
            </a:pPr>
            <a:endParaRPr lang="en-US" sz="1600" dirty="0" smtClean="0"/>
          </a:p>
          <a:p>
            <a:pPr marL="461963" indent="-461963" algn="just" eaLnBrk="1" hangingPunct="1">
              <a:buNone/>
            </a:pPr>
            <a:r>
              <a:rPr lang="en-US" sz="1600" dirty="0" smtClean="0"/>
              <a:t>Needell</a:t>
            </a:r>
            <a:r>
              <a:rPr lang="en-US" sz="1600" dirty="0"/>
              <a:t>, B., Webster, D., Armijo, M., Lee, S., Dawson, W., Magruder, J., </a:t>
            </a:r>
            <a:r>
              <a:rPr lang="en-US" sz="1600" dirty="0" err="1"/>
              <a:t>Exel</a:t>
            </a:r>
            <a:r>
              <a:rPr lang="en-US" sz="1600" dirty="0"/>
              <a:t>, M., </a:t>
            </a:r>
            <a:r>
              <a:rPr lang="en-US" sz="1600" dirty="0" err="1"/>
              <a:t>Cuccaro-Alamin</a:t>
            </a:r>
            <a:r>
              <a:rPr lang="en-US" sz="1600" dirty="0"/>
              <a:t>, S., Putnam-Hornstein, E., Williams, D., Simon, V., Hamilton, D., Lou, C., </a:t>
            </a:r>
            <a:r>
              <a:rPr lang="en-US" sz="1600" dirty="0" err="1"/>
              <a:t>Peng</a:t>
            </a:r>
            <a:r>
              <a:rPr lang="en-US" sz="1600" dirty="0"/>
              <a:t>, C., Moore, M., King, B., Henry, C., &amp; Nuttbrock, A. (2012). </a:t>
            </a:r>
            <a:r>
              <a:rPr lang="en-US" sz="1600" i="1" dirty="0"/>
              <a:t>Child Welfare Services Reports for California</a:t>
            </a:r>
            <a:r>
              <a:rPr lang="en-US" sz="1600" dirty="0"/>
              <a:t>. Retrieved 8/22/2012, from University of California at Berkeley Center for Social Services Research website. URL: &lt;http://cssr.berkeley.edu/ucb_childwelfare&gt; </a:t>
            </a:r>
            <a:endParaRPr lang="en-US" sz="1600" b="1" dirty="0">
              <a:solidFill>
                <a:srgbClr val="FFFF00"/>
              </a:solidFill>
              <a:cs typeface="Arial" charset="0"/>
            </a:endParaRPr>
          </a:p>
          <a:p>
            <a:pPr lvl="1">
              <a:lnSpc>
                <a:spcPct val="80000"/>
              </a:lnSpc>
              <a:buFontTx/>
              <a:buNone/>
            </a:pPr>
            <a:endParaRPr lang="en-US" sz="2000" dirty="0"/>
          </a:p>
        </p:txBody>
      </p:sp>
    </p:spTree>
    <p:extLst>
      <p:ext uri="{BB962C8B-B14F-4D97-AF65-F5344CB8AC3E}">
        <p14:creationId xmlns:p14="http://schemas.microsoft.com/office/powerpoint/2010/main" val="443791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457200"/>
            <a:ext cx="8229600" cy="1143000"/>
          </a:xfrm>
        </p:spPr>
        <p:txBody>
          <a:bodyPr/>
          <a:lstStyle/>
          <a:p>
            <a:pPr eaLnBrk="1" hangingPunct="1"/>
            <a:r>
              <a:rPr lang="en-US" sz="3600" dirty="0"/>
              <a:t>T</a:t>
            </a:r>
            <a:r>
              <a:rPr lang="en-US" sz="3600" dirty="0" smtClean="0"/>
              <a:t>he </a:t>
            </a:r>
            <a:r>
              <a:rPr lang="en-US" sz="3600" dirty="0"/>
              <a:t>C</a:t>
            </a:r>
            <a:r>
              <a:rPr lang="en-US" sz="3600" dirty="0" smtClean="0"/>
              <a:t>urrent </a:t>
            </a:r>
            <a:r>
              <a:rPr lang="en-US" sz="3600" dirty="0"/>
              <a:t>P</a:t>
            </a:r>
            <a:r>
              <a:rPr lang="en-US" sz="3600" dirty="0" smtClean="0"/>
              <a:t>lacement </a:t>
            </a:r>
            <a:r>
              <a:rPr lang="en-US" sz="3600" dirty="0"/>
              <a:t>S</a:t>
            </a:r>
            <a:r>
              <a:rPr lang="en-US" sz="3600" dirty="0" smtClean="0"/>
              <a:t>ystem*</a:t>
            </a:r>
            <a:br>
              <a:rPr lang="en-US" sz="3600" dirty="0" smtClean="0"/>
            </a:br>
            <a:r>
              <a:rPr lang="en-US" sz="3200" i="1" dirty="0" smtClean="0"/>
              <a:t>(highly simplified)</a:t>
            </a:r>
          </a:p>
        </p:txBody>
      </p:sp>
      <p:sp>
        <p:nvSpPr>
          <p:cNvPr id="4105" name="Text Box 18"/>
          <p:cNvSpPr txBox="1">
            <a:spLocks noChangeArrowheads="1"/>
          </p:cNvSpPr>
          <p:nvPr/>
        </p:nvSpPr>
        <p:spPr bwMode="auto">
          <a:xfrm>
            <a:off x="342900" y="5916613"/>
            <a:ext cx="7467600" cy="461962"/>
          </a:xfrm>
          <a:prstGeom prst="rect">
            <a:avLst/>
          </a:prstGeom>
          <a:noFill/>
          <a:ln w="9525">
            <a:noFill/>
            <a:miter lim="800000"/>
            <a:headEnd type="none" w="sm" len="sm"/>
            <a:tailEnd type="none" w="sm" len="sm"/>
          </a:ln>
        </p:spPr>
        <p:txBody>
          <a:bodyPr lIns="92075" tIns="46038" rIns="92075" bIns="46038">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sz="1200" dirty="0">
                <a:latin typeface="Calibri" charset="0"/>
              </a:rPr>
              <a:t>*adapted from Lyle, G. L., &amp; Barker, M.A. (1998)  Patterns &amp; Spells:  New approaches to  conceptualizing children’s out of home placement  experiences.  Chicago: American  Evaluation Association Annual Conference</a:t>
            </a:r>
          </a:p>
        </p:txBody>
      </p:sp>
      <p:sp>
        <p:nvSpPr>
          <p:cNvPr id="20" name="TextBox 19"/>
          <p:cNvSpPr txBox="1"/>
          <p:nvPr/>
        </p:nvSpPr>
        <p:spPr>
          <a:xfrm>
            <a:off x="762000" y="3275013"/>
            <a:ext cx="1301750" cy="460375"/>
          </a:xfrm>
          <a:prstGeom prst="rect">
            <a:avLst/>
          </a:prstGeom>
          <a:noFill/>
        </p:spPr>
        <p:txBody>
          <a:bodyPr wrap="none">
            <a:spAutoFit/>
          </a:bodyPr>
          <a:lstStyle/>
          <a:p>
            <a:pPr>
              <a:defRPr/>
            </a:pPr>
            <a:r>
              <a:rPr lang="en-US" sz="2400" b="1" dirty="0">
                <a:solidFill>
                  <a:srgbClr val="3C8C93"/>
                </a:solidFill>
                <a:latin typeface="+mn-lt"/>
                <a:ea typeface="Arial" charset="0"/>
              </a:rPr>
              <a:t>CHILD IN</a:t>
            </a:r>
          </a:p>
        </p:txBody>
      </p:sp>
      <p:sp>
        <p:nvSpPr>
          <p:cNvPr id="23" name="Rectangle 22"/>
          <p:cNvSpPr/>
          <p:nvPr/>
        </p:nvSpPr>
        <p:spPr>
          <a:xfrm>
            <a:off x="3511550" y="2608263"/>
            <a:ext cx="2051050" cy="1793875"/>
          </a:xfrm>
          <a:prstGeom prst="rect">
            <a:avLst/>
          </a:prstGeom>
          <a:ln w="349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3533775" y="3068638"/>
            <a:ext cx="2051050" cy="831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400" b="1" i="1" dirty="0">
                <a:solidFill>
                  <a:srgbClr val="FF0000"/>
                </a:solidFill>
              </a:rPr>
              <a:t>a bunch of stuff happens</a:t>
            </a:r>
          </a:p>
        </p:txBody>
      </p:sp>
      <p:sp>
        <p:nvSpPr>
          <p:cNvPr id="22" name="TextBox 21"/>
          <p:cNvSpPr txBox="1"/>
          <p:nvPr/>
        </p:nvSpPr>
        <p:spPr>
          <a:xfrm>
            <a:off x="7010400" y="3275013"/>
            <a:ext cx="1579563" cy="460375"/>
          </a:xfrm>
          <a:prstGeom prst="rect">
            <a:avLst/>
          </a:prstGeom>
          <a:noFill/>
        </p:spPr>
        <p:txBody>
          <a:bodyPr wrap="none">
            <a:spAutoFit/>
          </a:bodyPr>
          <a:lstStyle/>
          <a:p>
            <a:pPr>
              <a:defRPr/>
            </a:pPr>
            <a:r>
              <a:rPr lang="en-US" sz="2400" b="1" dirty="0">
                <a:solidFill>
                  <a:srgbClr val="3C8C93"/>
                </a:solidFill>
                <a:latin typeface="+mn-lt"/>
                <a:ea typeface="Arial" charset="0"/>
              </a:rPr>
              <a:t>CHILD OUT</a:t>
            </a:r>
          </a:p>
        </p:txBody>
      </p:sp>
      <p:sp>
        <p:nvSpPr>
          <p:cNvPr id="27" name="Right Arrow 26"/>
          <p:cNvSpPr>
            <a:spLocks noChangeArrowheads="1"/>
          </p:cNvSpPr>
          <p:nvPr/>
        </p:nvSpPr>
        <p:spPr bwMode="auto">
          <a:xfrm>
            <a:off x="2209800" y="3238500"/>
            <a:ext cx="1066800" cy="533400"/>
          </a:xfrm>
          <a:prstGeom prst="rightArrow">
            <a:avLst>
              <a:gd name="adj1" fmla="val 35574"/>
              <a:gd name="adj2" fmla="val 50000"/>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cs typeface="+mn-cs"/>
            </a:endParaRPr>
          </a:p>
        </p:txBody>
      </p:sp>
      <p:sp>
        <p:nvSpPr>
          <p:cNvPr id="28" name="Right Arrow 27"/>
          <p:cNvSpPr>
            <a:spLocks noChangeArrowheads="1"/>
          </p:cNvSpPr>
          <p:nvPr/>
        </p:nvSpPr>
        <p:spPr bwMode="auto">
          <a:xfrm>
            <a:off x="5791200" y="3238500"/>
            <a:ext cx="1066800" cy="533400"/>
          </a:xfrm>
          <a:prstGeom prst="rightArrow">
            <a:avLst>
              <a:gd name="adj1" fmla="val 35574"/>
              <a:gd name="adj2" fmla="val 50000"/>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cs typeface="+mn-cs"/>
            </a:endParaRPr>
          </a:p>
        </p:txBody>
      </p:sp>
      <p:sp>
        <p:nvSpPr>
          <p:cNvPr id="10" name="TextBox 9"/>
          <p:cNvSpPr txBox="1"/>
          <p:nvPr/>
        </p:nvSpPr>
        <p:spPr>
          <a:xfrm>
            <a:off x="2882900" y="2146300"/>
            <a:ext cx="335280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000" i="1" dirty="0">
                <a:solidFill>
                  <a:srgbClr val="3C8C93"/>
                </a:solidFill>
                <a:ea typeface="Arial" charset="0"/>
                <a:cs typeface="Arial" charset="0"/>
              </a:rPr>
              <a:t>the foster care system</a:t>
            </a:r>
          </a:p>
        </p:txBody>
      </p:sp>
    </p:spTree>
    <p:extLst>
      <p:ext uri="{BB962C8B-B14F-4D97-AF65-F5344CB8AC3E}">
        <p14:creationId xmlns:p14="http://schemas.microsoft.com/office/powerpoint/2010/main" val="33367098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23"/>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1" grpId="0"/>
      <p:bldP spid="22" grpId="0"/>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700" name="Object 4"/>
          <p:cNvGraphicFramePr>
            <a:graphicFrameLocks noChangeAspect="1"/>
          </p:cNvGraphicFramePr>
          <p:nvPr/>
        </p:nvGraphicFramePr>
        <p:xfrm>
          <a:off x="2871788" y="2047875"/>
          <a:ext cx="3529012" cy="3313113"/>
        </p:xfrm>
        <a:graphic>
          <a:graphicData uri="http://schemas.openxmlformats.org/presentationml/2006/ole">
            <mc:AlternateContent xmlns:mc="http://schemas.openxmlformats.org/markup-compatibility/2006">
              <mc:Choice xmlns:v="urn:schemas-microsoft-com:vml" Requires="v">
                <p:oleObj spid="_x0000_s36970" name="Clip" r:id="rId4" imgW="4424040" imgH="4340160" progId="">
                  <p:embed/>
                </p:oleObj>
              </mc:Choice>
              <mc:Fallback>
                <p:oleObj name="Clip" r:id="rId4" imgW="4424040" imgH="4340160"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2047875"/>
                        <a:ext cx="3529012"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5701" name="Text Box 5"/>
          <p:cNvSpPr txBox="1">
            <a:spLocks noChangeArrowheads="1"/>
          </p:cNvSpPr>
          <p:nvPr/>
        </p:nvSpPr>
        <p:spPr bwMode="auto">
          <a:xfrm>
            <a:off x="3429000" y="3200400"/>
            <a:ext cx="2438400" cy="1036638"/>
          </a:xfrm>
          <a:prstGeom prst="rect">
            <a:avLst/>
          </a:prstGeom>
          <a:noFill/>
          <a:ln w="9525">
            <a:noFill/>
            <a:miter lim="800000"/>
            <a:headEnd/>
            <a:tailEnd/>
          </a:ln>
        </p:spPr>
        <p:txBody>
          <a:bodyPr lIns="91419" tIns="45709" rIns="91419" bIns="45709">
            <a:spAutoFit/>
          </a:bodyPr>
          <a:lstStyle/>
          <a:p>
            <a:pPr algn="ctr">
              <a:lnSpc>
                <a:spcPct val="90000"/>
              </a:lnSpc>
              <a:spcBef>
                <a:spcPct val="20000"/>
              </a:spcBef>
            </a:pPr>
            <a:r>
              <a:rPr lang="en-US" sz="2000" b="1" i="1" dirty="0">
                <a:latin typeface="Calibri" pitchFamily="34" charset="0"/>
                <a:cs typeface="Arial" charset="0"/>
              </a:rPr>
              <a:t>counterbalanced</a:t>
            </a:r>
          </a:p>
          <a:p>
            <a:pPr algn="ctr">
              <a:lnSpc>
                <a:spcPct val="90000"/>
              </a:lnSpc>
              <a:spcBef>
                <a:spcPct val="20000"/>
              </a:spcBef>
            </a:pPr>
            <a:r>
              <a:rPr lang="en-US" sz="2000" b="1" i="1" dirty="0">
                <a:latin typeface="Calibri" pitchFamily="34" charset="0"/>
                <a:cs typeface="Arial" charset="0"/>
              </a:rPr>
              <a:t>indicators of system</a:t>
            </a:r>
          </a:p>
          <a:p>
            <a:pPr algn="ctr">
              <a:lnSpc>
                <a:spcPct val="90000"/>
              </a:lnSpc>
              <a:spcBef>
                <a:spcPct val="20000"/>
              </a:spcBef>
            </a:pPr>
            <a:r>
              <a:rPr lang="en-US" sz="2000" b="1" i="1" dirty="0">
                <a:latin typeface="Calibri" pitchFamily="34" charset="0"/>
                <a:cs typeface="Arial" charset="0"/>
              </a:rPr>
              <a:t>performance</a:t>
            </a:r>
          </a:p>
        </p:txBody>
      </p:sp>
      <p:sp>
        <p:nvSpPr>
          <p:cNvPr id="925702" name="Text Box 6"/>
          <p:cNvSpPr txBox="1">
            <a:spLocks noChangeArrowheads="1"/>
          </p:cNvSpPr>
          <p:nvPr/>
        </p:nvSpPr>
        <p:spPr bwMode="auto">
          <a:xfrm>
            <a:off x="533400" y="2971800"/>
            <a:ext cx="2376488" cy="1190625"/>
          </a:xfrm>
          <a:prstGeom prst="rect">
            <a:avLst/>
          </a:prstGeom>
          <a:noFill/>
          <a:ln w="9525">
            <a:noFill/>
            <a:miter lim="800000"/>
            <a:headEnd/>
            <a:tailEnd/>
          </a:ln>
        </p:spPr>
        <p:txBody>
          <a:bodyPr lIns="91419" tIns="45709" rIns="91419" bIns="45709">
            <a:spAutoFit/>
          </a:bodyPr>
          <a:lstStyle/>
          <a:p>
            <a:pPr algn="ctr"/>
            <a:r>
              <a:rPr lang="en-US" b="1" dirty="0">
                <a:latin typeface="Calibri" pitchFamily="34" charset="0"/>
                <a:cs typeface="Arial" charset="0"/>
              </a:rPr>
              <a:t>permanency</a:t>
            </a:r>
          </a:p>
          <a:p>
            <a:pPr algn="ctr"/>
            <a:r>
              <a:rPr lang="en-US" b="1" dirty="0">
                <a:latin typeface="Calibri" pitchFamily="34" charset="0"/>
                <a:cs typeface="Arial" charset="0"/>
              </a:rPr>
              <a:t>through reunification,</a:t>
            </a:r>
          </a:p>
          <a:p>
            <a:pPr algn="ctr"/>
            <a:r>
              <a:rPr lang="en-US" b="1" dirty="0">
                <a:latin typeface="Calibri" pitchFamily="34" charset="0"/>
                <a:cs typeface="Arial" charset="0"/>
              </a:rPr>
              <a:t>adoption, or</a:t>
            </a:r>
          </a:p>
          <a:p>
            <a:pPr algn="ctr"/>
            <a:r>
              <a:rPr lang="en-US" b="1" dirty="0">
                <a:latin typeface="Calibri" pitchFamily="34" charset="0"/>
                <a:cs typeface="Arial" charset="0"/>
              </a:rPr>
              <a:t>guardianship</a:t>
            </a:r>
          </a:p>
        </p:txBody>
      </p:sp>
      <p:sp>
        <p:nvSpPr>
          <p:cNvPr id="925703" name="Text Box 7"/>
          <p:cNvSpPr txBox="1">
            <a:spLocks noChangeArrowheads="1"/>
          </p:cNvSpPr>
          <p:nvPr/>
        </p:nvSpPr>
        <p:spPr bwMode="auto">
          <a:xfrm>
            <a:off x="2208213" y="4648200"/>
            <a:ext cx="992187" cy="641350"/>
          </a:xfrm>
          <a:prstGeom prst="rect">
            <a:avLst/>
          </a:prstGeom>
          <a:noFill/>
          <a:ln w="9525">
            <a:noFill/>
            <a:miter lim="800000"/>
            <a:headEnd/>
            <a:tailEnd/>
          </a:ln>
        </p:spPr>
        <p:txBody>
          <a:bodyPr lIns="91419" tIns="45709" rIns="91419" bIns="45709">
            <a:spAutoFit/>
          </a:bodyPr>
          <a:lstStyle/>
          <a:p>
            <a:pPr algn="ctr"/>
            <a:r>
              <a:rPr lang="en-US" b="1" dirty="0">
                <a:latin typeface="Calibri" pitchFamily="34" charset="0"/>
                <a:cs typeface="Arial" charset="0"/>
              </a:rPr>
              <a:t>length</a:t>
            </a:r>
          </a:p>
          <a:p>
            <a:pPr algn="ctr"/>
            <a:r>
              <a:rPr lang="en-US" b="1" dirty="0">
                <a:latin typeface="Calibri" pitchFamily="34" charset="0"/>
                <a:cs typeface="Arial" charset="0"/>
              </a:rPr>
              <a:t>of stay</a:t>
            </a:r>
          </a:p>
        </p:txBody>
      </p:sp>
      <p:sp>
        <p:nvSpPr>
          <p:cNvPr id="925704" name="Text Box 8"/>
          <p:cNvSpPr txBox="1">
            <a:spLocks noChangeArrowheads="1"/>
          </p:cNvSpPr>
          <p:nvPr/>
        </p:nvSpPr>
        <p:spPr bwMode="auto">
          <a:xfrm>
            <a:off x="3352800" y="5410200"/>
            <a:ext cx="1752600" cy="641350"/>
          </a:xfrm>
          <a:prstGeom prst="rect">
            <a:avLst/>
          </a:prstGeom>
          <a:noFill/>
          <a:ln w="9525">
            <a:noFill/>
            <a:miter lim="800000"/>
            <a:headEnd/>
            <a:tailEnd/>
          </a:ln>
        </p:spPr>
        <p:txBody>
          <a:bodyPr lIns="91419" tIns="45709" rIns="91419" bIns="45709">
            <a:spAutoFit/>
          </a:bodyPr>
          <a:lstStyle/>
          <a:p>
            <a:pPr algn="ctr">
              <a:defRPr/>
            </a:pPr>
            <a:r>
              <a:rPr lang="en-US" b="1" dirty="0">
                <a:effectLst>
                  <a:outerShdw blurRad="38100" dist="38100" dir="2700000" algn="tl">
                    <a:srgbClr val="FFFFFF"/>
                  </a:outerShdw>
                </a:effectLst>
                <a:latin typeface="Calibri" pitchFamily="34" charset="0"/>
                <a:cs typeface="Arial" charset="0"/>
              </a:rPr>
              <a:t>stability </a:t>
            </a:r>
          </a:p>
          <a:p>
            <a:pPr algn="ctr">
              <a:defRPr/>
            </a:pPr>
            <a:r>
              <a:rPr lang="en-US" b="1" dirty="0">
                <a:effectLst>
                  <a:outerShdw blurRad="38100" dist="38100" dir="2700000" algn="tl">
                    <a:srgbClr val="FFFFFF"/>
                  </a:outerShdw>
                </a:effectLst>
                <a:latin typeface="Calibri" pitchFamily="34" charset="0"/>
                <a:cs typeface="Arial" charset="0"/>
              </a:rPr>
              <a:t>of care</a:t>
            </a:r>
          </a:p>
        </p:txBody>
      </p:sp>
      <p:sp>
        <p:nvSpPr>
          <p:cNvPr id="925705" name="Text Box 9"/>
          <p:cNvSpPr txBox="1">
            <a:spLocks noChangeArrowheads="1"/>
          </p:cNvSpPr>
          <p:nvPr/>
        </p:nvSpPr>
        <p:spPr bwMode="auto">
          <a:xfrm>
            <a:off x="2932963" y="1371600"/>
            <a:ext cx="2573226" cy="646309"/>
          </a:xfrm>
          <a:prstGeom prst="rect">
            <a:avLst/>
          </a:prstGeom>
          <a:noFill/>
          <a:ln w="9525">
            <a:noFill/>
            <a:miter lim="800000"/>
            <a:headEnd/>
            <a:tailEnd/>
          </a:ln>
        </p:spPr>
        <p:txBody>
          <a:bodyPr wrap="none" lIns="91419" tIns="45709" rIns="91419" bIns="45709">
            <a:spAutoFit/>
          </a:bodyPr>
          <a:lstStyle/>
          <a:p>
            <a:pPr algn="ctr"/>
            <a:r>
              <a:rPr lang="en-US" b="1" dirty="0">
                <a:latin typeface="Calibri" pitchFamily="34" charset="0"/>
                <a:cs typeface="Arial" charset="0"/>
              </a:rPr>
              <a:t>rate of </a:t>
            </a:r>
            <a:r>
              <a:rPr lang="en-US" b="1" dirty="0" smtClean="0">
                <a:latin typeface="Calibri" pitchFamily="34" charset="0"/>
              </a:rPr>
              <a:t>allegations</a:t>
            </a:r>
            <a:r>
              <a:rPr lang="en-US" b="1" dirty="0" smtClean="0">
                <a:latin typeface="Calibri" pitchFamily="34" charset="0"/>
                <a:cs typeface="Arial" charset="0"/>
              </a:rPr>
              <a:t>/</a:t>
            </a:r>
            <a:endParaRPr lang="en-US" b="1" dirty="0">
              <a:latin typeface="Calibri" pitchFamily="34" charset="0"/>
              <a:cs typeface="Arial" charset="0"/>
            </a:endParaRPr>
          </a:p>
          <a:p>
            <a:pPr algn="ctr"/>
            <a:r>
              <a:rPr lang="en-US" b="1" dirty="0">
                <a:latin typeface="Calibri" pitchFamily="34" charset="0"/>
                <a:cs typeface="Arial" charset="0"/>
              </a:rPr>
              <a:t>substantiated </a:t>
            </a:r>
            <a:r>
              <a:rPr lang="en-US" b="1" dirty="0" smtClean="0">
                <a:latin typeface="Calibri" pitchFamily="34" charset="0"/>
              </a:rPr>
              <a:t>allegations</a:t>
            </a:r>
            <a:endParaRPr lang="en-US" b="1" dirty="0">
              <a:latin typeface="Calibri" pitchFamily="34" charset="0"/>
              <a:cs typeface="Arial" charset="0"/>
            </a:endParaRPr>
          </a:p>
        </p:txBody>
      </p:sp>
      <p:sp>
        <p:nvSpPr>
          <p:cNvPr id="925706" name="Text Box 10"/>
          <p:cNvSpPr txBox="1">
            <a:spLocks noChangeArrowheads="1"/>
          </p:cNvSpPr>
          <p:nvPr/>
        </p:nvSpPr>
        <p:spPr bwMode="auto">
          <a:xfrm>
            <a:off x="5867400" y="2057400"/>
            <a:ext cx="2187575" cy="915988"/>
          </a:xfrm>
          <a:prstGeom prst="rect">
            <a:avLst/>
          </a:prstGeom>
          <a:noFill/>
          <a:ln w="9525">
            <a:noFill/>
            <a:miter lim="800000"/>
            <a:headEnd/>
            <a:tailEnd/>
          </a:ln>
        </p:spPr>
        <p:txBody>
          <a:bodyPr lIns="91419" tIns="45709" rIns="91419" bIns="45709">
            <a:spAutoFit/>
          </a:bodyPr>
          <a:lstStyle/>
          <a:p>
            <a:pPr algn="ctr"/>
            <a:r>
              <a:rPr lang="en-US" b="1" dirty="0">
                <a:latin typeface="Calibri" pitchFamily="34" charset="0"/>
                <a:cs typeface="Arial" charset="0"/>
              </a:rPr>
              <a:t>home-based services vs.</a:t>
            </a:r>
          </a:p>
          <a:p>
            <a:pPr algn="ctr"/>
            <a:r>
              <a:rPr lang="en-US" b="1" dirty="0">
                <a:latin typeface="Calibri" pitchFamily="34" charset="0"/>
                <a:cs typeface="Arial" charset="0"/>
              </a:rPr>
              <a:t>out of home care</a:t>
            </a:r>
          </a:p>
        </p:txBody>
      </p:sp>
      <p:sp>
        <p:nvSpPr>
          <p:cNvPr id="925707" name="Text Box 11"/>
          <p:cNvSpPr txBox="1">
            <a:spLocks noChangeArrowheads="1"/>
          </p:cNvSpPr>
          <p:nvPr/>
        </p:nvSpPr>
        <p:spPr bwMode="auto">
          <a:xfrm>
            <a:off x="5257800" y="4953000"/>
            <a:ext cx="3084513" cy="641350"/>
          </a:xfrm>
          <a:prstGeom prst="rect">
            <a:avLst/>
          </a:prstGeom>
          <a:noFill/>
          <a:ln w="9525">
            <a:noFill/>
            <a:miter lim="800000"/>
            <a:headEnd/>
            <a:tailEnd/>
          </a:ln>
        </p:spPr>
        <p:txBody>
          <a:bodyPr lIns="91419" tIns="45709" rIns="91419" bIns="45709">
            <a:spAutoFit/>
          </a:bodyPr>
          <a:lstStyle/>
          <a:p>
            <a:pPr algn="ctr"/>
            <a:r>
              <a:rPr lang="en-US" b="1" dirty="0">
                <a:latin typeface="Calibri" pitchFamily="34" charset="0"/>
                <a:cs typeface="Arial" charset="0"/>
              </a:rPr>
              <a:t>positive attachments to family, friends, and neighbors</a:t>
            </a:r>
          </a:p>
        </p:txBody>
      </p:sp>
      <p:sp>
        <p:nvSpPr>
          <p:cNvPr id="925708" name="Text Box 12"/>
          <p:cNvSpPr txBox="1">
            <a:spLocks noChangeArrowheads="1"/>
          </p:cNvSpPr>
          <p:nvPr/>
        </p:nvSpPr>
        <p:spPr bwMode="auto">
          <a:xfrm>
            <a:off x="6602413" y="3429000"/>
            <a:ext cx="1349375" cy="915988"/>
          </a:xfrm>
          <a:prstGeom prst="rect">
            <a:avLst/>
          </a:prstGeom>
          <a:noFill/>
          <a:ln w="9525">
            <a:noFill/>
            <a:miter lim="800000"/>
            <a:headEnd/>
            <a:tailEnd/>
          </a:ln>
        </p:spPr>
        <p:txBody>
          <a:bodyPr wrap="none" lIns="91419" tIns="45709" rIns="91419" bIns="45709">
            <a:spAutoFit/>
          </a:bodyPr>
          <a:lstStyle/>
          <a:p>
            <a:pPr algn="ctr"/>
            <a:r>
              <a:rPr lang="en-US" b="1" dirty="0">
                <a:latin typeface="Calibri" pitchFamily="34" charset="0"/>
                <a:cs typeface="Arial" charset="0"/>
              </a:rPr>
              <a:t>use of least</a:t>
            </a:r>
          </a:p>
          <a:p>
            <a:pPr algn="ctr"/>
            <a:r>
              <a:rPr lang="en-US" b="1" dirty="0">
                <a:latin typeface="Calibri" pitchFamily="34" charset="0"/>
                <a:cs typeface="Arial" charset="0"/>
              </a:rPr>
              <a:t>restrictive</a:t>
            </a:r>
          </a:p>
          <a:p>
            <a:pPr algn="ctr"/>
            <a:r>
              <a:rPr lang="en-US" b="1" dirty="0">
                <a:latin typeface="Calibri" pitchFamily="34" charset="0"/>
                <a:cs typeface="Arial" charset="0"/>
              </a:rPr>
              <a:t>form of care</a:t>
            </a:r>
          </a:p>
        </p:txBody>
      </p:sp>
      <p:sp>
        <p:nvSpPr>
          <p:cNvPr id="28688" name="Text Box 13"/>
          <p:cNvSpPr txBox="1">
            <a:spLocks noChangeArrowheads="1"/>
          </p:cNvSpPr>
          <p:nvPr/>
        </p:nvSpPr>
        <p:spPr bwMode="auto">
          <a:xfrm>
            <a:off x="2743200" y="6096000"/>
            <a:ext cx="4114800" cy="646331"/>
          </a:xfrm>
          <a:prstGeom prst="rect">
            <a:avLst/>
          </a:prstGeom>
          <a:noFill/>
          <a:ln w="9525">
            <a:noFill/>
            <a:miter lim="800000"/>
            <a:headEnd/>
            <a:tailEnd/>
          </a:ln>
        </p:spPr>
        <p:txBody>
          <a:bodyPr wrap="square">
            <a:spAutoFit/>
          </a:bodyPr>
          <a:lstStyle/>
          <a:p>
            <a:r>
              <a:rPr lang="en-US" sz="1200" dirty="0">
                <a:latin typeface="Calibri" pitchFamily="34" charset="0"/>
                <a:cs typeface="Arial" charset="0"/>
              </a:rPr>
              <a:t>Source:  Usher, C.L., Wildfire, J.B., Gogan, H.C. &amp; Brown, E.L. (2002). Measuring Outcomes in Child Welfare. Chapel Hill:  Jordan Institute for </a:t>
            </a:r>
            <a:r>
              <a:rPr lang="en-US" sz="1200" dirty="0" smtClean="0">
                <a:latin typeface="Calibri" pitchFamily="34" charset="0"/>
                <a:cs typeface="Arial" charset="0"/>
              </a:rPr>
              <a:t>Families</a:t>
            </a:r>
            <a:endParaRPr lang="en-US" sz="1200" dirty="0">
              <a:latin typeface="Calibri" pitchFamily="34" charset="0"/>
              <a:cs typeface="Arial" charset="0"/>
            </a:endParaRPr>
          </a:p>
        </p:txBody>
      </p:sp>
      <p:sp>
        <p:nvSpPr>
          <p:cNvPr id="925710" name="Text Box 14"/>
          <p:cNvSpPr txBox="1">
            <a:spLocks noChangeArrowheads="1"/>
          </p:cNvSpPr>
          <p:nvPr/>
        </p:nvSpPr>
        <p:spPr bwMode="auto">
          <a:xfrm>
            <a:off x="1524000" y="2286000"/>
            <a:ext cx="1593850" cy="366713"/>
          </a:xfrm>
          <a:prstGeom prst="rect">
            <a:avLst/>
          </a:prstGeom>
          <a:noFill/>
          <a:ln w="9525">
            <a:noFill/>
            <a:miter lim="800000"/>
            <a:headEnd/>
            <a:tailEnd/>
          </a:ln>
        </p:spPr>
        <p:txBody>
          <a:bodyPr wrap="none" lIns="91419" tIns="45709" rIns="91419" bIns="45709">
            <a:spAutoFit/>
          </a:bodyPr>
          <a:lstStyle/>
          <a:p>
            <a:pPr algn="ctr"/>
            <a:r>
              <a:rPr lang="en-US" b="1" dirty="0">
                <a:latin typeface="Calibri" pitchFamily="34" charset="0"/>
                <a:cs typeface="Arial" charset="0"/>
              </a:rPr>
              <a:t>reentry to care</a:t>
            </a:r>
          </a:p>
        </p:txBody>
      </p:sp>
      <p:sp>
        <p:nvSpPr>
          <p:cNvPr id="3085" name="Rectangle 18"/>
          <p:cNvSpPr>
            <a:spLocks noGrp="1" noChangeArrowheads="1"/>
          </p:cNvSpPr>
          <p:nvPr>
            <p:ph type="title"/>
          </p:nvPr>
        </p:nvSpPr>
        <p:spPr>
          <a:xfrm>
            <a:off x="457200" y="381000"/>
            <a:ext cx="8229600" cy="1066800"/>
          </a:xfrm>
        </p:spPr>
        <p:txBody>
          <a:bodyPr/>
          <a:lstStyle/>
          <a:p>
            <a:pPr eaLnBrk="1" hangingPunct="1"/>
            <a:r>
              <a:rPr lang="en-US" sz="3600" dirty="0" smtClean="0"/>
              <a:t>Tracking Child Welfare Outcomes</a:t>
            </a:r>
          </a:p>
        </p:txBody>
      </p:sp>
    </p:spTree>
    <p:extLst>
      <p:ext uri="{BB962C8B-B14F-4D97-AF65-F5344CB8AC3E}">
        <p14:creationId xmlns:p14="http://schemas.microsoft.com/office/powerpoint/2010/main" val="2564304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5700"/>
                                        </p:tgtEl>
                                        <p:attrNameLst>
                                          <p:attrName>style.visibility</p:attrName>
                                        </p:attrNameLst>
                                      </p:cBhvr>
                                      <p:to>
                                        <p:strVal val="visible"/>
                                      </p:to>
                                    </p:set>
                                    <p:animEffect transition="in" filter="dissolve">
                                      <p:cBhvr>
                                        <p:cTn id="7" dur="500"/>
                                        <p:tgtEl>
                                          <p:spTgt spid="9257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570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2570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2570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2570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2570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2570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2570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257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25701"/>
                                        </p:tgtEl>
                                        <p:attrNameLst>
                                          <p:attrName>style.visibility</p:attrName>
                                        </p:attrNameLst>
                                      </p:cBhvr>
                                      <p:to>
                                        <p:strVal val="visible"/>
                                      </p:to>
                                    </p:set>
                                    <p:animEffect transition="in" filter="fade">
                                      <p:cBhvr>
                                        <p:cTn id="44" dur="2000"/>
                                        <p:tgtEl>
                                          <p:spTgt spid="925701"/>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28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01" grpId="0" autoUpdateAnimBg="0"/>
      <p:bldP spid="925702" grpId="0" autoUpdateAnimBg="0"/>
      <p:bldP spid="925703" grpId="0" autoUpdateAnimBg="0"/>
      <p:bldP spid="925704" grpId="0" autoUpdateAnimBg="0"/>
      <p:bldP spid="925705" grpId="0" autoUpdateAnimBg="0"/>
      <p:bldP spid="925706" grpId="0" autoUpdateAnimBg="0"/>
      <p:bldP spid="925707" grpId="0" autoUpdateAnimBg="0"/>
      <p:bldP spid="925708" grpId="0" autoUpdateAnimBg="0"/>
      <p:bldP spid="28688" grpId="0"/>
      <p:bldP spid="92571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0" y="1981200"/>
            <a:ext cx="9144000" cy="1676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FontTx/>
              <a:buNone/>
            </a:pPr>
            <a:r>
              <a:rPr lang="en-US" sz="3600" b="1" i="1" dirty="0" smtClean="0">
                <a:solidFill>
                  <a:schemeClr val="tx1"/>
                </a:solidFill>
              </a:rPr>
              <a:t>There are three kinds of lies: </a:t>
            </a:r>
          </a:p>
          <a:p>
            <a:pPr algn="ctr">
              <a:buFontTx/>
              <a:buNone/>
            </a:pPr>
            <a:r>
              <a:rPr lang="en-US" sz="3600" b="1" i="1" dirty="0" smtClean="0">
                <a:solidFill>
                  <a:schemeClr val="tx1"/>
                </a:solidFill>
              </a:rPr>
              <a:t>Lies, Damned Lies and Statistics</a:t>
            </a:r>
          </a:p>
          <a:p>
            <a:pPr algn="ctr">
              <a:buFontTx/>
              <a:buNone/>
            </a:pPr>
            <a:endParaRPr lang="en-US" sz="3600" b="1" i="1" dirty="0" smtClean="0">
              <a:solidFill>
                <a:schemeClr val="tx1"/>
              </a:solidFill>
            </a:endParaRPr>
          </a:p>
        </p:txBody>
      </p:sp>
      <p:sp>
        <p:nvSpPr>
          <p:cNvPr id="81923" name="Line 3"/>
          <p:cNvSpPr>
            <a:spLocks noChangeShapeType="1"/>
          </p:cNvSpPr>
          <p:nvPr/>
        </p:nvSpPr>
        <p:spPr bwMode="auto">
          <a:xfrm>
            <a:off x="5562600" y="2743200"/>
            <a:ext cx="2514600" cy="609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24" name="Line 4"/>
          <p:cNvSpPr>
            <a:spLocks noChangeShapeType="1"/>
          </p:cNvSpPr>
          <p:nvPr/>
        </p:nvSpPr>
        <p:spPr bwMode="auto">
          <a:xfrm flipV="1">
            <a:off x="5715000" y="2667000"/>
            <a:ext cx="2362200" cy="6858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25" name="Text Box 5"/>
          <p:cNvSpPr txBox="1">
            <a:spLocks noChangeArrowheads="1"/>
          </p:cNvSpPr>
          <p:nvPr/>
        </p:nvSpPr>
        <p:spPr bwMode="auto">
          <a:xfrm>
            <a:off x="4648200" y="36576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3200" i="1" dirty="0" smtClean="0">
                <a:solidFill>
                  <a:srgbClr val="FF0000"/>
                </a:solidFill>
                <a:latin typeface="Comic Sans MS" charset="0"/>
              </a:rPr>
              <a:t>Abused </a:t>
            </a:r>
            <a:r>
              <a:rPr lang="en-US" sz="3200" i="1" dirty="0">
                <a:solidFill>
                  <a:srgbClr val="FF0000"/>
                </a:solidFill>
                <a:latin typeface="Comic Sans MS" charset="0"/>
              </a:rPr>
              <a:t>Statistics</a:t>
            </a:r>
          </a:p>
        </p:txBody>
      </p:sp>
      <p:sp>
        <p:nvSpPr>
          <p:cNvPr id="81926" name="Text Box 6"/>
          <p:cNvSpPr txBox="1">
            <a:spLocks noChangeArrowheads="1"/>
          </p:cNvSpPr>
          <p:nvPr/>
        </p:nvSpPr>
        <p:spPr bwMode="auto">
          <a:xfrm rot="10800000">
            <a:off x="6477000" y="2895600"/>
            <a:ext cx="45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4800" dirty="0">
                <a:solidFill>
                  <a:srgbClr val="FF0000"/>
                </a:solidFill>
                <a:latin typeface="Comic Sans MS" charset="0"/>
                <a:cs typeface="Times New Roman" charset="0"/>
              </a:rPr>
              <a:t>^</a:t>
            </a:r>
          </a:p>
        </p:txBody>
      </p:sp>
    </p:spTree>
    <p:extLst>
      <p:ext uri="{BB962C8B-B14F-4D97-AF65-F5344CB8AC3E}">
        <p14:creationId xmlns:p14="http://schemas.microsoft.com/office/powerpoint/2010/main" val="272182833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1925"/>
                                        </p:tgtEl>
                                        <p:attrNameLst>
                                          <p:attrName>style.visibility</p:attrName>
                                        </p:attrNameLst>
                                      </p:cBhvr>
                                      <p:to>
                                        <p:strVal val="visible"/>
                                      </p:to>
                                    </p:set>
                                    <p:animEffect transition="in" filter="blinds(horizontal)">
                                      <p:cBhvr>
                                        <p:cTn id="13" dur="500"/>
                                        <p:tgtEl>
                                          <p:spTgt spid="819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1926"/>
                                        </p:tgtEl>
                                        <p:attrNameLst>
                                          <p:attrName>style.visibility</p:attrName>
                                        </p:attrNameLst>
                                      </p:cBhvr>
                                      <p:to>
                                        <p:strVal val="visible"/>
                                      </p:to>
                                    </p:set>
                                    <p:animEffect transition="in" filter="blinds(horizontal)">
                                      <p:cBhvr>
                                        <p:cTn id="16"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P spid="81924" grpId="0" animBg="1"/>
      <p:bldP spid="81925" grpId="0"/>
      <p:bldP spid="819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Public Data:  Putting it All Out There</a:t>
            </a:r>
            <a:endParaRPr lang="en-US" dirty="0"/>
          </a:p>
        </p:txBody>
      </p:sp>
      <p:sp>
        <p:nvSpPr>
          <p:cNvPr id="5124" name="Rectangle 4"/>
          <p:cNvSpPr>
            <a:spLocks noGrp="1" noChangeArrowheads="1"/>
          </p:cNvSpPr>
          <p:nvPr>
            <p:ph sz="quarter" idx="1"/>
          </p:nvPr>
        </p:nvSpPr>
        <p:spPr>
          <a:xfrm>
            <a:off x="612648" y="1600200"/>
            <a:ext cx="8226552" cy="4495800"/>
          </a:xfrm>
          <a:noFill/>
          <a:ln/>
        </p:spPr>
        <p:txBody>
          <a:bodyPr/>
          <a:lstStyle/>
          <a:p>
            <a:pPr>
              <a:lnSpc>
                <a:spcPct val="80000"/>
              </a:lnSpc>
            </a:pPr>
            <a:r>
              <a:rPr lang="en-US" sz="2800" b="1" dirty="0"/>
              <a:t>PROS</a:t>
            </a:r>
            <a:r>
              <a:rPr lang="en-US" sz="2800" b="1" dirty="0" smtClean="0"/>
              <a:t>:</a:t>
            </a:r>
            <a:endParaRPr lang="en-US" sz="2400" b="1" dirty="0"/>
          </a:p>
          <a:p>
            <a:pPr lvl="1"/>
            <a:r>
              <a:rPr lang="en-US" sz="2400" dirty="0" smtClean="0">
                <a:solidFill>
                  <a:schemeClr val="bg1">
                    <a:lumMod val="75000"/>
                  </a:schemeClr>
                </a:solidFill>
              </a:rPr>
              <a:t>greater </a:t>
            </a:r>
            <a:r>
              <a:rPr lang="en-US" sz="2400" dirty="0">
                <a:solidFill>
                  <a:schemeClr val="bg1">
                    <a:lumMod val="75000"/>
                  </a:schemeClr>
                </a:solidFill>
              </a:rPr>
              <a:t>performance accountability</a:t>
            </a:r>
          </a:p>
          <a:p>
            <a:pPr lvl="1"/>
            <a:r>
              <a:rPr lang="en-US" sz="2400" dirty="0" smtClean="0">
                <a:solidFill>
                  <a:schemeClr val="bg1">
                    <a:lumMod val="75000"/>
                  </a:schemeClr>
                </a:solidFill>
              </a:rPr>
              <a:t>community </a:t>
            </a:r>
            <a:r>
              <a:rPr lang="en-US" sz="2400" dirty="0">
                <a:solidFill>
                  <a:schemeClr val="bg1">
                    <a:lumMod val="75000"/>
                  </a:schemeClr>
                </a:solidFill>
              </a:rPr>
              <a:t>awareness and involvement, encourages public-private partnerships</a:t>
            </a:r>
          </a:p>
          <a:p>
            <a:pPr lvl="1"/>
            <a:r>
              <a:rPr lang="en-US" sz="2400" dirty="0" smtClean="0">
                <a:solidFill>
                  <a:schemeClr val="bg1">
                    <a:lumMod val="75000"/>
                  </a:schemeClr>
                </a:solidFill>
              </a:rPr>
              <a:t>ability </a:t>
            </a:r>
            <a:r>
              <a:rPr lang="en-US" sz="2400" dirty="0">
                <a:solidFill>
                  <a:schemeClr val="bg1">
                    <a:lumMod val="75000"/>
                  </a:schemeClr>
                </a:solidFill>
              </a:rPr>
              <a:t>to track improvement over time, identify areas where programmatic adjustments are needed</a:t>
            </a:r>
          </a:p>
          <a:p>
            <a:pPr lvl="1"/>
            <a:r>
              <a:rPr lang="en-US" sz="2400" dirty="0" smtClean="0">
                <a:solidFill>
                  <a:schemeClr val="bg1">
                    <a:lumMod val="75000"/>
                  </a:schemeClr>
                </a:solidFill>
              </a:rPr>
              <a:t>Region/region </a:t>
            </a:r>
            <a:r>
              <a:rPr lang="en-US" sz="2400" dirty="0">
                <a:solidFill>
                  <a:schemeClr val="bg1">
                    <a:lumMod val="75000"/>
                  </a:schemeClr>
                </a:solidFill>
              </a:rPr>
              <a:t>and </a:t>
            </a:r>
            <a:r>
              <a:rPr lang="en-US" sz="2400" dirty="0" smtClean="0">
                <a:solidFill>
                  <a:schemeClr val="bg1">
                    <a:lumMod val="75000"/>
                  </a:schemeClr>
                </a:solidFill>
              </a:rPr>
              <a:t>region/county  collaboration </a:t>
            </a:r>
            <a:endParaRPr lang="en-US" sz="2400" dirty="0">
              <a:solidFill>
                <a:schemeClr val="bg1">
                  <a:lumMod val="75000"/>
                </a:schemeClr>
              </a:solidFill>
            </a:endParaRPr>
          </a:p>
          <a:p>
            <a:pPr lvl="1"/>
            <a:r>
              <a:rPr lang="en-US" sz="2400" dirty="0" smtClean="0">
                <a:solidFill>
                  <a:schemeClr val="bg1">
                    <a:lumMod val="75000"/>
                  </a:schemeClr>
                </a:solidFill>
              </a:rPr>
              <a:t>transparency </a:t>
            </a:r>
            <a:endParaRPr lang="en-US" sz="2400" dirty="0">
              <a:solidFill>
                <a:schemeClr val="bg1">
                  <a:lumMod val="75000"/>
                </a:schemeClr>
              </a:solidFill>
            </a:endParaRPr>
          </a:p>
          <a:p>
            <a:pPr lvl="1">
              <a:lnSpc>
                <a:spcPct val="80000"/>
              </a:lnSpc>
              <a:buFontTx/>
              <a:buNone/>
            </a:pPr>
            <a:endParaRPr lang="en-US" sz="2400" dirty="0">
              <a:solidFill>
                <a:srgbClr val="FFFF66"/>
              </a:solidFill>
            </a:endParaRPr>
          </a:p>
        </p:txBody>
      </p:sp>
    </p:spTree>
    <p:extLst>
      <p:ext uri="{BB962C8B-B14F-4D97-AF65-F5344CB8AC3E}">
        <p14:creationId xmlns:p14="http://schemas.microsoft.com/office/powerpoint/2010/main" val="23649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500" fill="hold"/>
                                        <p:tgtEl>
                                          <p:spTgt spid="5124">
                                            <p:txEl>
                                              <p:pRg st="1" end="1"/>
                                            </p:txEl>
                                          </p:spTgt>
                                        </p:tgtEl>
                                        <p:attrNameLst>
                                          <p:attrName>style.color</p:attrName>
                                        </p:attrNameLst>
                                      </p:cBhvr>
                                      <p:to>
                                        <p:clrVal>
                                          <a:srgbClr val="002000"/>
                                        </p:clrVal>
                                      </p:to>
                                    </p:set>
                                    <p:set>
                                      <p:cBhvr>
                                        <p:cTn id="7" dur="500" fill="hold"/>
                                        <p:tgtEl>
                                          <p:spTgt spid="5124">
                                            <p:txEl>
                                              <p:pRg st="1" end="1"/>
                                            </p:txEl>
                                          </p:spTgt>
                                        </p:tgtEl>
                                        <p:attrNameLst>
                                          <p:attrName>fillcolor</p:attrName>
                                        </p:attrNameLst>
                                      </p:cBhvr>
                                      <p:to>
                                        <p:clrVal>
                                          <a:srgbClr val="002000"/>
                                        </p:clrVal>
                                      </p:to>
                                    </p:set>
                                    <p:set>
                                      <p:cBhvr>
                                        <p:cTn id="8" dur="500" fill="hold"/>
                                        <p:tgtEl>
                                          <p:spTgt spid="5124">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childTnLst>
                                    <p:set>
                                      <p:cBhvr override="childStyle">
                                        <p:cTn id="12" dur="500" fill="hold"/>
                                        <p:tgtEl>
                                          <p:spTgt spid="5124">
                                            <p:txEl>
                                              <p:pRg st="2" end="2"/>
                                            </p:txEl>
                                          </p:spTgt>
                                        </p:tgtEl>
                                        <p:attrNameLst>
                                          <p:attrName>style.color</p:attrName>
                                        </p:attrNameLst>
                                      </p:cBhvr>
                                      <p:to>
                                        <p:clrVal>
                                          <a:srgbClr val="002000"/>
                                        </p:clrVal>
                                      </p:to>
                                    </p:set>
                                    <p:set>
                                      <p:cBhvr>
                                        <p:cTn id="13" dur="500" fill="hold"/>
                                        <p:tgtEl>
                                          <p:spTgt spid="5124">
                                            <p:txEl>
                                              <p:pRg st="2" end="2"/>
                                            </p:txEl>
                                          </p:spTgt>
                                        </p:tgtEl>
                                        <p:attrNameLst>
                                          <p:attrName>fillcolor</p:attrName>
                                        </p:attrNameLst>
                                      </p:cBhvr>
                                      <p:to>
                                        <p:clrVal>
                                          <a:srgbClr val="002000"/>
                                        </p:clrVal>
                                      </p:to>
                                    </p:set>
                                    <p:set>
                                      <p:cBhvr>
                                        <p:cTn id="14" dur="500" fill="hold"/>
                                        <p:tgtEl>
                                          <p:spTgt spid="5124">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childTnLst>
                                    <p:set>
                                      <p:cBhvr override="childStyle">
                                        <p:cTn id="18" dur="500" fill="hold"/>
                                        <p:tgtEl>
                                          <p:spTgt spid="5124">
                                            <p:txEl>
                                              <p:pRg st="3" end="3"/>
                                            </p:txEl>
                                          </p:spTgt>
                                        </p:tgtEl>
                                        <p:attrNameLst>
                                          <p:attrName>style.color</p:attrName>
                                        </p:attrNameLst>
                                      </p:cBhvr>
                                      <p:to>
                                        <p:clrVal>
                                          <a:srgbClr val="002000"/>
                                        </p:clrVal>
                                      </p:to>
                                    </p:set>
                                    <p:set>
                                      <p:cBhvr>
                                        <p:cTn id="19" dur="500" fill="hold"/>
                                        <p:tgtEl>
                                          <p:spTgt spid="5124">
                                            <p:txEl>
                                              <p:pRg st="3" end="3"/>
                                            </p:txEl>
                                          </p:spTgt>
                                        </p:tgtEl>
                                        <p:attrNameLst>
                                          <p:attrName>fillcolor</p:attrName>
                                        </p:attrNameLst>
                                      </p:cBhvr>
                                      <p:to>
                                        <p:clrVal>
                                          <a:srgbClr val="002000"/>
                                        </p:clrVal>
                                      </p:to>
                                    </p:set>
                                    <p:set>
                                      <p:cBhvr>
                                        <p:cTn id="20" dur="500" fill="hold"/>
                                        <p:tgtEl>
                                          <p:spTgt spid="5124">
                                            <p:txEl>
                                              <p:pRg st="3" end="3"/>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childTnLst>
                                    <p:set>
                                      <p:cBhvr override="childStyle">
                                        <p:cTn id="24" dur="500" fill="hold"/>
                                        <p:tgtEl>
                                          <p:spTgt spid="5124">
                                            <p:txEl>
                                              <p:pRg st="4" end="4"/>
                                            </p:txEl>
                                          </p:spTgt>
                                        </p:tgtEl>
                                        <p:attrNameLst>
                                          <p:attrName>style.color</p:attrName>
                                        </p:attrNameLst>
                                      </p:cBhvr>
                                      <p:to>
                                        <p:clrVal>
                                          <a:srgbClr val="002000"/>
                                        </p:clrVal>
                                      </p:to>
                                    </p:set>
                                    <p:set>
                                      <p:cBhvr>
                                        <p:cTn id="25" dur="500" fill="hold"/>
                                        <p:tgtEl>
                                          <p:spTgt spid="5124">
                                            <p:txEl>
                                              <p:pRg st="4" end="4"/>
                                            </p:txEl>
                                          </p:spTgt>
                                        </p:tgtEl>
                                        <p:attrNameLst>
                                          <p:attrName>fillcolor</p:attrName>
                                        </p:attrNameLst>
                                      </p:cBhvr>
                                      <p:to>
                                        <p:clrVal>
                                          <a:srgbClr val="002000"/>
                                        </p:clrVal>
                                      </p:to>
                                    </p:set>
                                    <p:set>
                                      <p:cBhvr>
                                        <p:cTn id="26" dur="500" fill="hold"/>
                                        <p:tgtEl>
                                          <p:spTgt spid="5124">
                                            <p:txEl>
                                              <p:pRg st="4" end="4"/>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childTnLst>
                                    <p:set>
                                      <p:cBhvr override="childStyle">
                                        <p:cTn id="30" dur="500" fill="hold"/>
                                        <p:tgtEl>
                                          <p:spTgt spid="5124">
                                            <p:txEl>
                                              <p:pRg st="5" end="5"/>
                                            </p:txEl>
                                          </p:spTgt>
                                        </p:tgtEl>
                                        <p:attrNameLst>
                                          <p:attrName>style.color</p:attrName>
                                        </p:attrNameLst>
                                      </p:cBhvr>
                                      <p:to>
                                        <p:clrVal>
                                          <a:srgbClr val="002000"/>
                                        </p:clrVal>
                                      </p:to>
                                    </p:set>
                                    <p:set>
                                      <p:cBhvr>
                                        <p:cTn id="31" dur="500" fill="hold"/>
                                        <p:tgtEl>
                                          <p:spTgt spid="5124">
                                            <p:txEl>
                                              <p:pRg st="5" end="5"/>
                                            </p:txEl>
                                          </p:spTgt>
                                        </p:tgtEl>
                                        <p:attrNameLst>
                                          <p:attrName>fillcolor</p:attrName>
                                        </p:attrNameLst>
                                      </p:cBhvr>
                                      <p:to>
                                        <p:clrVal>
                                          <a:srgbClr val="002000"/>
                                        </p:clrVal>
                                      </p:to>
                                    </p:set>
                                    <p:set>
                                      <p:cBhvr>
                                        <p:cTn id="32" dur="500" fill="hold"/>
                                        <p:tgtEl>
                                          <p:spTgt spid="5124">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a:ln/>
        </p:spPr>
        <p:txBody>
          <a:bodyPr/>
          <a:lstStyle/>
          <a:p>
            <a:r>
              <a:rPr lang="en-US" dirty="0" smtClean="0"/>
              <a:t>Public Data:  Putting it All Out There</a:t>
            </a:r>
            <a:endParaRPr lang="en-US" dirty="0"/>
          </a:p>
        </p:txBody>
      </p:sp>
      <p:sp>
        <p:nvSpPr>
          <p:cNvPr id="91139" name="Rectangle 3"/>
          <p:cNvSpPr>
            <a:spLocks noGrp="1" noChangeArrowheads="1"/>
          </p:cNvSpPr>
          <p:nvPr>
            <p:ph sz="quarter" idx="1"/>
          </p:nvPr>
        </p:nvSpPr>
        <p:spPr>
          <a:xfrm>
            <a:off x="612648" y="1600200"/>
            <a:ext cx="8302752" cy="4495800"/>
          </a:xfrm>
        </p:spPr>
        <p:txBody>
          <a:bodyPr>
            <a:normAutofit/>
          </a:bodyPr>
          <a:lstStyle/>
          <a:p>
            <a:r>
              <a:rPr lang="en-US" sz="2800" b="1" dirty="0"/>
              <a:t>CONS</a:t>
            </a:r>
            <a:r>
              <a:rPr lang="en-US" sz="2800" b="1" dirty="0" smtClean="0"/>
              <a:t>:</a:t>
            </a:r>
            <a:endParaRPr lang="en-US" sz="2800" b="1" dirty="0"/>
          </a:p>
          <a:p>
            <a:pPr lvl="1">
              <a:lnSpc>
                <a:spcPct val="110000"/>
              </a:lnSpc>
            </a:pPr>
            <a:r>
              <a:rPr lang="en-US" sz="2400" dirty="0">
                <a:solidFill>
                  <a:schemeClr val="bg1">
                    <a:lumMod val="75000"/>
                  </a:schemeClr>
                </a:solidFill>
              </a:rPr>
              <a:t>Potential for misuse, misinterpretation, and misrepresentation </a:t>
            </a:r>
          </a:p>
          <a:p>
            <a:pPr lvl="1">
              <a:lnSpc>
                <a:spcPct val="110000"/>
              </a:lnSpc>
            </a:pPr>
            <a:r>
              <a:rPr lang="en-US" sz="2400" dirty="0">
                <a:solidFill>
                  <a:schemeClr val="bg1">
                    <a:lumMod val="75000"/>
                  </a:schemeClr>
                </a:solidFill>
              </a:rPr>
              <a:t>Available to those with agendas or looking to create a sensational headline</a:t>
            </a:r>
          </a:p>
          <a:p>
            <a:pPr lvl="1">
              <a:lnSpc>
                <a:spcPct val="110000"/>
              </a:lnSpc>
            </a:pPr>
            <a:r>
              <a:rPr lang="en-US" sz="2400" dirty="0">
                <a:solidFill>
                  <a:schemeClr val="bg1">
                    <a:lumMod val="75000"/>
                  </a:schemeClr>
                </a:solidFill>
              </a:rPr>
              <a:t>Misunderstood data can lead to the wrong policy decisions</a:t>
            </a:r>
          </a:p>
          <a:p>
            <a:pPr lvl="1">
              <a:lnSpc>
                <a:spcPct val="110000"/>
              </a:lnSpc>
            </a:pPr>
            <a:r>
              <a:rPr lang="en-US" sz="2400" b="1" dirty="0">
                <a:solidFill>
                  <a:schemeClr val="bg1">
                    <a:lumMod val="75000"/>
                  </a:schemeClr>
                </a:solidFill>
              </a:rPr>
              <a:t>“Torture numbers, and they’ll confess to anything”</a:t>
            </a:r>
          </a:p>
          <a:p>
            <a:pPr lvl="2">
              <a:lnSpc>
                <a:spcPct val="110000"/>
              </a:lnSpc>
              <a:buFontTx/>
              <a:buNone/>
            </a:pPr>
            <a:r>
              <a:rPr lang="en-US" sz="1900" i="1" dirty="0">
                <a:solidFill>
                  <a:schemeClr val="bg1">
                    <a:lumMod val="75000"/>
                  </a:schemeClr>
                </a:solidFill>
              </a:rPr>
              <a:t>(Gregg Easterbrook)</a:t>
            </a:r>
          </a:p>
          <a:p>
            <a:endParaRPr lang="en-US" dirty="0"/>
          </a:p>
        </p:txBody>
      </p:sp>
    </p:spTree>
    <p:extLst>
      <p:ext uri="{BB962C8B-B14F-4D97-AF65-F5344CB8AC3E}">
        <p14:creationId xmlns:p14="http://schemas.microsoft.com/office/powerpoint/2010/main" val="268134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500" fill="hold"/>
                                        <p:tgtEl>
                                          <p:spTgt spid="91139">
                                            <p:txEl>
                                              <p:pRg st="1" end="1"/>
                                            </p:txEl>
                                          </p:spTgt>
                                        </p:tgtEl>
                                        <p:attrNameLst>
                                          <p:attrName>style.color</p:attrName>
                                        </p:attrNameLst>
                                      </p:cBhvr>
                                      <p:to>
                                        <p:clrVal>
                                          <a:srgbClr val="002000"/>
                                        </p:clrVal>
                                      </p:to>
                                    </p:set>
                                    <p:set>
                                      <p:cBhvr>
                                        <p:cTn id="7" dur="500" fill="hold"/>
                                        <p:tgtEl>
                                          <p:spTgt spid="91139">
                                            <p:txEl>
                                              <p:pRg st="1" end="1"/>
                                            </p:txEl>
                                          </p:spTgt>
                                        </p:tgtEl>
                                        <p:attrNameLst>
                                          <p:attrName>fillcolor</p:attrName>
                                        </p:attrNameLst>
                                      </p:cBhvr>
                                      <p:to>
                                        <p:clrVal>
                                          <a:srgbClr val="002000"/>
                                        </p:clrVal>
                                      </p:to>
                                    </p:set>
                                    <p:set>
                                      <p:cBhvr>
                                        <p:cTn id="8" dur="500" fill="hold"/>
                                        <p:tgtEl>
                                          <p:spTgt spid="91139">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childTnLst>
                                    <p:set>
                                      <p:cBhvr override="childStyle">
                                        <p:cTn id="12" dur="500" fill="hold"/>
                                        <p:tgtEl>
                                          <p:spTgt spid="91139">
                                            <p:txEl>
                                              <p:pRg st="2" end="2"/>
                                            </p:txEl>
                                          </p:spTgt>
                                        </p:tgtEl>
                                        <p:attrNameLst>
                                          <p:attrName>style.color</p:attrName>
                                        </p:attrNameLst>
                                      </p:cBhvr>
                                      <p:to>
                                        <p:clrVal>
                                          <a:srgbClr val="002000"/>
                                        </p:clrVal>
                                      </p:to>
                                    </p:set>
                                    <p:set>
                                      <p:cBhvr>
                                        <p:cTn id="13" dur="500" fill="hold"/>
                                        <p:tgtEl>
                                          <p:spTgt spid="91139">
                                            <p:txEl>
                                              <p:pRg st="2" end="2"/>
                                            </p:txEl>
                                          </p:spTgt>
                                        </p:tgtEl>
                                        <p:attrNameLst>
                                          <p:attrName>fillcolor</p:attrName>
                                        </p:attrNameLst>
                                      </p:cBhvr>
                                      <p:to>
                                        <p:clrVal>
                                          <a:srgbClr val="002000"/>
                                        </p:clrVal>
                                      </p:to>
                                    </p:set>
                                    <p:set>
                                      <p:cBhvr>
                                        <p:cTn id="14" dur="500" fill="hold"/>
                                        <p:tgtEl>
                                          <p:spTgt spid="91139">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childTnLst>
                                    <p:set>
                                      <p:cBhvr override="childStyle">
                                        <p:cTn id="18" dur="500" fill="hold"/>
                                        <p:tgtEl>
                                          <p:spTgt spid="91139">
                                            <p:txEl>
                                              <p:pRg st="3" end="3"/>
                                            </p:txEl>
                                          </p:spTgt>
                                        </p:tgtEl>
                                        <p:attrNameLst>
                                          <p:attrName>style.color</p:attrName>
                                        </p:attrNameLst>
                                      </p:cBhvr>
                                      <p:to>
                                        <p:clrVal>
                                          <a:srgbClr val="002000"/>
                                        </p:clrVal>
                                      </p:to>
                                    </p:set>
                                    <p:set>
                                      <p:cBhvr>
                                        <p:cTn id="19" dur="500" fill="hold"/>
                                        <p:tgtEl>
                                          <p:spTgt spid="91139">
                                            <p:txEl>
                                              <p:pRg st="3" end="3"/>
                                            </p:txEl>
                                          </p:spTgt>
                                        </p:tgtEl>
                                        <p:attrNameLst>
                                          <p:attrName>fillcolor</p:attrName>
                                        </p:attrNameLst>
                                      </p:cBhvr>
                                      <p:to>
                                        <p:clrVal>
                                          <a:srgbClr val="002000"/>
                                        </p:clrVal>
                                      </p:to>
                                    </p:set>
                                    <p:set>
                                      <p:cBhvr>
                                        <p:cTn id="20" dur="500" fill="hold"/>
                                        <p:tgtEl>
                                          <p:spTgt spid="91139">
                                            <p:txEl>
                                              <p:pRg st="3" end="3"/>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childTnLst>
                                    <p:set>
                                      <p:cBhvr override="childStyle">
                                        <p:cTn id="24" dur="500" fill="hold"/>
                                        <p:tgtEl>
                                          <p:spTgt spid="91139">
                                            <p:txEl>
                                              <p:pRg st="4" end="4"/>
                                            </p:txEl>
                                          </p:spTgt>
                                        </p:tgtEl>
                                        <p:attrNameLst>
                                          <p:attrName>style.color</p:attrName>
                                        </p:attrNameLst>
                                      </p:cBhvr>
                                      <p:to>
                                        <p:clrVal>
                                          <a:srgbClr val="002000"/>
                                        </p:clrVal>
                                      </p:to>
                                    </p:set>
                                    <p:set>
                                      <p:cBhvr>
                                        <p:cTn id="25" dur="500" fill="hold"/>
                                        <p:tgtEl>
                                          <p:spTgt spid="91139">
                                            <p:txEl>
                                              <p:pRg st="4" end="4"/>
                                            </p:txEl>
                                          </p:spTgt>
                                        </p:tgtEl>
                                        <p:attrNameLst>
                                          <p:attrName>fillcolor</p:attrName>
                                        </p:attrNameLst>
                                      </p:cBhvr>
                                      <p:to>
                                        <p:clrVal>
                                          <a:srgbClr val="002000"/>
                                        </p:clrVal>
                                      </p:to>
                                    </p:set>
                                    <p:set>
                                      <p:cBhvr>
                                        <p:cTn id="26" dur="500" fill="hold"/>
                                        <p:tgtEl>
                                          <p:spTgt spid="91139">
                                            <p:txEl>
                                              <p:pRg st="4" end="4"/>
                                            </p:txEl>
                                          </p:spTgt>
                                        </p:tgtEl>
                                        <p:attrNameLst>
                                          <p:attrName>fill.type</p:attrName>
                                        </p:attrNameLst>
                                      </p:cBhvr>
                                      <p:to>
                                        <p:strVal val="solid"/>
                                      </p:to>
                                    </p:set>
                                  </p:childTnLst>
                                </p:cTn>
                              </p:par>
                              <p:par>
                                <p:cTn id="27" presetID="16" presetClass="emph" presetSubtype="0" fill="hold" nodeType="withEffect">
                                  <p:stCondLst>
                                    <p:cond delay="0"/>
                                  </p:stCondLst>
                                  <p:childTnLst>
                                    <p:set>
                                      <p:cBhvr override="childStyle">
                                        <p:cTn id="28" dur="500" fill="hold"/>
                                        <p:tgtEl>
                                          <p:spTgt spid="91139">
                                            <p:txEl>
                                              <p:pRg st="5" end="5"/>
                                            </p:txEl>
                                          </p:spTgt>
                                        </p:tgtEl>
                                        <p:attrNameLst>
                                          <p:attrName>style.color</p:attrName>
                                        </p:attrNameLst>
                                      </p:cBhvr>
                                      <p:to>
                                        <p:clrVal>
                                          <a:srgbClr val="002000"/>
                                        </p:clrVal>
                                      </p:to>
                                    </p:set>
                                    <p:set>
                                      <p:cBhvr>
                                        <p:cTn id="29" dur="500" fill="hold"/>
                                        <p:tgtEl>
                                          <p:spTgt spid="91139">
                                            <p:txEl>
                                              <p:pRg st="5" end="5"/>
                                            </p:txEl>
                                          </p:spTgt>
                                        </p:tgtEl>
                                        <p:attrNameLst>
                                          <p:attrName>fillcolor</p:attrName>
                                        </p:attrNameLst>
                                      </p:cBhvr>
                                      <p:to>
                                        <p:clrVal>
                                          <a:srgbClr val="002000"/>
                                        </p:clrVal>
                                      </p:to>
                                    </p:set>
                                    <p:set>
                                      <p:cBhvr>
                                        <p:cTn id="30" dur="500" fill="hold"/>
                                        <p:tgtEl>
                                          <p:spTgt spid="91139">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838200" y="18288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spcBef>
                <a:spcPct val="20000"/>
              </a:spcBef>
              <a:buFontTx/>
              <a:buAutoNum type="arabicParenR"/>
            </a:pPr>
            <a:r>
              <a:rPr lang="en-US" sz="3200" dirty="0" smtClean="0">
                <a:solidFill>
                  <a:schemeClr val="bg1">
                    <a:lumMod val="75000"/>
                  </a:schemeClr>
                </a:solidFill>
                <a:latin typeface="Calibri"/>
                <a:cs typeface="Calibri"/>
              </a:rPr>
              <a:t>Compare </a:t>
            </a:r>
            <a:r>
              <a:rPr lang="en-US" sz="3200" dirty="0">
                <a:solidFill>
                  <a:schemeClr val="bg1">
                    <a:lumMod val="75000"/>
                  </a:schemeClr>
                </a:solidFill>
                <a:latin typeface="Calibri"/>
                <a:cs typeface="Calibri"/>
              </a:rPr>
              <a:t>Apples and Oranges</a:t>
            </a:r>
          </a:p>
          <a:p>
            <a:pPr marL="381000" indent="-381000">
              <a:spcBef>
                <a:spcPct val="20000"/>
              </a:spcBef>
              <a:buFontTx/>
              <a:buAutoNum type="arabicParenR"/>
            </a:pPr>
            <a:r>
              <a:rPr lang="en-US" sz="3200" dirty="0">
                <a:solidFill>
                  <a:schemeClr val="bg1">
                    <a:lumMod val="75000"/>
                  </a:schemeClr>
                </a:solidFill>
                <a:latin typeface="Calibri"/>
                <a:cs typeface="Calibri"/>
              </a:rPr>
              <a:t>Use ‘snapshots’ of Small Samples</a:t>
            </a:r>
          </a:p>
          <a:p>
            <a:pPr marL="381000" indent="-381000">
              <a:spcBef>
                <a:spcPct val="20000"/>
              </a:spcBef>
              <a:buFontTx/>
              <a:buAutoNum type="arabicParenR"/>
            </a:pPr>
            <a:r>
              <a:rPr lang="en-US" sz="3200" dirty="0">
                <a:solidFill>
                  <a:schemeClr val="bg1">
                    <a:lumMod val="75000"/>
                  </a:schemeClr>
                </a:solidFill>
                <a:latin typeface="Calibri"/>
                <a:cs typeface="Calibri"/>
              </a:rPr>
              <a:t>Rely on Unrepresentative Findings</a:t>
            </a:r>
          </a:p>
          <a:p>
            <a:pPr marL="381000" indent="-381000">
              <a:spcBef>
                <a:spcPct val="20000"/>
              </a:spcBef>
              <a:buFontTx/>
              <a:buAutoNum type="arabicParenR"/>
            </a:pPr>
            <a:r>
              <a:rPr lang="en-US" sz="3200" dirty="0">
                <a:solidFill>
                  <a:schemeClr val="bg1">
                    <a:lumMod val="75000"/>
                  </a:schemeClr>
                </a:solidFill>
                <a:latin typeface="Calibri"/>
                <a:cs typeface="Calibri"/>
              </a:rPr>
              <a:t>Logically ‘flip’ Statistics </a:t>
            </a:r>
          </a:p>
          <a:p>
            <a:pPr marL="381000" indent="-381000">
              <a:spcBef>
                <a:spcPct val="20000"/>
              </a:spcBef>
              <a:buFontTx/>
              <a:buAutoNum type="arabicParenR"/>
            </a:pPr>
            <a:r>
              <a:rPr lang="en-US" sz="3200" dirty="0">
                <a:solidFill>
                  <a:schemeClr val="bg1">
                    <a:lumMod val="75000"/>
                  </a:schemeClr>
                </a:solidFill>
                <a:latin typeface="Calibri"/>
                <a:cs typeface="Calibri"/>
              </a:rPr>
              <a:t>Falsely Assume an Association to be </a:t>
            </a:r>
            <a:r>
              <a:rPr lang="en-US" sz="3200" dirty="0" smtClean="0">
                <a:solidFill>
                  <a:schemeClr val="bg1">
                    <a:lumMod val="75000"/>
                  </a:schemeClr>
                </a:solidFill>
                <a:latin typeface="Calibri"/>
                <a:cs typeface="Calibri"/>
              </a:rPr>
              <a:t>Causal</a:t>
            </a:r>
          </a:p>
          <a:p>
            <a:pPr marL="381000" indent="-381000">
              <a:spcBef>
                <a:spcPct val="20000"/>
              </a:spcBef>
              <a:buFontTx/>
              <a:buAutoNum type="arabicParenR"/>
            </a:pPr>
            <a:r>
              <a:rPr lang="en-US" sz="3200" dirty="0" smtClean="0">
                <a:solidFill>
                  <a:schemeClr val="bg1">
                    <a:lumMod val="75000"/>
                  </a:schemeClr>
                </a:solidFill>
                <a:latin typeface="Calibri"/>
                <a:cs typeface="Calibri"/>
              </a:rPr>
              <a:t>Rely on Summary Statistics</a:t>
            </a:r>
            <a:endParaRPr lang="en-US" sz="3200" dirty="0">
              <a:solidFill>
                <a:schemeClr val="bg1">
                  <a:lumMod val="75000"/>
                </a:schemeClr>
              </a:solidFill>
              <a:latin typeface="Calibri"/>
              <a:cs typeface="Calibri"/>
            </a:endParaRPr>
          </a:p>
          <a:p>
            <a:pPr marL="381000" indent="-381000">
              <a:spcBef>
                <a:spcPct val="20000"/>
              </a:spcBef>
            </a:pPr>
            <a:endParaRPr lang="en-US" sz="3200" dirty="0">
              <a:solidFill>
                <a:schemeClr val="bg1">
                  <a:lumMod val="75000"/>
                </a:schemeClr>
              </a:solidFill>
              <a:latin typeface="Calibri"/>
              <a:cs typeface="Calibri"/>
            </a:endParaRPr>
          </a:p>
          <a:p>
            <a:pPr marL="381000" indent="-381000">
              <a:spcBef>
                <a:spcPct val="20000"/>
              </a:spcBef>
              <a:buFontTx/>
              <a:buChar char="•"/>
            </a:pPr>
            <a:endParaRPr lang="en-US" sz="2800" dirty="0">
              <a:solidFill>
                <a:schemeClr val="bg1">
                  <a:lumMod val="75000"/>
                </a:schemeClr>
              </a:solidFill>
              <a:latin typeface="Calibri"/>
              <a:cs typeface="Calibri"/>
            </a:endParaRPr>
          </a:p>
        </p:txBody>
      </p:sp>
      <p:sp>
        <p:nvSpPr>
          <p:cNvPr id="3" name="Title 2"/>
          <p:cNvSpPr>
            <a:spLocks noGrp="1"/>
          </p:cNvSpPr>
          <p:nvPr>
            <p:ph type="title"/>
          </p:nvPr>
        </p:nvSpPr>
        <p:spPr/>
        <p:txBody>
          <a:bodyPr>
            <a:noAutofit/>
          </a:bodyPr>
          <a:lstStyle/>
          <a:p>
            <a:r>
              <a:rPr lang="en-US" sz="3600" dirty="0" smtClean="0"/>
              <a:t>Six Ways to Abuse </a:t>
            </a:r>
            <a:r>
              <a:rPr lang="en-US" sz="3600" dirty="0"/>
              <a:t>Data </a:t>
            </a:r>
            <a:br>
              <a:rPr lang="en-US" sz="3600" dirty="0"/>
            </a:br>
            <a:r>
              <a:rPr lang="en-US" sz="3600" dirty="0"/>
              <a:t>(without actually lying!):</a:t>
            </a:r>
          </a:p>
        </p:txBody>
      </p:sp>
    </p:spTree>
    <p:extLst>
      <p:ext uri="{BB962C8B-B14F-4D97-AF65-F5344CB8AC3E}">
        <p14:creationId xmlns:p14="http://schemas.microsoft.com/office/powerpoint/2010/main" val="2404454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7413">
                                            <p:txEl>
                                              <p:pRg st="0" end="0"/>
                                            </p:txEl>
                                          </p:spTgt>
                                        </p:tgtEl>
                                        <p:attrNameLst>
                                          <p:attrName>style.color</p:attrName>
                                        </p:attrNameLst>
                                      </p:cBhvr>
                                      <p:to>
                                        <a:srgbClr val="00206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500" fill="hold"/>
                                        <p:tgtEl>
                                          <p:spTgt spid="17413">
                                            <p:txEl>
                                              <p:pRg st="1" end="1"/>
                                            </p:txEl>
                                          </p:spTgt>
                                        </p:tgtEl>
                                        <p:attrNameLst>
                                          <p:attrName>style.color</p:attrName>
                                        </p:attrNameLst>
                                      </p:cBhvr>
                                      <p:to>
                                        <a:srgbClr val="002060"/>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500" fill="hold"/>
                                        <p:tgtEl>
                                          <p:spTgt spid="17413">
                                            <p:txEl>
                                              <p:pRg st="2" end="2"/>
                                            </p:txEl>
                                          </p:spTgt>
                                        </p:tgtEl>
                                        <p:attrNameLst>
                                          <p:attrName>style.color</p:attrName>
                                        </p:attrNameLst>
                                      </p:cBhvr>
                                      <p:to>
                                        <a:srgbClr val="002060"/>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500" fill="hold"/>
                                        <p:tgtEl>
                                          <p:spTgt spid="17413">
                                            <p:txEl>
                                              <p:pRg st="3" end="3"/>
                                            </p:txEl>
                                          </p:spTgt>
                                        </p:tgtEl>
                                        <p:attrNameLst>
                                          <p:attrName>style.color</p:attrName>
                                        </p:attrNameLst>
                                      </p:cBhvr>
                                      <p:to>
                                        <a:srgbClr val="002060"/>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500" fill="hold"/>
                                        <p:tgtEl>
                                          <p:spTgt spid="17413">
                                            <p:txEl>
                                              <p:pRg st="4" end="4"/>
                                            </p:txEl>
                                          </p:spTgt>
                                        </p:tgtEl>
                                        <p:attrNameLst>
                                          <p:attrName>style.color</p:attrName>
                                        </p:attrNameLst>
                                      </p:cBhvr>
                                      <p:to>
                                        <a:srgbClr val="00206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500" fill="hold"/>
                                        <p:tgtEl>
                                          <p:spTgt spid="17413">
                                            <p:txEl>
                                              <p:pRg st="5" end="5"/>
                                            </p:txEl>
                                          </p:spTgt>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33400" y="1495410"/>
            <a:ext cx="82296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smtClean="0">
                <a:latin typeface="Calibri" pitchFamily="34" charset="0"/>
                <a:cs typeface="Calibri" pitchFamily="34" charset="0"/>
              </a:rPr>
              <a:t>Two </a:t>
            </a:r>
            <a:r>
              <a:rPr lang="en-US" sz="3200" dirty="0">
                <a:latin typeface="Calibri" pitchFamily="34" charset="0"/>
                <a:cs typeface="Calibri" pitchFamily="34" charset="0"/>
              </a:rPr>
              <a:t>doctors in </a:t>
            </a:r>
            <a:r>
              <a:rPr lang="en-US" sz="3200" dirty="0" smtClean="0">
                <a:latin typeface="Calibri" pitchFamily="34" charset="0"/>
                <a:cs typeface="Calibri" pitchFamily="34" charset="0"/>
              </a:rPr>
              <a:t>San Diego, </a:t>
            </a:r>
            <a:r>
              <a:rPr lang="en-US" sz="3200" dirty="0">
                <a:latin typeface="Calibri" pitchFamily="34" charset="0"/>
                <a:cs typeface="Calibri" pitchFamily="34" charset="0"/>
              </a:rPr>
              <a:t>C</a:t>
            </a:r>
            <a:r>
              <a:rPr lang="en-US" sz="3200" dirty="0" smtClean="0">
                <a:latin typeface="Calibri" pitchFamily="34" charset="0"/>
                <a:cs typeface="Calibri" pitchFamily="34" charset="0"/>
              </a:rPr>
              <a:t>A…</a:t>
            </a:r>
            <a:endParaRPr lang="en-US" sz="3200" dirty="0">
              <a:latin typeface="Calibri" pitchFamily="34" charset="0"/>
              <a:cs typeface="Calibri" pitchFamily="34" charset="0"/>
            </a:endParaRPr>
          </a:p>
          <a:p>
            <a:pPr>
              <a:spcBef>
                <a:spcPct val="50000"/>
              </a:spcBef>
            </a:pPr>
            <a:r>
              <a:rPr lang="en-US" sz="2200" dirty="0">
                <a:solidFill>
                  <a:srgbClr val="009900"/>
                </a:solidFill>
                <a:latin typeface="Comic Sans MS" pitchFamily="66" charset="0"/>
              </a:rPr>
              <a:t>	</a:t>
            </a:r>
            <a:r>
              <a:rPr lang="en-US" sz="2200" u="sng" dirty="0" smtClean="0">
                <a:solidFill>
                  <a:srgbClr val="002060"/>
                </a:solidFill>
                <a:latin typeface="Calibri" pitchFamily="34" charset="0"/>
                <a:cs typeface="Calibri" pitchFamily="34" charset="0"/>
              </a:rPr>
              <a:t>Doctor #1</a:t>
            </a:r>
            <a:r>
              <a:rPr lang="en-US" sz="2200" dirty="0">
                <a:solidFill>
                  <a:srgbClr val="009900"/>
                </a:solidFill>
                <a:latin typeface="Tw Cen MT" pitchFamily="34" charset="0"/>
              </a:rPr>
              <a:t>			</a:t>
            </a:r>
            <a:r>
              <a:rPr lang="en-US" sz="2200" dirty="0" smtClean="0">
                <a:solidFill>
                  <a:srgbClr val="009900"/>
                </a:solidFill>
                <a:latin typeface="Tw Cen MT" pitchFamily="34" charset="0"/>
              </a:rPr>
              <a:t>      	</a:t>
            </a:r>
            <a:r>
              <a:rPr lang="en-US" sz="2200" u="sng" dirty="0" smtClean="0">
                <a:solidFill>
                  <a:srgbClr val="002060"/>
                </a:solidFill>
                <a:latin typeface="+mn-lt"/>
              </a:rPr>
              <a:t>Doctor </a:t>
            </a:r>
            <a:r>
              <a:rPr lang="en-US" sz="2200" u="sng" dirty="0">
                <a:solidFill>
                  <a:srgbClr val="002060"/>
                </a:solidFill>
                <a:latin typeface="+mn-lt"/>
              </a:rPr>
              <a:t>#2</a:t>
            </a:r>
          </a:p>
          <a:p>
            <a:r>
              <a:rPr lang="en-US" sz="2200" dirty="0">
                <a:solidFill>
                  <a:srgbClr val="009900"/>
                </a:solidFill>
                <a:latin typeface="Tw Cen MT" pitchFamily="34" charset="0"/>
              </a:rPr>
              <a:t>	</a:t>
            </a:r>
            <a:endParaRPr lang="en-US" sz="2400" dirty="0">
              <a:solidFill>
                <a:srgbClr val="009900"/>
              </a:solidFill>
              <a:latin typeface="Tw Cen MT" pitchFamily="34" charset="0"/>
            </a:endParaRPr>
          </a:p>
          <a:p>
            <a:endParaRPr lang="en-US" sz="2400" dirty="0">
              <a:solidFill>
                <a:srgbClr val="009900"/>
              </a:solidFill>
              <a:latin typeface="Comic Sans MS" pitchFamily="66" charset="0"/>
            </a:endParaRPr>
          </a:p>
          <a:p>
            <a:endParaRPr lang="en-US" sz="2400" dirty="0">
              <a:solidFill>
                <a:srgbClr val="009900"/>
              </a:solidFill>
              <a:latin typeface="Comic Sans MS" pitchFamily="66" charset="0"/>
            </a:endParaRPr>
          </a:p>
          <a:p>
            <a:endParaRPr lang="en-US" sz="2400" dirty="0">
              <a:solidFill>
                <a:srgbClr val="009900"/>
              </a:solidFill>
              <a:latin typeface="Comic Sans MS" pitchFamily="66" charset="0"/>
            </a:endParaRPr>
          </a:p>
          <a:p>
            <a:endParaRPr lang="en-US" sz="2400" dirty="0">
              <a:solidFill>
                <a:srgbClr val="009900"/>
              </a:solidFill>
              <a:latin typeface="Comic Sans MS" pitchFamily="66" charset="0"/>
            </a:endParaRPr>
          </a:p>
          <a:p>
            <a:endParaRPr lang="en-US" sz="2400" dirty="0">
              <a:solidFill>
                <a:srgbClr val="009900"/>
              </a:solidFill>
              <a:latin typeface="Comic Sans MS" pitchFamily="66" charset="0"/>
            </a:endParaRPr>
          </a:p>
          <a:p>
            <a:endParaRPr lang="en-US" sz="2400" dirty="0">
              <a:solidFill>
                <a:srgbClr val="009900"/>
              </a:solidFill>
              <a:latin typeface="Comic Sans MS" pitchFamily="66" charset="0"/>
            </a:endParaRPr>
          </a:p>
          <a:p>
            <a:pPr algn="ctr"/>
            <a:endParaRPr lang="en-US" sz="2400" dirty="0">
              <a:solidFill>
                <a:srgbClr val="009900"/>
              </a:solidFill>
              <a:latin typeface="Comic Sans MS" pitchFamily="66" charset="0"/>
            </a:endParaRPr>
          </a:p>
          <a:p>
            <a:pPr algn="ctr"/>
            <a:r>
              <a:rPr lang="en-US" sz="2400" b="1" dirty="0">
                <a:solidFill>
                  <a:srgbClr val="FF0000"/>
                </a:solidFill>
                <a:latin typeface="Calibri" pitchFamily="34" charset="0"/>
                <a:cs typeface="Calibri" pitchFamily="34" charset="0"/>
              </a:rPr>
              <a:t>What if </a:t>
            </a:r>
            <a:r>
              <a:rPr lang="en-US" sz="2400" b="1" dirty="0" smtClean="0">
                <a:solidFill>
                  <a:srgbClr val="FF0000"/>
                </a:solidFill>
                <a:latin typeface="Calibri" pitchFamily="34" charset="0"/>
                <a:cs typeface="Calibri" pitchFamily="34" charset="0"/>
              </a:rPr>
              <a:t>Doctor #1 is a podiatrist and Doctor #2 is a cardiologist?</a:t>
            </a:r>
            <a:r>
              <a:rPr lang="en-US" sz="2400" b="1" dirty="0" smtClean="0">
                <a:solidFill>
                  <a:srgbClr val="009900"/>
                </a:solidFill>
                <a:latin typeface="Calibri" pitchFamily="34" charset="0"/>
                <a:cs typeface="Calibri" pitchFamily="34" charset="0"/>
              </a:rPr>
              <a:t>   </a:t>
            </a:r>
            <a:endParaRPr lang="en-US" sz="2400" b="1" dirty="0">
              <a:solidFill>
                <a:srgbClr val="009900"/>
              </a:solidFill>
              <a:latin typeface="Calibri" pitchFamily="34" charset="0"/>
              <a:cs typeface="Calibri" pitchFamily="34" charset="0"/>
            </a:endParaRPr>
          </a:p>
        </p:txBody>
      </p:sp>
      <p:sp>
        <p:nvSpPr>
          <p:cNvPr id="26636" name="Text Box 12"/>
          <p:cNvSpPr txBox="1">
            <a:spLocks noChangeArrowheads="1"/>
          </p:cNvSpPr>
          <p:nvPr/>
        </p:nvSpPr>
        <p:spPr bwMode="auto">
          <a:xfrm>
            <a:off x="1333500" y="4572000"/>
            <a:ext cx="1676400" cy="366713"/>
          </a:xfrm>
          <a:prstGeom prst="rect">
            <a:avLst/>
          </a:prstGeom>
          <a:solidFill>
            <a:srgbClr val="002060"/>
          </a:solidFill>
          <a:ln>
            <a:noFill/>
          </a:ln>
          <a:effectLst/>
          <a:extLst/>
        </p:spPr>
        <p:txBody>
          <a:bodyPr>
            <a:spAutoFit/>
          </a:bodyPr>
          <a:lstStyle/>
          <a:p>
            <a:pPr algn="ctr">
              <a:spcBef>
                <a:spcPct val="50000"/>
              </a:spcBef>
            </a:pPr>
            <a:r>
              <a:rPr lang="en-US" dirty="0">
                <a:solidFill>
                  <a:schemeClr val="bg1"/>
                </a:solidFill>
                <a:latin typeface="Calibri" pitchFamily="34" charset="0"/>
                <a:cs typeface="Calibri" pitchFamily="34" charset="0"/>
              </a:rPr>
              <a:t>2/1000</a:t>
            </a:r>
          </a:p>
        </p:txBody>
      </p:sp>
      <p:sp>
        <p:nvSpPr>
          <p:cNvPr id="26637" name="Text Box 13"/>
          <p:cNvSpPr txBox="1">
            <a:spLocks noChangeArrowheads="1"/>
          </p:cNvSpPr>
          <p:nvPr/>
        </p:nvSpPr>
        <p:spPr bwMode="auto">
          <a:xfrm>
            <a:off x="5818599" y="4571999"/>
            <a:ext cx="1676400" cy="366713"/>
          </a:xfrm>
          <a:prstGeom prst="rect">
            <a:avLst/>
          </a:prstGeom>
          <a:solidFill>
            <a:srgbClr val="002060"/>
          </a:solidFill>
          <a:ln>
            <a:noFill/>
          </a:ln>
          <a:effectLst/>
          <a:extLst/>
        </p:spPr>
        <p:txBody>
          <a:bodyPr>
            <a:spAutoFit/>
          </a:bodyPr>
          <a:lstStyle/>
          <a:p>
            <a:pPr algn="ctr">
              <a:spcBef>
                <a:spcPct val="50000"/>
              </a:spcBef>
            </a:pPr>
            <a:r>
              <a:rPr lang="en-US" dirty="0">
                <a:solidFill>
                  <a:schemeClr val="bg1"/>
                </a:solidFill>
                <a:latin typeface="Calibri" pitchFamily="34" charset="0"/>
                <a:cs typeface="Calibri" pitchFamily="34" charset="0"/>
              </a:rPr>
              <a:t>20/1000</a:t>
            </a:r>
          </a:p>
        </p:txBody>
      </p:sp>
      <p:pic>
        <p:nvPicPr>
          <p:cNvPr id="26646" name="Picture 22" descr="MCj013959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7025" y="3221922"/>
            <a:ext cx="412750" cy="835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1) Compare Apples and Oranges</a:t>
            </a:r>
            <a:endParaRPr lang="en-US" dirty="0"/>
          </a:p>
        </p:txBody>
      </p:sp>
      <p:pic>
        <p:nvPicPr>
          <p:cNvPr id="26648"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158" y="2640149"/>
            <a:ext cx="1923282"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9"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2688765"/>
            <a:ext cx="1752600" cy="170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8" name="Text Box 14"/>
          <p:cNvSpPr txBox="1">
            <a:spLocks noChangeArrowheads="1"/>
          </p:cNvSpPr>
          <p:nvPr/>
        </p:nvSpPr>
        <p:spPr bwMode="auto">
          <a:xfrm>
            <a:off x="2971800" y="2688765"/>
            <a:ext cx="274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i="1" dirty="0" smtClean="0">
                <a:solidFill>
                  <a:srgbClr val="FF0000"/>
                </a:solidFill>
                <a:latin typeface="Calibri" pitchFamily="34" charset="0"/>
                <a:cs typeface="Calibri" pitchFamily="34" charset="0"/>
              </a:rPr>
              <a:t>Lowest mortality </a:t>
            </a:r>
            <a:r>
              <a:rPr lang="en-US" sz="2000" b="1" i="1" dirty="0">
                <a:solidFill>
                  <a:srgbClr val="FF0000"/>
                </a:solidFill>
                <a:latin typeface="Calibri" pitchFamily="34" charset="0"/>
                <a:cs typeface="Calibri" pitchFamily="34" charset="0"/>
              </a:rPr>
              <a:t>r</a:t>
            </a:r>
            <a:r>
              <a:rPr lang="en-US" sz="2000" b="1" i="1" dirty="0" smtClean="0">
                <a:solidFill>
                  <a:srgbClr val="FF0000"/>
                </a:solidFill>
                <a:latin typeface="Calibri" pitchFamily="34" charset="0"/>
                <a:cs typeface="Calibri" pitchFamily="34" charset="0"/>
              </a:rPr>
              <a:t>ate?</a:t>
            </a:r>
          </a:p>
        </p:txBody>
      </p:sp>
    </p:spTree>
    <p:extLst>
      <p:ext uri="{BB962C8B-B14F-4D97-AF65-F5344CB8AC3E}">
        <p14:creationId xmlns:p14="http://schemas.microsoft.com/office/powerpoint/2010/main" val="241551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38"/>
                                        </p:tgtEl>
                                        <p:attrNameLst>
                                          <p:attrName>style.visibility</p:attrName>
                                        </p:attrNameLst>
                                      </p:cBhvr>
                                      <p:to>
                                        <p:strVal val="visible"/>
                                      </p:to>
                                    </p:set>
                                    <p:animEffect transition="in" filter="blinds(horizontal)">
                                      <p:cBhvr>
                                        <p:cTn id="15" dur="500"/>
                                        <p:tgtEl>
                                          <p:spTgt spid="26638"/>
                                        </p:tgtEl>
                                      </p:cBhvr>
                                    </p:animEffect>
                                  </p:childTnLst>
                                </p:cTn>
                              </p:par>
                              <p:par>
                                <p:cTn id="16" presetID="1" presetClass="entr" presetSubtype="0" fill="hold" nodeType="withEffect">
                                  <p:stCondLst>
                                    <p:cond delay="0"/>
                                  </p:stCondLst>
                                  <p:childTnLst>
                                    <p:set>
                                      <p:cBhvr>
                                        <p:cTn id="17" dur="1" fill="hold">
                                          <p:stCondLst>
                                            <p:cond delay="0"/>
                                          </p:stCondLst>
                                        </p:cTn>
                                        <p:tgtEl>
                                          <p:spTgt spid="2664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636"/>
                                        </p:tgtEl>
                                        <p:attrNameLst>
                                          <p:attrName>style.visibility</p:attrName>
                                        </p:attrNameLst>
                                      </p:cBhvr>
                                      <p:to>
                                        <p:strVal val="visible"/>
                                      </p:to>
                                    </p:set>
                                    <p:anim calcmode="lin" valueType="num">
                                      <p:cBhvr additive="base">
                                        <p:cTn id="22" dur="500" fill="hold"/>
                                        <p:tgtEl>
                                          <p:spTgt spid="26636"/>
                                        </p:tgtEl>
                                        <p:attrNameLst>
                                          <p:attrName>ppt_x</p:attrName>
                                        </p:attrNameLst>
                                      </p:cBhvr>
                                      <p:tavLst>
                                        <p:tav tm="0">
                                          <p:val>
                                            <p:strVal val="#ppt_x"/>
                                          </p:val>
                                        </p:tav>
                                        <p:tav tm="100000">
                                          <p:val>
                                            <p:strVal val="#ppt_x"/>
                                          </p:val>
                                        </p:tav>
                                      </p:tavLst>
                                    </p:anim>
                                    <p:anim calcmode="lin" valueType="num">
                                      <p:cBhvr additive="base">
                                        <p:cTn id="23" dur="500" fill="hold"/>
                                        <p:tgtEl>
                                          <p:spTgt spid="266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637"/>
                                        </p:tgtEl>
                                        <p:attrNameLst>
                                          <p:attrName>style.visibility</p:attrName>
                                        </p:attrNameLst>
                                      </p:cBhvr>
                                      <p:to>
                                        <p:strVal val="visible"/>
                                      </p:to>
                                    </p:set>
                                    <p:anim calcmode="lin" valueType="num">
                                      <p:cBhvr additive="base">
                                        <p:cTn id="26" dur="500" fill="hold"/>
                                        <p:tgtEl>
                                          <p:spTgt spid="26637"/>
                                        </p:tgtEl>
                                        <p:attrNameLst>
                                          <p:attrName>ppt_x</p:attrName>
                                        </p:attrNameLst>
                                      </p:cBhvr>
                                      <p:tavLst>
                                        <p:tav tm="0">
                                          <p:val>
                                            <p:strVal val="#ppt_x"/>
                                          </p:val>
                                        </p:tav>
                                        <p:tav tm="100000">
                                          <p:val>
                                            <p:strVal val="#ppt_x"/>
                                          </p:val>
                                        </p:tav>
                                      </p:tavLst>
                                    </p:anim>
                                    <p:anim calcmode="lin" valueType="num">
                                      <p:cBhvr additive="base">
                                        <p:cTn id="27" dur="500" fill="hold"/>
                                        <p:tgtEl>
                                          <p:spTgt spid="2663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P spid="26637" grpId="0" animBg="1"/>
      <p:bldP spid="266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sz="quarter" idx="1"/>
          </p:nvPr>
        </p:nvSpPr>
        <p:spPr>
          <a:xfrm>
            <a:off x="1219200" y="1890713"/>
            <a:ext cx="7924800" cy="4464050"/>
          </a:xfrm>
          <a:noFill/>
          <a:ln/>
        </p:spPr>
        <p:txBody>
          <a:bodyPr/>
          <a:lstStyle/>
          <a:p>
            <a:pPr>
              <a:buFontTx/>
              <a:buNone/>
            </a:pPr>
            <a:endParaRPr lang="en-US" sz="1800" u="sng" dirty="0">
              <a:solidFill>
                <a:srgbClr val="009900"/>
              </a:solidFill>
              <a:latin typeface="+mj-lt"/>
            </a:endParaRPr>
          </a:p>
          <a:p>
            <a:pPr>
              <a:buFontTx/>
              <a:buNone/>
            </a:pPr>
            <a:r>
              <a:rPr lang="en-US" sz="3200" u="sng" dirty="0">
                <a:solidFill>
                  <a:srgbClr val="002060"/>
                </a:solidFill>
                <a:latin typeface="+mj-lt"/>
              </a:rPr>
              <a:t>Number of Crimes </a:t>
            </a:r>
          </a:p>
          <a:p>
            <a:pPr>
              <a:buFontTx/>
              <a:buNone/>
            </a:pPr>
            <a:r>
              <a:rPr lang="en-US" sz="3200" dirty="0">
                <a:solidFill>
                  <a:srgbClr val="002060"/>
                </a:solidFill>
                <a:latin typeface="+mj-lt"/>
              </a:rPr>
              <a:t>	Period 1:  76</a:t>
            </a:r>
          </a:p>
          <a:p>
            <a:pPr>
              <a:buFontTx/>
              <a:buNone/>
            </a:pPr>
            <a:r>
              <a:rPr lang="en-US" sz="3200" dirty="0">
                <a:solidFill>
                  <a:srgbClr val="002060"/>
                </a:solidFill>
                <a:latin typeface="+mj-lt"/>
              </a:rPr>
              <a:t>	Period 2:  51</a:t>
            </a:r>
          </a:p>
          <a:p>
            <a:pPr>
              <a:buFontTx/>
              <a:buNone/>
            </a:pPr>
            <a:r>
              <a:rPr lang="en-US" sz="3200" dirty="0">
                <a:solidFill>
                  <a:srgbClr val="002060"/>
                </a:solidFill>
                <a:latin typeface="+mj-lt"/>
              </a:rPr>
              <a:t>	Period 3:  91</a:t>
            </a:r>
          </a:p>
          <a:p>
            <a:pPr>
              <a:buFontTx/>
              <a:buNone/>
            </a:pPr>
            <a:r>
              <a:rPr lang="en-US" sz="3200" dirty="0">
                <a:solidFill>
                  <a:srgbClr val="002060"/>
                </a:solidFill>
                <a:latin typeface="+mj-lt"/>
              </a:rPr>
              <a:t>	Period 4:  76 </a:t>
            </a:r>
          </a:p>
          <a:p>
            <a:pPr>
              <a:buFontTx/>
              <a:buNone/>
            </a:pPr>
            <a:endParaRPr lang="en-US" sz="3200" dirty="0">
              <a:solidFill>
                <a:srgbClr val="009900"/>
              </a:solidFill>
              <a:latin typeface="+mj-lt"/>
            </a:endParaRPr>
          </a:p>
        </p:txBody>
      </p:sp>
      <p:sp>
        <p:nvSpPr>
          <p:cNvPr id="35844" name="AutoShape 4"/>
          <p:cNvSpPr>
            <a:spLocks/>
          </p:cNvSpPr>
          <p:nvPr/>
        </p:nvSpPr>
        <p:spPr bwMode="auto">
          <a:xfrm>
            <a:off x="3886200" y="3815389"/>
            <a:ext cx="457200" cy="1126648"/>
          </a:xfrm>
          <a:prstGeom prst="rightBrace">
            <a:avLst>
              <a:gd name="adj1" fmla="val 22222"/>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dirty="0">
              <a:solidFill>
                <a:srgbClr val="660033"/>
              </a:solidFill>
              <a:latin typeface="+mj-lt"/>
            </a:endParaRPr>
          </a:p>
        </p:txBody>
      </p:sp>
      <p:sp>
        <p:nvSpPr>
          <p:cNvPr id="35845" name="Text Box 5"/>
          <p:cNvSpPr txBox="1">
            <a:spLocks noChangeArrowheads="1"/>
          </p:cNvSpPr>
          <p:nvPr/>
        </p:nvSpPr>
        <p:spPr bwMode="auto">
          <a:xfrm>
            <a:off x="3200400" y="3436579"/>
            <a:ext cx="685800" cy="52322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dirty="0">
              <a:solidFill>
                <a:srgbClr val="660033"/>
              </a:solidFill>
              <a:latin typeface="+mj-lt"/>
            </a:endParaRPr>
          </a:p>
        </p:txBody>
      </p:sp>
      <p:sp>
        <p:nvSpPr>
          <p:cNvPr id="35846" name="Text Box 6"/>
          <p:cNvSpPr txBox="1">
            <a:spLocks noChangeArrowheads="1"/>
          </p:cNvSpPr>
          <p:nvPr/>
        </p:nvSpPr>
        <p:spPr bwMode="auto">
          <a:xfrm>
            <a:off x="4343400" y="4103837"/>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FF0000"/>
                </a:solidFill>
                <a:latin typeface="+mj-lt"/>
              </a:rPr>
              <a:t>Crime jumped by 49%!!</a:t>
            </a:r>
          </a:p>
        </p:txBody>
      </p:sp>
      <p:sp>
        <p:nvSpPr>
          <p:cNvPr id="35847" name="AutoShape 7"/>
          <p:cNvSpPr>
            <a:spLocks/>
          </p:cNvSpPr>
          <p:nvPr/>
        </p:nvSpPr>
        <p:spPr bwMode="auto">
          <a:xfrm>
            <a:off x="3886200" y="3252065"/>
            <a:ext cx="838200" cy="1689972"/>
          </a:xfrm>
          <a:prstGeom prst="rightBrace">
            <a:avLst>
              <a:gd name="adj1" fmla="val 18182"/>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dirty="0">
              <a:solidFill>
                <a:srgbClr val="660033"/>
              </a:solidFill>
              <a:latin typeface="+mj-lt"/>
            </a:endParaRPr>
          </a:p>
        </p:txBody>
      </p:sp>
      <p:sp>
        <p:nvSpPr>
          <p:cNvPr id="35848" name="Text Box 8"/>
          <p:cNvSpPr txBox="1">
            <a:spLocks noChangeArrowheads="1"/>
          </p:cNvSpPr>
          <p:nvPr/>
        </p:nvSpPr>
        <p:spPr bwMode="auto">
          <a:xfrm>
            <a:off x="3200400" y="4635004"/>
            <a:ext cx="685800" cy="46166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1" dirty="0">
              <a:solidFill>
                <a:srgbClr val="660033"/>
              </a:solidFill>
              <a:latin typeface="+mj-lt"/>
            </a:endParaRPr>
          </a:p>
        </p:txBody>
      </p:sp>
      <p:sp>
        <p:nvSpPr>
          <p:cNvPr id="35849" name="Text Box 9"/>
          <p:cNvSpPr txBox="1">
            <a:spLocks noChangeArrowheads="1"/>
          </p:cNvSpPr>
          <p:nvPr/>
        </p:nvSpPr>
        <p:spPr bwMode="auto">
          <a:xfrm>
            <a:off x="3200400" y="2913143"/>
            <a:ext cx="685800" cy="46166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dirty="0">
              <a:solidFill>
                <a:srgbClr val="660033"/>
              </a:solidFill>
              <a:latin typeface="+mj-lt"/>
            </a:endParaRPr>
          </a:p>
        </p:txBody>
      </p:sp>
      <p:sp>
        <p:nvSpPr>
          <p:cNvPr id="35850" name="Text Box 10"/>
          <p:cNvSpPr txBox="1">
            <a:spLocks noChangeArrowheads="1"/>
          </p:cNvSpPr>
          <p:nvPr/>
        </p:nvSpPr>
        <p:spPr bwMode="auto">
          <a:xfrm>
            <a:off x="4953000" y="3799037"/>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FF0000"/>
                </a:solidFill>
                <a:latin typeface="+mj-lt"/>
              </a:rPr>
              <a:t>No change.</a:t>
            </a:r>
          </a:p>
        </p:txBody>
      </p:sp>
      <p:sp>
        <p:nvSpPr>
          <p:cNvPr id="35851" name="AutoShape 11"/>
          <p:cNvSpPr>
            <a:spLocks/>
          </p:cNvSpPr>
          <p:nvPr/>
        </p:nvSpPr>
        <p:spPr bwMode="auto">
          <a:xfrm>
            <a:off x="3886200" y="4449127"/>
            <a:ext cx="381000" cy="492909"/>
          </a:xfrm>
          <a:prstGeom prst="rightBrace">
            <a:avLst>
              <a:gd name="adj1" fmla="val 11667"/>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dirty="0">
              <a:solidFill>
                <a:srgbClr val="660033"/>
              </a:solidFill>
              <a:latin typeface="+mj-lt"/>
            </a:endParaRPr>
          </a:p>
        </p:txBody>
      </p:sp>
      <p:sp>
        <p:nvSpPr>
          <p:cNvPr id="35852" name="Text Box 12"/>
          <p:cNvSpPr txBox="1">
            <a:spLocks noChangeArrowheads="1"/>
          </p:cNvSpPr>
          <p:nvPr/>
        </p:nvSpPr>
        <p:spPr bwMode="auto">
          <a:xfrm>
            <a:off x="4267200" y="4408637"/>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FF0000"/>
                </a:solidFill>
                <a:latin typeface="+mj-lt"/>
              </a:rPr>
              <a:t>Crime dropped by 16%</a:t>
            </a:r>
          </a:p>
        </p:txBody>
      </p:sp>
      <p:sp>
        <p:nvSpPr>
          <p:cNvPr id="35853" name="Text Box 13"/>
          <p:cNvSpPr txBox="1">
            <a:spLocks noChangeArrowheads="1"/>
          </p:cNvSpPr>
          <p:nvPr/>
        </p:nvSpPr>
        <p:spPr bwMode="auto">
          <a:xfrm>
            <a:off x="3200400" y="4034668"/>
            <a:ext cx="685800" cy="52322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b="1" dirty="0">
              <a:solidFill>
                <a:srgbClr val="660033"/>
              </a:solidFill>
              <a:latin typeface="+mj-lt"/>
            </a:endParaRPr>
          </a:p>
        </p:txBody>
      </p:sp>
      <p:sp>
        <p:nvSpPr>
          <p:cNvPr id="35854" name="AutoShape 14"/>
          <p:cNvSpPr>
            <a:spLocks/>
          </p:cNvSpPr>
          <p:nvPr/>
        </p:nvSpPr>
        <p:spPr bwMode="auto">
          <a:xfrm>
            <a:off x="3886200" y="3013643"/>
            <a:ext cx="1066800" cy="2042050"/>
          </a:xfrm>
          <a:prstGeom prst="rightBrace">
            <a:avLst>
              <a:gd name="adj1" fmla="val 17262"/>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dirty="0">
              <a:solidFill>
                <a:srgbClr val="660033"/>
              </a:solidFill>
              <a:latin typeface="+mj-lt"/>
            </a:endParaRPr>
          </a:p>
        </p:txBody>
      </p:sp>
      <p:sp>
        <p:nvSpPr>
          <p:cNvPr id="35855" name="Text Box 15"/>
          <p:cNvSpPr txBox="1">
            <a:spLocks noChangeArrowheads="1"/>
          </p:cNvSpPr>
          <p:nvPr/>
        </p:nvSpPr>
        <p:spPr bwMode="auto">
          <a:xfrm>
            <a:off x="4953000" y="3840162"/>
            <a:ext cx="2286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solidFill>
                  <a:srgbClr val="FF0000"/>
                </a:solidFill>
                <a:latin typeface="+mj-lt"/>
              </a:rPr>
              <a:t>Average = 73.5</a:t>
            </a:r>
          </a:p>
        </p:txBody>
      </p:sp>
      <p:sp>
        <p:nvSpPr>
          <p:cNvPr id="35856" name="Text Box 16"/>
          <p:cNvSpPr txBox="1">
            <a:spLocks noChangeArrowheads="1"/>
          </p:cNvSpPr>
          <p:nvPr/>
        </p:nvSpPr>
        <p:spPr bwMode="auto">
          <a:xfrm>
            <a:off x="647700" y="1447800"/>
            <a:ext cx="525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latin typeface="+mj-lt"/>
              </a:rPr>
              <a:t>Crime in </a:t>
            </a:r>
            <a:r>
              <a:rPr lang="en-US" sz="3200" dirty="0" smtClean="0">
                <a:latin typeface="+mj-lt"/>
              </a:rPr>
              <a:t>San Diego, </a:t>
            </a:r>
            <a:r>
              <a:rPr lang="en-US" sz="3200" dirty="0">
                <a:latin typeface="+mj-lt"/>
              </a:rPr>
              <a:t>C</a:t>
            </a:r>
            <a:r>
              <a:rPr lang="en-US" sz="3200" dirty="0" smtClean="0">
                <a:latin typeface="+mj-lt"/>
              </a:rPr>
              <a:t>A…</a:t>
            </a:r>
            <a:endParaRPr lang="en-US" sz="3200" dirty="0">
              <a:latin typeface="+mj-lt"/>
            </a:endParaRPr>
          </a:p>
        </p:txBody>
      </p:sp>
      <p:sp>
        <p:nvSpPr>
          <p:cNvPr id="2" name="Title 1"/>
          <p:cNvSpPr>
            <a:spLocks noGrp="1"/>
          </p:cNvSpPr>
          <p:nvPr>
            <p:ph type="title"/>
          </p:nvPr>
        </p:nvSpPr>
        <p:spPr>
          <a:xfrm>
            <a:off x="647700" y="532398"/>
            <a:ext cx="8153400" cy="915402"/>
          </a:xfrm>
        </p:spPr>
        <p:txBody>
          <a:bodyPr/>
          <a:lstStyle/>
          <a:p>
            <a:r>
              <a:rPr lang="en-US" dirty="0"/>
              <a:t>2</a:t>
            </a:r>
            <a:r>
              <a:rPr lang="en-US" dirty="0" smtClean="0"/>
              <a:t>) Data Snapshots…</a:t>
            </a:r>
            <a:endParaRPr lang="en-US" dirty="0"/>
          </a:p>
        </p:txBody>
      </p:sp>
    </p:spTree>
    <p:extLst>
      <p:ext uri="{BB962C8B-B14F-4D97-AF65-F5344CB8AC3E}">
        <p14:creationId xmlns:p14="http://schemas.microsoft.com/office/powerpoint/2010/main" val="899611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3" nodeType="clickEffect">
                                  <p:stCondLst>
                                    <p:cond delay="0"/>
                                  </p:stCondLst>
                                  <p:childTnLst>
                                    <p:set>
                                      <p:cBhvr>
                                        <p:cTn id="24" dur="1" fill="hold">
                                          <p:stCondLst>
                                            <p:cond delay="0"/>
                                          </p:stCondLst>
                                        </p:cTn>
                                        <p:tgtEl>
                                          <p:spTgt spid="35848"/>
                                        </p:tgtEl>
                                        <p:attrNameLst>
                                          <p:attrName>style.visibility</p:attrName>
                                        </p:attrNameLst>
                                      </p:cBhvr>
                                      <p:to>
                                        <p:strVal val="visible"/>
                                      </p:to>
                                    </p:set>
                                    <p:animEffect transition="in" filter="blinds(horizontal)">
                                      <p:cBhvr>
                                        <p:cTn id="25" dur="500"/>
                                        <p:tgtEl>
                                          <p:spTgt spid="3584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5844"/>
                                        </p:tgtEl>
                                        <p:attrNameLst>
                                          <p:attrName>style.visibility</p:attrName>
                                        </p:attrNameLst>
                                      </p:cBhvr>
                                      <p:to>
                                        <p:strVal val="visible"/>
                                      </p:to>
                                    </p:set>
                                    <p:animEffect transition="in" filter="blinds(horizontal)">
                                      <p:cBhvr>
                                        <p:cTn id="28" dur="500"/>
                                        <p:tgtEl>
                                          <p:spTgt spid="3584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5845"/>
                                        </p:tgtEl>
                                        <p:attrNameLst>
                                          <p:attrName>style.visibility</p:attrName>
                                        </p:attrNameLst>
                                      </p:cBhvr>
                                      <p:to>
                                        <p:strVal val="visible"/>
                                      </p:to>
                                    </p:set>
                                    <p:animEffect transition="in" filter="blinds(horizontal)">
                                      <p:cBhvr>
                                        <p:cTn id="31" dur="500"/>
                                        <p:tgtEl>
                                          <p:spTgt spid="3584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5846"/>
                                        </p:tgtEl>
                                        <p:attrNameLst>
                                          <p:attrName>style.visibility</p:attrName>
                                        </p:attrNameLst>
                                      </p:cBhvr>
                                      <p:to>
                                        <p:strVal val="visible"/>
                                      </p:to>
                                    </p:set>
                                    <p:animEffect transition="in" filter="blinds(horizontal)">
                                      <p:cBhvr>
                                        <p:cTn id="34" dur="500"/>
                                        <p:tgtEl>
                                          <p:spTgt spid="358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4" nodeType="clickEffect">
                                  <p:stCondLst>
                                    <p:cond delay="0"/>
                                  </p:stCondLst>
                                  <p:childTnLst>
                                    <p:animEffect transition="out" filter="blinds(horizontal)">
                                      <p:cBhvr>
                                        <p:cTn id="38" dur="500"/>
                                        <p:tgtEl>
                                          <p:spTgt spid="35848"/>
                                        </p:tgtEl>
                                      </p:cBhvr>
                                    </p:animEffect>
                                    <p:set>
                                      <p:cBhvr>
                                        <p:cTn id="39" dur="1" fill="hold">
                                          <p:stCondLst>
                                            <p:cond delay="499"/>
                                          </p:stCondLst>
                                        </p:cTn>
                                        <p:tgtEl>
                                          <p:spTgt spid="35848"/>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35844"/>
                                        </p:tgtEl>
                                      </p:cBhvr>
                                    </p:animEffect>
                                    <p:set>
                                      <p:cBhvr>
                                        <p:cTn id="42" dur="1" fill="hold">
                                          <p:stCondLst>
                                            <p:cond delay="499"/>
                                          </p:stCondLst>
                                        </p:cTn>
                                        <p:tgtEl>
                                          <p:spTgt spid="35844"/>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35845"/>
                                        </p:tgtEl>
                                      </p:cBhvr>
                                    </p:animEffect>
                                    <p:set>
                                      <p:cBhvr>
                                        <p:cTn id="45" dur="1" fill="hold">
                                          <p:stCondLst>
                                            <p:cond delay="499"/>
                                          </p:stCondLst>
                                        </p:cTn>
                                        <p:tgtEl>
                                          <p:spTgt spid="35845"/>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35846"/>
                                        </p:tgtEl>
                                      </p:cBhvr>
                                    </p:animEffect>
                                    <p:set>
                                      <p:cBhvr>
                                        <p:cTn id="48" dur="1" fill="hold">
                                          <p:stCondLst>
                                            <p:cond delay="499"/>
                                          </p:stCondLst>
                                        </p:cTn>
                                        <p:tgtEl>
                                          <p:spTgt spid="35846"/>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5847"/>
                                        </p:tgtEl>
                                        <p:attrNameLst>
                                          <p:attrName>style.visibility</p:attrName>
                                        </p:attrNameLst>
                                      </p:cBhvr>
                                      <p:to>
                                        <p:strVal val="visible"/>
                                      </p:to>
                                    </p:set>
                                    <p:animEffect transition="in" filter="blinds(horizontal)">
                                      <p:cBhvr>
                                        <p:cTn id="53" dur="500"/>
                                        <p:tgtEl>
                                          <p:spTgt spid="3584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5848"/>
                                        </p:tgtEl>
                                        <p:attrNameLst>
                                          <p:attrName>style.visibility</p:attrName>
                                        </p:attrNameLst>
                                      </p:cBhvr>
                                      <p:to>
                                        <p:strVal val="visible"/>
                                      </p:to>
                                    </p:set>
                                    <p:animEffect transition="in" filter="blinds(horizontal)">
                                      <p:cBhvr>
                                        <p:cTn id="56" dur="500"/>
                                        <p:tgtEl>
                                          <p:spTgt spid="3584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5849"/>
                                        </p:tgtEl>
                                        <p:attrNameLst>
                                          <p:attrName>style.visibility</p:attrName>
                                        </p:attrNameLst>
                                      </p:cBhvr>
                                      <p:to>
                                        <p:strVal val="visible"/>
                                      </p:to>
                                    </p:set>
                                    <p:animEffect transition="in" filter="blinds(horizontal)">
                                      <p:cBhvr>
                                        <p:cTn id="59" dur="500"/>
                                        <p:tgtEl>
                                          <p:spTgt spid="3584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5850"/>
                                        </p:tgtEl>
                                        <p:attrNameLst>
                                          <p:attrName>style.visibility</p:attrName>
                                        </p:attrNameLst>
                                      </p:cBhvr>
                                      <p:to>
                                        <p:strVal val="visible"/>
                                      </p:to>
                                    </p:set>
                                    <p:animEffect transition="in" filter="blinds(horizontal)">
                                      <p:cBhvr>
                                        <p:cTn id="62" dur="500"/>
                                        <p:tgtEl>
                                          <p:spTgt spid="3585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xit" presetSubtype="10" fill="hold" grpId="1" nodeType="clickEffect">
                                  <p:stCondLst>
                                    <p:cond delay="0"/>
                                  </p:stCondLst>
                                  <p:childTnLst>
                                    <p:animEffect transition="out" filter="blinds(horizontal)">
                                      <p:cBhvr>
                                        <p:cTn id="66" dur="500"/>
                                        <p:tgtEl>
                                          <p:spTgt spid="35847"/>
                                        </p:tgtEl>
                                      </p:cBhvr>
                                    </p:animEffect>
                                    <p:set>
                                      <p:cBhvr>
                                        <p:cTn id="67" dur="1" fill="hold">
                                          <p:stCondLst>
                                            <p:cond delay="499"/>
                                          </p:stCondLst>
                                        </p:cTn>
                                        <p:tgtEl>
                                          <p:spTgt spid="35847"/>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35848"/>
                                        </p:tgtEl>
                                      </p:cBhvr>
                                    </p:animEffect>
                                    <p:set>
                                      <p:cBhvr>
                                        <p:cTn id="70" dur="1" fill="hold">
                                          <p:stCondLst>
                                            <p:cond delay="499"/>
                                          </p:stCondLst>
                                        </p:cTn>
                                        <p:tgtEl>
                                          <p:spTgt spid="35848"/>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35849"/>
                                        </p:tgtEl>
                                      </p:cBhvr>
                                    </p:animEffect>
                                    <p:set>
                                      <p:cBhvr>
                                        <p:cTn id="73" dur="1" fill="hold">
                                          <p:stCondLst>
                                            <p:cond delay="499"/>
                                          </p:stCondLst>
                                        </p:cTn>
                                        <p:tgtEl>
                                          <p:spTgt spid="35849"/>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35850"/>
                                        </p:tgtEl>
                                      </p:cBhvr>
                                    </p:animEffect>
                                    <p:set>
                                      <p:cBhvr>
                                        <p:cTn id="76" dur="1" fill="hold">
                                          <p:stCondLst>
                                            <p:cond delay="499"/>
                                          </p:stCondLst>
                                        </p:cTn>
                                        <p:tgtEl>
                                          <p:spTgt spid="35850"/>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2" nodeType="clickEffect">
                                  <p:stCondLst>
                                    <p:cond delay="0"/>
                                  </p:stCondLst>
                                  <p:childTnLst>
                                    <p:set>
                                      <p:cBhvr>
                                        <p:cTn id="80" dur="1" fill="hold">
                                          <p:stCondLst>
                                            <p:cond delay="0"/>
                                          </p:stCondLst>
                                        </p:cTn>
                                        <p:tgtEl>
                                          <p:spTgt spid="35848"/>
                                        </p:tgtEl>
                                        <p:attrNameLst>
                                          <p:attrName>style.visibility</p:attrName>
                                        </p:attrNameLst>
                                      </p:cBhvr>
                                      <p:to>
                                        <p:strVal val="visible"/>
                                      </p:to>
                                    </p:set>
                                    <p:animEffect transition="in" filter="blinds(horizontal)">
                                      <p:cBhvr>
                                        <p:cTn id="81" dur="500"/>
                                        <p:tgtEl>
                                          <p:spTgt spid="3584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5851"/>
                                        </p:tgtEl>
                                        <p:attrNameLst>
                                          <p:attrName>style.visibility</p:attrName>
                                        </p:attrNameLst>
                                      </p:cBhvr>
                                      <p:to>
                                        <p:strVal val="visible"/>
                                      </p:to>
                                    </p:set>
                                    <p:animEffect transition="in" filter="blinds(horizontal)">
                                      <p:cBhvr>
                                        <p:cTn id="84" dur="500"/>
                                        <p:tgtEl>
                                          <p:spTgt spid="35851"/>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5852"/>
                                        </p:tgtEl>
                                        <p:attrNameLst>
                                          <p:attrName>style.visibility</p:attrName>
                                        </p:attrNameLst>
                                      </p:cBhvr>
                                      <p:to>
                                        <p:strVal val="visible"/>
                                      </p:to>
                                    </p:set>
                                    <p:animEffect transition="in" filter="blinds(horizontal)">
                                      <p:cBhvr>
                                        <p:cTn id="87" dur="500"/>
                                        <p:tgtEl>
                                          <p:spTgt spid="35852"/>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5853"/>
                                        </p:tgtEl>
                                        <p:attrNameLst>
                                          <p:attrName>style.visibility</p:attrName>
                                        </p:attrNameLst>
                                      </p:cBhvr>
                                      <p:to>
                                        <p:strVal val="visible"/>
                                      </p:to>
                                    </p:set>
                                    <p:animEffect transition="in" filter="blinds(horizontal)">
                                      <p:cBhvr>
                                        <p:cTn id="90" dur="500"/>
                                        <p:tgtEl>
                                          <p:spTgt spid="3585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xit" presetSubtype="10" fill="hold" nodeType="clickEffect">
                                  <p:stCondLst>
                                    <p:cond delay="0"/>
                                  </p:stCondLst>
                                  <p:childTnLst>
                                    <p:animEffect transition="out" filter="blinds(horizontal)">
                                      <p:cBhvr>
                                        <p:cTn id="94" dur="500"/>
                                        <p:tgtEl>
                                          <p:spTgt spid="35851"/>
                                        </p:tgtEl>
                                      </p:cBhvr>
                                    </p:animEffect>
                                    <p:set>
                                      <p:cBhvr>
                                        <p:cTn id="95" dur="1" fill="hold">
                                          <p:stCondLst>
                                            <p:cond delay="499"/>
                                          </p:stCondLst>
                                        </p:cTn>
                                        <p:tgtEl>
                                          <p:spTgt spid="35851"/>
                                        </p:tgtEl>
                                        <p:attrNameLst>
                                          <p:attrName>style.visibility</p:attrName>
                                        </p:attrNameLst>
                                      </p:cBhvr>
                                      <p:to>
                                        <p:strVal val="hidden"/>
                                      </p:to>
                                    </p:set>
                                  </p:childTnLst>
                                </p:cTn>
                              </p:par>
                              <p:par>
                                <p:cTn id="96" presetID="3" presetClass="exit" presetSubtype="10" fill="hold" nodeType="withEffect">
                                  <p:stCondLst>
                                    <p:cond delay="0"/>
                                  </p:stCondLst>
                                  <p:childTnLst>
                                    <p:animEffect transition="out" filter="blinds(horizontal)">
                                      <p:cBhvr>
                                        <p:cTn id="97" dur="500"/>
                                        <p:tgtEl>
                                          <p:spTgt spid="35852"/>
                                        </p:tgtEl>
                                      </p:cBhvr>
                                    </p:animEffect>
                                    <p:set>
                                      <p:cBhvr>
                                        <p:cTn id="98" dur="1" fill="hold">
                                          <p:stCondLst>
                                            <p:cond delay="499"/>
                                          </p:stCondLst>
                                        </p:cTn>
                                        <p:tgtEl>
                                          <p:spTgt spid="35852"/>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35853"/>
                                        </p:tgtEl>
                                      </p:cBhvr>
                                    </p:animEffect>
                                    <p:set>
                                      <p:cBhvr>
                                        <p:cTn id="101" dur="1" fill="hold">
                                          <p:stCondLst>
                                            <p:cond delay="499"/>
                                          </p:stCondLst>
                                        </p:cTn>
                                        <p:tgtEl>
                                          <p:spTgt spid="35853"/>
                                        </p:tgtEl>
                                        <p:attrNameLst>
                                          <p:attrName>style.visibility</p:attrName>
                                        </p:attrNameLst>
                                      </p:cBhvr>
                                      <p:to>
                                        <p:strVal val="hidden"/>
                                      </p:to>
                                    </p:set>
                                  </p:childTnLst>
                                </p:cTn>
                              </p:par>
                              <p:par>
                                <p:cTn id="102" presetID="3" presetClass="exit" presetSubtype="10" fill="hold" grpId="5" nodeType="withEffect">
                                  <p:stCondLst>
                                    <p:cond delay="0"/>
                                  </p:stCondLst>
                                  <p:childTnLst>
                                    <p:animEffect transition="out" filter="blinds(horizontal)">
                                      <p:cBhvr>
                                        <p:cTn id="103" dur="500"/>
                                        <p:tgtEl>
                                          <p:spTgt spid="35848"/>
                                        </p:tgtEl>
                                      </p:cBhvr>
                                    </p:animEffect>
                                    <p:set>
                                      <p:cBhvr>
                                        <p:cTn id="104" dur="1" fill="hold">
                                          <p:stCondLst>
                                            <p:cond delay="499"/>
                                          </p:stCondLst>
                                        </p:cTn>
                                        <p:tgtEl>
                                          <p:spTgt spid="35848"/>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grpId="2" nodeType="clickEffect">
                                  <p:stCondLst>
                                    <p:cond delay="0"/>
                                  </p:stCondLst>
                                  <p:childTnLst>
                                    <p:set>
                                      <p:cBhvr>
                                        <p:cTn id="108" dur="1" fill="hold">
                                          <p:stCondLst>
                                            <p:cond delay="0"/>
                                          </p:stCondLst>
                                        </p:cTn>
                                        <p:tgtEl>
                                          <p:spTgt spid="35849"/>
                                        </p:tgtEl>
                                        <p:attrNameLst>
                                          <p:attrName>style.visibility</p:attrName>
                                        </p:attrNameLst>
                                      </p:cBhvr>
                                      <p:to>
                                        <p:strVal val="visible"/>
                                      </p:to>
                                    </p:set>
                                    <p:animEffect transition="in" filter="blinds(horizontal)">
                                      <p:cBhvr>
                                        <p:cTn id="109" dur="500"/>
                                        <p:tgtEl>
                                          <p:spTgt spid="35849"/>
                                        </p:tgtEl>
                                      </p:cBhvr>
                                    </p:animEffect>
                                  </p:childTnLst>
                                </p:cTn>
                              </p:par>
                              <p:par>
                                <p:cTn id="110" presetID="3" presetClass="entr" presetSubtype="10" fill="hold" grpId="2" nodeType="withEffect">
                                  <p:stCondLst>
                                    <p:cond delay="0"/>
                                  </p:stCondLst>
                                  <p:childTnLst>
                                    <p:set>
                                      <p:cBhvr>
                                        <p:cTn id="111" dur="1" fill="hold">
                                          <p:stCondLst>
                                            <p:cond delay="0"/>
                                          </p:stCondLst>
                                        </p:cTn>
                                        <p:tgtEl>
                                          <p:spTgt spid="35845"/>
                                        </p:tgtEl>
                                        <p:attrNameLst>
                                          <p:attrName>style.visibility</p:attrName>
                                        </p:attrNameLst>
                                      </p:cBhvr>
                                      <p:to>
                                        <p:strVal val="visible"/>
                                      </p:to>
                                    </p:set>
                                    <p:animEffect transition="in" filter="blinds(horizontal)">
                                      <p:cBhvr>
                                        <p:cTn id="112" dur="500"/>
                                        <p:tgtEl>
                                          <p:spTgt spid="35845"/>
                                        </p:tgtEl>
                                      </p:cBhvr>
                                    </p:animEffect>
                                  </p:childTnLst>
                                </p:cTn>
                              </p:par>
                              <p:par>
                                <p:cTn id="113" presetID="3" presetClass="entr" presetSubtype="10" fill="hold" grpId="2" nodeType="withEffect">
                                  <p:stCondLst>
                                    <p:cond delay="0"/>
                                  </p:stCondLst>
                                  <p:childTnLst>
                                    <p:set>
                                      <p:cBhvr>
                                        <p:cTn id="114" dur="1" fill="hold">
                                          <p:stCondLst>
                                            <p:cond delay="0"/>
                                          </p:stCondLst>
                                        </p:cTn>
                                        <p:tgtEl>
                                          <p:spTgt spid="35853"/>
                                        </p:tgtEl>
                                        <p:attrNameLst>
                                          <p:attrName>style.visibility</p:attrName>
                                        </p:attrNameLst>
                                      </p:cBhvr>
                                      <p:to>
                                        <p:strVal val="visible"/>
                                      </p:to>
                                    </p:set>
                                    <p:animEffect transition="in" filter="blinds(horizontal)">
                                      <p:cBhvr>
                                        <p:cTn id="115" dur="500"/>
                                        <p:tgtEl>
                                          <p:spTgt spid="35853"/>
                                        </p:tgtEl>
                                      </p:cBhvr>
                                    </p:animEffect>
                                  </p:childTnLst>
                                </p:cTn>
                              </p:par>
                              <p:par>
                                <p:cTn id="116" presetID="3" presetClass="entr" presetSubtype="10" fill="hold" grpId="6" nodeType="withEffect">
                                  <p:stCondLst>
                                    <p:cond delay="0"/>
                                  </p:stCondLst>
                                  <p:childTnLst>
                                    <p:set>
                                      <p:cBhvr>
                                        <p:cTn id="117" dur="1" fill="hold">
                                          <p:stCondLst>
                                            <p:cond delay="0"/>
                                          </p:stCondLst>
                                        </p:cTn>
                                        <p:tgtEl>
                                          <p:spTgt spid="35848"/>
                                        </p:tgtEl>
                                        <p:attrNameLst>
                                          <p:attrName>style.visibility</p:attrName>
                                        </p:attrNameLst>
                                      </p:cBhvr>
                                      <p:to>
                                        <p:strVal val="visible"/>
                                      </p:to>
                                    </p:set>
                                    <p:animEffect transition="in" filter="blinds(horizontal)">
                                      <p:cBhvr>
                                        <p:cTn id="118" dur="500"/>
                                        <p:tgtEl>
                                          <p:spTgt spid="3584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5854"/>
                                        </p:tgtEl>
                                        <p:attrNameLst>
                                          <p:attrName>style.visibility</p:attrName>
                                        </p:attrNameLst>
                                      </p:cBhvr>
                                      <p:to>
                                        <p:strVal val="visible"/>
                                      </p:to>
                                    </p:set>
                                    <p:animEffect transition="in" filter="blinds(horizontal)">
                                      <p:cBhvr>
                                        <p:cTn id="121" dur="500"/>
                                        <p:tgtEl>
                                          <p:spTgt spid="35854"/>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35855"/>
                                        </p:tgtEl>
                                        <p:attrNameLst>
                                          <p:attrName>style.visibility</p:attrName>
                                        </p:attrNameLst>
                                      </p:cBhvr>
                                      <p:to>
                                        <p:strVal val="visible"/>
                                      </p:to>
                                    </p:set>
                                    <p:animEffect transition="in" filter="blinds(horizontal)">
                                      <p:cBhvr>
                                        <p:cTn id="124" dur="500"/>
                                        <p:tgtEl>
                                          <p:spTgt spid="35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4" grpId="0" animBg="1"/>
      <p:bldP spid="35844" grpId="1" animBg="1"/>
      <p:bldP spid="35845" grpId="0" animBg="1"/>
      <p:bldP spid="35845" grpId="1" animBg="1"/>
      <p:bldP spid="35845" grpId="2" animBg="1"/>
      <p:bldP spid="35846" grpId="0"/>
      <p:bldP spid="35846" grpId="1"/>
      <p:bldP spid="35847" grpId="0" animBg="1"/>
      <p:bldP spid="35847" grpId="1" animBg="1"/>
      <p:bldP spid="35848" grpId="0" animBg="1"/>
      <p:bldP spid="35848" grpId="1" animBg="1"/>
      <p:bldP spid="35848" grpId="2" animBg="1"/>
      <p:bldP spid="35848" grpId="3" animBg="1"/>
      <p:bldP spid="35848" grpId="4" animBg="1"/>
      <p:bldP spid="35848" grpId="5" animBg="1"/>
      <p:bldP spid="35848" grpId="6" animBg="1"/>
      <p:bldP spid="35849" grpId="0" animBg="1"/>
      <p:bldP spid="35849" grpId="1" animBg="1"/>
      <p:bldP spid="35849" grpId="2" animBg="1"/>
      <p:bldP spid="35850" grpId="0"/>
      <p:bldP spid="35850" grpId="1"/>
      <p:bldP spid="35851" grpId="0" animBg="1"/>
      <p:bldP spid="35852" grpId="0"/>
      <p:bldP spid="35853" grpId="0" animBg="1"/>
      <p:bldP spid="35853" grpId="1" animBg="1"/>
      <p:bldP spid="35853" grpId="2" animBg="1"/>
      <p:bldP spid="35854" grpId="0" animBg="1"/>
      <p:bldP spid="35855" grpId="0"/>
      <p:bldP spid="35856" grpId="0"/>
    </p:bldLst>
  </p:timing>
</p:sld>
</file>

<file path=ppt/theme/theme1.xml><?xml version="1.0" encoding="utf-8"?>
<a:theme xmlns:a="http://schemas.openxmlformats.org/drawingml/2006/main" name="2009">
  <a:themeElements>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sey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44865</TotalTime>
  <Words>1266</Words>
  <Application>Microsoft Office PowerPoint</Application>
  <PresentationFormat>On-screen Show (4:3)</PresentationFormat>
  <Paragraphs>222</Paragraphs>
  <Slides>18</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2009</vt:lpstr>
      <vt:lpstr>Casey ORANGE</vt:lpstr>
      <vt:lpstr>Clip</vt:lpstr>
      <vt:lpstr>              </vt:lpstr>
      <vt:lpstr>The Current Placement System* (highly simplified)</vt:lpstr>
      <vt:lpstr>Tracking Child Welfare Outcomes</vt:lpstr>
      <vt:lpstr>PowerPoint Presentation</vt:lpstr>
      <vt:lpstr>Public Data:  Putting it All Out There</vt:lpstr>
      <vt:lpstr>Public Data:  Putting it All Out There</vt:lpstr>
      <vt:lpstr>Six Ways to Abuse Data  (without actually lying!):</vt:lpstr>
      <vt:lpstr>1) Compare Apples and Oranges</vt:lpstr>
      <vt:lpstr>2) Data Snapshots…</vt:lpstr>
      <vt:lpstr>2) Data Snapshots…</vt:lpstr>
      <vt:lpstr>3) Unrepresentative Findings…</vt:lpstr>
      <vt:lpstr>4) Logical “Flipping”…</vt:lpstr>
      <vt:lpstr>5) False Causality…</vt:lpstr>
      <vt:lpstr>6) Reliance on Summary Statistics</vt:lpstr>
      <vt:lpstr>Disaggregation</vt:lpstr>
      <vt:lpstr>In San Diego County, entry rates are highest for infants.  Entries are higher for African American children  for almost all ages.</vt:lpstr>
      <vt:lpstr>Response to Data Maltreatment?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Putnam-Hornstein</dc:creator>
  <cp:lastModifiedBy>Daniel Webster</cp:lastModifiedBy>
  <cp:revision>340</cp:revision>
  <cp:lastPrinted>2011-01-23T21:23:45Z</cp:lastPrinted>
  <dcterms:created xsi:type="dcterms:W3CDTF">2012-05-03T19:51:32Z</dcterms:created>
  <dcterms:modified xsi:type="dcterms:W3CDTF">2013-03-19T19:58:50Z</dcterms:modified>
</cp:coreProperties>
</file>