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362"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363" r:id="rId27"/>
    <p:sldId id="364" r:id="rId28"/>
    <p:sldId id="366" r:id="rId29"/>
    <p:sldId id="367" r:id="rId30"/>
    <p:sldId id="398" r:id="rId31"/>
    <p:sldId id="365" r:id="rId32"/>
    <p:sldId id="368" r:id="rId33"/>
    <p:sldId id="370" r:id="rId34"/>
    <p:sldId id="372" r:id="rId35"/>
    <p:sldId id="373" r:id="rId36"/>
    <p:sldId id="369" r:id="rId37"/>
    <p:sldId id="396" r:id="rId38"/>
    <p:sldId id="395" r:id="rId39"/>
    <p:sldId id="422" r:id="rId40"/>
    <p:sldId id="376" r:id="rId41"/>
    <p:sldId id="423" r:id="rId42"/>
    <p:sldId id="391" r:id="rId43"/>
    <p:sldId id="377" r:id="rId44"/>
    <p:sldId id="378" r:id="rId45"/>
    <p:sldId id="379" r:id="rId46"/>
    <p:sldId id="380" r:id="rId47"/>
    <p:sldId id="381" r:id="rId48"/>
    <p:sldId id="382" r:id="rId49"/>
    <p:sldId id="384" r:id="rId50"/>
    <p:sldId id="385" r:id="rId51"/>
    <p:sldId id="386" r:id="rId52"/>
    <p:sldId id="392" r:id="rId53"/>
    <p:sldId id="424" r:id="rId54"/>
    <p:sldId id="390" r:id="rId55"/>
    <p:sldId id="389" r:id="rId56"/>
    <p:sldId id="394" r:id="rId57"/>
    <p:sldId id="425" r:id="rId58"/>
    <p:sldId id="427" r:id="rId59"/>
    <p:sldId id="428" r:id="rId60"/>
    <p:sldId id="429" r:id="rId61"/>
    <p:sldId id="314"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82459" autoAdjust="0"/>
  </p:normalViewPr>
  <p:slideViewPr>
    <p:cSldViewPr>
      <p:cViewPr>
        <p:scale>
          <a:sx n="33" d="100"/>
          <a:sy n="33" d="100"/>
        </p:scale>
        <p:origin x="1425"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8BB2-6E21-4537-B486-DD82BFF636F2}" type="doc">
      <dgm:prSet loTypeId="urn:microsoft.com/office/officeart/2005/8/layout/radial1" loCatId="relationship" qsTypeId="urn:microsoft.com/office/officeart/2005/8/quickstyle/simple1" qsCatId="simple" csTypeId="urn:microsoft.com/office/officeart/2005/8/colors/colorful2" csCatId="colorful" phldr="1"/>
      <dgm:spPr/>
    </dgm:pt>
    <dgm:pt modelId="{BE20F567-129C-4286-AD2D-02EB9C33AA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effectLst/>
              <a:latin typeface="Times New Roman"/>
              <a:cs typeface="Times New Roman"/>
            </a:rPr>
            <a:t>Data</a:t>
          </a:r>
        </a:p>
      </dgm:t>
    </dgm:pt>
    <dgm:pt modelId="{9F947AA6-4065-4A2E-BFC4-846617176CF3}" type="parTrans" cxnId="{5DC9DCB3-9F70-4DD7-BAAF-E0DB22B5B66F}">
      <dgm:prSet/>
      <dgm:spPr/>
      <dgm:t>
        <a:bodyPr/>
        <a:lstStyle/>
        <a:p>
          <a:endParaRPr lang="en-US" sz="1200">
            <a:latin typeface="+mn-lt"/>
          </a:endParaRPr>
        </a:p>
      </dgm:t>
    </dgm:pt>
    <dgm:pt modelId="{5E48CFAD-FF37-45A7-B0A7-C85B097E356E}" type="sibTrans" cxnId="{5DC9DCB3-9F70-4DD7-BAAF-E0DB22B5B66F}">
      <dgm:prSet/>
      <dgm:spPr/>
      <dgm:t>
        <a:bodyPr/>
        <a:lstStyle/>
        <a:p>
          <a:endParaRPr lang="en-US" sz="1200">
            <a:latin typeface="+mn-lt"/>
          </a:endParaRPr>
        </a:p>
      </dgm:t>
    </dgm:pt>
    <dgm:pt modelId="{4E602880-64E6-4617-91FA-E85C7E0F63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Cohorts</a:t>
          </a:r>
        </a:p>
      </dgm:t>
    </dgm:pt>
    <dgm:pt modelId="{A7D2B92D-8962-461D-B2DC-232684600491}" type="parTrans" cxnId="{8CD22A32-5A5E-4A44-9222-551BF3893EF5}">
      <dgm:prSet custT="1"/>
      <dgm:spPr/>
      <dgm:t>
        <a:bodyPr/>
        <a:lstStyle/>
        <a:p>
          <a:endParaRPr lang="en-US" sz="200">
            <a:latin typeface="+mn-lt"/>
          </a:endParaRPr>
        </a:p>
      </dgm:t>
    </dgm:pt>
    <dgm:pt modelId="{4EB48AFA-686B-489A-B725-4C2BB5577D4C}" type="sibTrans" cxnId="{8CD22A32-5A5E-4A44-9222-551BF3893EF5}">
      <dgm:prSet/>
      <dgm:spPr/>
      <dgm:t>
        <a:bodyPr/>
        <a:lstStyle/>
        <a:p>
          <a:endParaRPr lang="en-US" sz="1200">
            <a:latin typeface="+mn-lt"/>
          </a:endParaRPr>
        </a:p>
      </dgm:t>
    </dgm:pt>
    <dgm:pt modelId="{A977D28B-6FF5-43BB-B81C-4A23FE95F169}">
      <dgm:prSet custT="1"/>
      <dgm:spPr>
        <a:solidFill>
          <a:schemeClr val="bg2">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Cohorts</a:t>
          </a:r>
        </a:p>
      </dgm:t>
    </dgm:pt>
    <dgm:pt modelId="{05C7045F-5C8C-4D19-B2D4-EA440DB3972F}" type="parTrans" cxnId="{DA1641C5-7522-42B9-A315-338A9D508C7C}">
      <dgm:prSet custT="1"/>
      <dgm:spPr/>
      <dgm:t>
        <a:bodyPr/>
        <a:lstStyle/>
        <a:p>
          <a:endParaRPr lang="en-US" sz="200">
            <a:latin typeface="+mn-lt"/>
          </a:endParaRPr>
        </a:p>
      </dgm:t>
    </dgm:pt>
    <dgm:pt modelId="{60BD0487-C762-4EF3-9FA3-79AF09BC1A7C}" type="sibTrans" cxnId="{DA1641C5-7522-42B9-A315-338A9D508C7C}">
      <dgm:prSet/>
      <dgm:spPr/>
      <dgm:t>
        <a:bodyPr/>
        <a:lstStyle/>
        <a:p>
          <a:endParaRPr lang="en-US" sz="1200">
            <a:latin typeface="+mn-lt"/>
          </a:endParaRPr>
        </a:p>
      </dgm:t>
    </dgm:pt>
    <dgm:pt modelId="{AE645000-DB2A-4167-8AAC-F801E149A9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in Time</a:t>
          </a:r>
        </a:p>
      </dgm:t>
    </dgm:pt>
    <dgm:pt modelId="{9D5A979E-53EF-441A-98AB-D2193CDBE075}" type="parTrans" cxnId="{CF1B8B90-06CB-4926-84DB-F11774D42C31}">
      <dgm:prSet custT="1"/>
      <dgm:spPr/>
      <dgm:t>
        <a:bodyPr/>
        <a:lstStyle/>
        <a:p>
          <a:endParaRPr lang="en-US" sz="200">
            <a:latin typeface="+mn-lt"/>
          </a:endParaRPr>
        </a:p>
      </dgm:t>
    </dgm:pt>
    <dgm:pt modelId="{2565FF6C-A6B5-490E-B296-A4CEBD07D37C}" type="sibTrans" cxnId="{CF1B8B90-06CB-4926-84DB-F11774D42C31}">
      <dgm:prSet/>
      <dgm:spPr/>
      <dgm:t>
        <a:bodyPr/>
        <a:lstStyle/>
        <a:p>
          <a:endParaRPr lang="en-US" sz="1200">
            <a:latin typeface="+mn-lt"/>
          </a:endParaRPr>
        </a:p>
      </dgm:t>
    </dgm:pt>
    <dgm:pt modelId="{2A4143B2-1757-440C-812C-E6AE10894D76}" type="pres">
      <dgm:prSet presAssocID="{C7828BB2-6E21-4537-B486-DD82BFF636F2}" presName="cycle" presStyleCnt="0">
        <dgm:presLayoutVars>
          <dgm:chMax val="1"/>
          <dgm:dir/>
          <dgm:animLvl val="ctr"/>
          <dgm:resizeHandles val="exact"/>
        </dgm:presLayoutVars>
      </dgm:prSet>
      <dgm:spPr/>
    </dgm:pt>
    <dgm:pt modelId="{0FC4B2FE-A5EB-417D-89C0-7C50EA6330DD}" type="pres">
      <dgm:prSet presAssocID="{BE20F567-129C-4286-AD2D-02EB9C33AA30}" presName="centerShape" presStyleLbl="node0" presStyleIdx="0" presStyleCnt="1"/>
      <dgm:spPr/>
      <dgm:t>
        <a:bodyPr/>
        <a:lstStyle/>
        <a:p>
          <a:endParaRPr lang="en-US"/>
        </a:p>
      </dgm:t>
    </dgm:pt>
    <dgm:pt modelId="{12356792-5BE4-4A00-AE30-0AA281D0B4E6}" type="pres">
      <dgm:prSet presAssocID="{A7D2B92D-8962-461D-B2DC-232684600491}" presName="Name9" presStyleLbl="parChTrans1D2" presStyleIdx="0" presStyleCnt="3"/>
      <dgm:spPr/>
      <dgm:t>
        <a:bodyPr/>
        <a:lstStyle/>
        <a:p>
          <a:endParaRPr lang="en-US"/>
        </a:p>
      </dgm:t>
    </dgm:pt>
    <dgm:pt modelId="{2880C0D6-9C4B-49C7-8F46-800F7477FCCD}" type="pres">
      <dgm:prSet presAssocID="{A7D2B92D-8962-461D-B2DC-232684600491}" presName="connTx" presStyleLbl="parChTrans1D2" presStyleIdx="0" presStyleCnt="3"/>
      <dgm:spPr/>
      <dgm:t>
        <a:bodyPr/>
        <a:lstStyle/>
        <a:p>
          <a:endParaRPr lang="en-US"/>
        </a:p>
      </dgm:t>
    </dgm:pt>
    <dgm:pt modelId="{24717255-9371-4A7B-971C-9881852B43B1}" type="pres">
      <dgm:prSet presAssocID="{4E602880-64E6-4617-91FA-E85C7E0F6390}" presName="node" presStyleLbl="node1" presStyleIdx="0" presStyleCnt="3">
        <dgm:presLayoutVars>
          <dgm:bulletEnabled val="1"/>
        </dgm:presLayoutVars>
      </dgm:prSet>
      <dgm:spPr/>
      <dgm:t>
        <a:bodyPr/>
        <a:lstStyle/>
        <a:p>
          <a:endParaRPr lang="en-US"/>
        </a:p>
      </dgm:t>
    </dgm:pt>
    <dgm:pt modelId="{4D481FF3-9B21-4D9A-8F08-FF6187F767FF}" type="pres">
      <dgm:prSet presAssocID="{05C7045F-5C8C-4D19-B2D4-EA440DB3972F}" presName="Name9" presStyleLbl="parChTrans1D2" presStyleIdx="1" presStyleCnt="3"/>
      <dgm:spPr/>
      <dgm:t>
        <a:bodyPr/>
        <a:lstStyle/>
        <a:p>
          <a:endParaRPr lang="en-US"/>
        </a:p>
      </dgm:t>
    </dgm:pt>
    <dgm:pt modelId="{560B14D4-1CAA-4F1A-92E5-C139A05E7749}" type="pres">
      <dgm:prSet presAssocID="{05C7045F-5C8C-4D19-B2D4-EA440DB3972F}" presName="connTx" presStyleLbl="parChTrans1D2" presStyleIdx="1" presStyleCnt="3"/>
      <dgm:spPr/>
      <dgm:t>
        <a:bodyPr/>
        <a:lstStyle/>
        <a:p>
          <a:endParaRPr lang="en-US"/>
        </a:p>
      </dgm:t>
    </dgm:pt>
    <dgm:pt modelId="{11CA6419-D9DB-4614-A10A-97FBD7D93B03}" type="pres">
      <dgm:prSet presAssocID="{A977D28B-6FF5-43BB-B81C-4A23FE95F169}" presName="node" presStyleLbl="node1" presStyleIdx="1" presStyleCnt="3">
        <dgm:presLayoutVars>
          <dgm:bulletEnabled val="1"/>
        </dgm:presLayoutVars>
      </dgm:prSet>
      <dgm:spPr/>
      <dgm:t>
        <a:bodyPr/>
        <a:lstStyle/>
        <a:p>
          <a:endParaRPr lang="en-US"/>
        </a:p>
      </dgm:t>
    </dgm:pt>
    <dgm:pt modelId="{B98501FE-0140-42C5-8CB8-02B164156DAA}" type="pres">
      <dgm:prSet presAssocID="{9D5A979E-53EF-441A-98AB-D2193CDBE075}" presName="Name9" presStyleLbl="parChTrans1D2" presStyleIdx="2" presStyleCnt="3"/>
      <dgm:spPr/>
      <dgm:t>
        <a:bodyPr/>
        <a:lstStyle/>
        <a:p>
          <a:endParaRPr lang="en-US"/>
        </a:p>
      </dgm:t>
    </dgm:pt>
    <dgm:pt modelId="{8363F014-88A5-40B6-9A5B-F0359A5CC5A8}" type="pres">
      <dgm:prSet presAssocID="{9D5A979E-53EF-441A-98AB-D2193CDBE075}" presName="connTx" presStyleLbl="parChTrans1D2" presStyleIdx="2" presStyleCnt="3"/>
      <dgm:spPr/>
      <dgm:t>
        <a:bodyPr/>
        <a:lstStyle/>
        <a:p>
          <a:endParaRPr lang="en-US"/>
        </a:p>
      </dgm:t>
    </dgm:pt>
    <dgm:pt modelId="{1A1C0501-2078-4FA0-8612-9AC0E4718A8B}" type="pres">
      <dgm:prSet presAssocID="{AE645000-DB2A-4167-8AAC-F801E149A947}" presName="node" presStyleLbl="node1" presStyleIdx="2" presStyleCnt="3">
        <dgm:presLayoutVars>
          <dgm:bulletEnabled val="1"/>
        </dgm:presLayoutVars>
      </dgm:prSet>
      <dgm:spPr/>
      <dgm:t>
        <a:bodyPr/>
        <a:lstStyle/>
        <a:p>
          <a:endParaRPr lang="en-US"/>
        </a:p>
      </dgm:t>
    </dgm:pt>
  </dgm:ptLst>
  <dgm:cxnLst>
    <dgm:cxn modelId="{F23A5E82-EC0E-D74B-946D-02E79683C4B6}" type="presOf" srcId="{9D5A979E-53EF-441A-98AB-D2193CDBE075}" destId="{B98501FE-0140-42C5-8CB8-02B164156DAA}" srcOrd="0" destOrd="0" presId="urn:microsoft.com/office/officeart/2005/8/layout/radial1"/>
    <dgm:cxn modelId="{DA1641C5-7522-42B9-A315-338A9D508C7C}" srcId="{BE20F567-129C-4286-AD2D-02EB9C33AA30}" destId="{A977D28B-6FF5-43BB-B81C-4A23FE95F169}" srcOrd="1" destOrd="0" parTransId="{05C7045F-5C8C-4D19-B2D4-EA440DB3972F}" sibTransId="{60BD0487-C762-4EF3-9FA3-79AF09BC1A7C}"/>
    <dgm:cxn modelId="{F4C859DC-5575-D24F-9E0D-82EA311D3284}" type="presOf" srcId="{AE645000-DB2A-4167-8AAC-F801E149A947}" destId="{1A1C0501-2078-4FA0-8612-9AC0E4718A8B}" srcOrd="0" destOrd="0" presId="urn:microsoft.com/office/officeart/2005/8/layout/radial1"/>
    <dgm:cxn modelId="{4B07CD02-40A1-6C49-B9A3-424D13BE41A4}" type="presOf" srcId="{C7828BB2-6E21-4537-B486-DD82BFF636F2}" destId="{2A4143B2-1757-440C-812C-E6AE10894D76}" srcOrd="0" destOrd="0" presId="urn:microsoft.com/office/officeart/2005/8/layout/radial1"/>
    <dgm:cxn modelId="{4AF9FA3F-E44C-E743-B31B-C2A8E54D8997}" type="presOf" srcId="{A7D2B92D-8962-461D-B2DC-232684600491}" destId="{12356792-5BE4-4A00-AE30-0AA281D0B4E6}" srcOrd="0" destOrd="0" presId="urn:microsoft.com/office/officeart/2005/8/layout/radial1"/>
    <dgm:cxn modelId="{E384023A-0A72-1044-98B2-270ECB86DF94}" type="presOf" srcId="{BE20F567-129C-4286-AD2D-02EB9C33AA30}" destId="{0FC4B2FE-A5EB-417D-89C0-7C50EA6330DD}" srcOrd="0" destOrd="0" presId="urn:microsoft.com/office/officeart/2005/8/layout/radial1"/>
    <dgm:cxn modelId="{2E7EB497-C29A-A34B-AF56-8D45F5B6E5EE}" type="presOf" srcId="{A7D2B92D-8962-461D-B2DC-232684600491}" destId="{2880C0D6-9C4B-49C7-8F46-800F7477FCCD}" srcOrd="1" destOrd="0" presId="urn:microsoft.com/office/officeart/2005/8/layout/radial1"/>
    <dgm:cxn modelId="{6ED3F08F-EF30-7B4A-BC16-601F0E4486B2}" type="presOf" srcId="{4E602880-64E6-4617-91FA-E85C7E0F6390}" destId="{24717255-9371-4A7B-971C-9881852B43B1}" srcOrd="0" destOrd="0" presId="urn:microsoft.com/office/officeart/2005/8/layout/radial1"/>
    <dgm:cxn modelId="{5DC9DCB3-9F70-4DD7-BAAF-E0DB22B5B66F}" srcId="{C7828BB2-6E21-4537-B486-DD82BFF636F2}" destId="{BE20F567-129C-4286-AD2D-02EB9C33AA30}" srcOrd="0" destOrd="0" parTransId="{9F947AA6-4065-4A2E-BFC4-846617176CF3}" sibTransId="{5E48CFAD-FF37-45A7-B0A7-C85B097E356E}"/>
    <dgm:cxn modelId="{8DEC42D1-7F1F-6E43-8F35-E55B81F81469}" type="presOf" srcId="{05C7045F-5C8C-4D19-B2D4-EA440DB3972F}" destId="{4D481FF3-9B21-4D9A-8F08-FF6187F767FF}" srcOrd="0" destOrd="0" presId="urn:microsoft.com/office/officeart/2005/8/layout/radial1"/>
    <dgm:cxn modelId="{7A06CDDF-868D-8F48-AE9C-38C444C19E26}" type="presOf" srcId="{A977D28B-6FF5-43BB-B81C-4A23FE95F169}" destId="{11CA6419-D9DB-4614-A10A-97FBD7D93B03}" srcOrd="0" destOrd="0" presId="urn:microsoft.com/office/officeart/2005/8/layout/radial1"/>
    <dgm:cxn modelId="{1EDB85D9-17D5-1E42-9D6E-8AEF24D0A7DB}" type="presOf" srcId="{05C7045F-5C8C-4D19-B2D4-EA440DB3972F}" destId="{560B14D4-1CAA-4F1A-92E5-C139A05E7749}" srcOrd="1" destOrd="0" presId="urn:microsoft.com/office/officeart/2005/8/layout/radial1"/>
    <dgm:cxn modelId="{2A301B61-0F24-234F-9677-EA79298374DC}" type="presOf" srcId="{9D5A979E-53EF-441A-98AB-D2193CDBE075}" destId="{8363F014-88A5-40B6-9A5B-F0359A5CC5A8}" srcOrd="1" destOrd="0" presId="urn:microsoft.com/office/officeart/2005/8/layout/radial1"/>
    <dgm:cxn modelId="{8CD22A32-5A5E-4A44-9222-551BF3893EF5}" srcId="{BE20F567-129C-4286-AD2D-02EB9C33AA30}" destId="{4E602880-64E6-4617-91FA-E85C7E0F6390}" srcOrd="0" destOrd="0" parTransId="{A7D2B92D-8962-461D-B2DC-232684600491}" sibTransId="{4EB48AFA-686B-489A-B725-4C2BB5577D4C}"/>
    <dgm:cxn modelId="{CF1B8B90-06CB-4926-84DB-F11774D42C31}" srcId="{BE20F567-129C-4286-AD2D-02EB9C33AA30}" destId="{AE645000-DB2A-4167-8AAC-F801E149A947}" srcOrd="2" destOrd="0" parTransId="{9D5A979E-53EF-441A-98AB-D2193CDBE075}" sibTransId="{2565FF6C-A6B5-490E-B296-A4CEBD07D37C}"/>
    <dgm:cxn modelId="{9214287E-5B1E-8540-8E27-B02E5CFA9886}" type="presParOf" srcId="{2A4143B2-1757-440C-812C-E6AE10894D76}" destId="{0FC4B2FE-A5EB-417D-89C0-7C50EA6330DD}" srcOrd="0" destOrd="0" presId="urn:microsoft.com/office/officeart/2005/8/layout/radial1"/>
    <dgm:cxn modelId="{4846E62A-9C14-DB4F-970C-F1610FCC653B}" type="presParOf" srcId="{2A4143B2-1757-440C-812C-E6AE10894D76}" destId="{12356792-5BE4-4A00-AE30-0AA281D0B4E6}" srcOrd="1" destOrd="0" presId="urn:microsoft.com/office/officeart/2005/8/layout/radial1"/>
    <dgm:cxn modelId="{7FDEDE94-A5C0-6F40-ACB1-60F054796C4E}" type="presParOf" srcId="{12356792-5BE4-4A00-AE30-0AA281D0B4E6}" destId="{2880C0D6-9C4B-49C7-8F46-800F7477FCCD}" srcOrd="0" destOrd="0" presId="urn:microsoft.com/office/officeart/2005/8/layout/radial1"/>
    <dgm:cxn modelId="{93662B37-1948-094B-A190-8B88DBAF1998}" type="presParOf" srcId="{2A4143B2-1757-440C-812C-E6AE10894D76}" destId="{24717255-9371-4A7B-971C-9881852B43B1}" srcOrd="2" destOrd="0" presId="urn:microsoft.com/office/officeart/2005/8/layout/radial1"/>
    <dgm:cxn modelId="{85C947A4-1C8F-C54C-A49B-3DD8EE81DB74}" type="presParOf" srcId="{2A4143B2-1757-440C-812C-E6AE10894D76}" destId="{4D481FF3-9B21-4D9A-8F08-FF6187F767FF}" srcOrd="3" destOrd="0" presId="urn:microsoft.com/office/officeart/2005/8/layout/radial1"/>
    <dgm:cxn modelId="{817C3F80-1B32-C240-845C-DE5D9AD46FCC}" type="presParOf" srcId="{4D481FF3-9B21-4D9A-8F08-FF6187F767FF}" destId="{560B14D4-1CAA-4F1A-92E5-C139A05E7749}" srcOrd="0" destOrd="0" presId="urn:microsoft.com/office/officeart/2005/8/layout/radial1"/>
    <dgm:cxn modelId="{64065B30-9B30-734E-9D6D-3854384D594B}" type="presParOf" srcId="{2A4143B2-1757-440C-812C-E6AE10894D76}" destId="{11CA6419-D9DB-4614-A10A-97FBD7D93B03}" srcOrd="4" destOrd="0" presId="urn:microsoft.com/office/officeart/2005/8/layout/radial1"/>
    <dgm:cxn modelId="{251B96B7-0021-9B48-A0C2-5DF91B39F460}" type="presParOf" srcId="{2A4143B2-1757-440C-812C-E6AE10894D76}" destId="{B98501FE-0140-42C5-8CB8-02B164156DAA}" srcOrd="5" destOrd="0" presId="urn:microsoft.com/office/officeart/2005/8/layout/radial1"/>
    <dgm:cxn modelId="{9C3F13F5-BEC8-134E-9B24-2CC9835F04ED}" type="presParOf" srcId="{B98501FE-0140-42C5-8CB8-02B164156DAA}" destId="{8363F014-88A5-40B6-9A5B-F0359A5CC5A8}" srcOrd="0" destOrd="0" presId="urn:microsoft.com/office/officeart/2005/8/layout/radial1"/>
    <dgm:cxn modelId="{DB1C81ED-68C7-C74A-A2A0-4953CE9CE487}" type="presParOf" srcId="{2A4143B2-1757-440C-812C-E6AE10894D76}" destId="{1A1C0501-2078-4FA0-8612-9AC0E4718A8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2DC60-5AC6-944E-81C6-0F6EDD0FCFEE}"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CF92FB1-3F1F-FB49-9080-4C3E83457464}">
      <dgm:prSet phldrT="[Text]" custT="1"/>
      <dgm:spPr/>
      <dgm:t>
        <a:bodyPr/>
        <a:lstStyle/>
        <a:p>
          <a:r>
            <a:rPr lang="en-US" sz="1700" b="0" dirty="0" smtClean="0">
              <a:latin typeface="Times"/>
              <a:cs typeface="Times"/>
            </a:rPr>
            <a:t>Data entered by county social workers</a:t>
          </a:r>
          <a:endParaRPr lang="en-US" sz="1700" b="0" dirty="0">
            <a:latin typeface="Times"/>
            <a:cs typeface="Times"/>
          </a:endParaRPr>
        </a:p>
      </dgm:t>
    </dgm:pt>
    <dgm:pt modelId="{5E9ADECA-CDF5-A342-9CEC-804DA245D3E9}" type="parTrans" cxnId="{54A52E70-7952-CF43-A2C8-C01940E781B7}">
      <dgm:prSet/>
      <dgm:spPr/>
      <dgm:t>
        <a:bodyPr/>
        <a:lstStyle/>
        <a:p>
          <a:endParaRPr lang="en-US" sz="2800" b="0"/>
        </a:p>
      </dgm:t>
    </dgm:pt>
    <dgm:pt modelId="{B6428FF7-6B64-8C48-81CE-549B435925FF}" type="sibTrans" cxnId="{54A52E70-7952-CF43-A2C8-C01940E781B7}">
      <dgm:prSet/>
      <dgm:spPr/>
      <dgm:t>
        <a:bodyPr/>
        <a:lstStyle/>
        <a:p>
          <a:endParaRPr lang="en-US" sz="2800" b="0"/>
        </a:p>
      </dgm:t>
    </dgm:pt>
    <dgm:pt modelId="{1A817593-7F43-624C-849E-6513E1DA9006}">
      <dgm:prSet phldrT="[Text]" custT="1"/>
      <dgm:spPr/>
      <dgm:t>
        <a:bodyPr/>
        <a:lstStyle/>
        <a:p>
          <a:r>
            <a:rPr lang="en-US" sz="1700" b="0" dirty="0" smtClean="0">
              <a:latin typeface="Times"/>
              <a:cs typeface="Times"/>
            </a:rPr>
            <a:t>Compiled by IBM</a:t>
          </a:r>
          <a:endParaRPr lang="en-US" sz="1700" b="0" dirty="0">
            <a:latin typeface="Times"/>
            <a:cs typeface="Times"/>
          </a:endParaRPr>
        </a:p>
      </dgm:t>
    </dgm:pt>
    <dgm:pt modelId="{A1CAADC9-A018-EF40-892F-B3D24D258987}" type="parTrans" cxnId="{7F6CAB74-19C8-094E-8FD5-3E9AD55B97B2}">
      <dgm:prSet/>
      <dgm:spPr/>
      <dgm:t>
        <a:bodyPr/>
        <a:lstStyle/>
        <a:p>
          <a:endParaRPr lang="en-US" sz="2800" b="0"/>
        </a:p>
      </dgm:t>
    </dgm:pt>
    <dgm:pt modelId="{B6C6932E-F6B6-DA4A-BB36-FF65E656C8A4}" type="sibTrans" cxnId="{7F6CAB74-19C8-094E-8FD5-3E9AD55B97B2}">
      <dgm:prSet/>
      <dgm:spPr/>
      <dgm:t>
        <a:bodyPr/>
        <a:lstStyle/>
        <a:p>
          <a:endParaRPr lang="en-US" sz="2800" b="0"/>
        </a:p>
      </dgm:t>
    </dgm:pt>
    <dgm:pt modelId="{34912EE9-F793-1244-B3A6-29FFC0778027}">
      <dgm:prSet phldrT="[Text]" custT="1"/>
      <dgm:spPr/>
      <dgm:t>
        <a:bodyPr/>
        <a:lstStyle/>
        <a:p>
          <a:r>
            <a:rPr lang="en-US" sz="1700" b="0" dirty="0" smtClean="0">
              <a:latin typeface="Times"/>
              <a:cs typeface="Times"/>
            </a:rPr>
            <a:t>“Data dump” received by CCWIP</a:t>
          </a:r>
          <a:endParaRPr lang="en-US" sz="1700" b="0" dirty="0">
            <a:latin typeface="Times"/>
            <a:cs typeface="Times"/>
          </a:endParaRPr>
        </a:p>
      </dgm:t>
    </dgm:pt>
    <dgm:pt modelId="{FFA213B1-5623-1741-B851-505CAED6EE58}" type="parTrans" cxnId="{E6A3C446-4CC2-3E4F-8E74-3A5969E1DF3B}">
      <dgm:prSet/>
      <dgm:spPr/>
      <dgm:t>
        <a:bodyPr/>
        <a:lstStyle/>
        <a:p>
          <a:endParaRPr lang="en-US" sz="2800" b="0"/>
        </a:p>
      </dgm:t>
    </dgm:pt>
    <dgm:pt modelId="{C7CE8042-EC2F-5F49-8DFC-30CDF5962A0A}" type="sibTrans" cxnId="{E6A3C446-4CC2-3E4F-8E74-3A5969E1DF3B}">
      <dgm:prSet/>
      <dgm:spPr/>
      <dgm:t>
        <a:bodyPr/>
        <a:lstStyle/>
        <a:p>
          <a:endParaRPr lang="en-US" sz="2800" b="0"/>
        </a:p>
      </dgm:t>
    </dgm:pt>
    <dgm:pt modelId="{3B0EF330-7E2F-8A4D-9481-21BC7CE32ACF}">
      <dgm:prSet phldrT="[Text]" custT="1"/>
      <dgm:spPr/>
      <dgm:t>
        <a:bodyPr/>
        <a:lstStyle/>
        <a:p>
          <a:r>
            <a:rPr lang="en-US" sz="1700" b="0" dirty="0" smtClean="0">
              <a:latin typeface="Times New Roman"/>
              <a:cs typeface="Times New Roman"/>
            </a:rPr>
            <a:t>Longitudinally configured</a:t>
          </a:r>
        </a:p>
      </dgm:t>
    </dgm:pt>
    <dgm:pt modelId="{DB7984DA-A2A3-E24F-928D-E19ED012927B}" type="parTrans" cxnId="{053B6F8D-EC61-1D4A-85DA-DBAA21C0E1D1}">
      <dgm:prSet/>
      <dgm:spPr/>
      <dgm:t>
        <a:bodyPr/>
        <a:lstStyle/>
        <a:p>
          <a:endParaRPr lang="en-US" sz="2800" b="0"/>
        </a:p>
      </dgm:t>
    </dgm:pt>
    <dgm:pt modelId="{61784CDF-8082-EA41-8B5A-9F6F167BF1C3}" type="sibTrans" cxnId="{053B6F8D-EC61-1D4A-85DA-DBAA21C0E1D1}">
      <dgm:prSet/>
      <dgm:spPr/>
      <dgm:t>
        <a:bodyPr/>
        <a:lstStyle/>
        <a:p>
          <a:endParaRPr lang="en-US" sz="2800" b="0"/>
        </a:p>
      </dgm:t>
    </dgm:pt>
    <dgm:pt modelId="{A4BF20F1-1C70-1A42-A87D-B0AE32AB0926}">
      <dgm:prSet phldrT="[Text]" custT="1"/>
      <dgm:spPr/>
      <dgm:t>
        <a:bodyPr/>
        <a:lstStyle/>
        <a:p>
          <a:r>
            <a:rPr lang="en-US" sz="1700" b="0" dirty="0" smtClean="0">
              <a:latin typeface="Times"/>
              <a:cs typeface="Times"/>
            </a:rPr>
            <a:t>Used for quarterly reports</a:t>
          </a:r>
        </a:p>
      </dgm:t>
    </dgm:pt>
    <dgm:pt modelId="{76E3F3FB-BF5B-1640-9336-A4E757C8C8B5}" type="parTrans" cxnId="{92E0A000-BC63-A443-95B9-D7722DAFCEBE}">
      <dgm:prSet/>
      <dgm:spPr/>
      <dgm:t>
        <a:bodyPr/>
        <a:lstStyle/>
        <a:p>
          <a:endParaRPr lang="en-US" sz="2800" b="0"/>
        </a:p>
      </dgm:t>
    </dgm:pt>
    <dgm:pt modelId="{E2EF0FD6-DA6F-8B46-95B6-9AA490273A5D}" type="sibTrans" cxnId="{92E0A000-BC63-A443-95B9-D7722DAFCEBE}">
      <dgm:prSet/>
      <dgm:spPr/>
      <dgm:t>
        <a:bodyPr/>
        <a:lstStyle/>
        <a:p>
          <a:endParaRPr lang="en-US" sz="2800" b="0"/>
        </a:p>
      </dgm:t>
    </dgm:pt>
    <dgm:pt modelId="{A8E4D064-150A-3344-A23B-AE4604C05E3E}">
      <dgm:prSet phldrT="[Text]" custT="1"/>
      <dgm:spPr>
        <a:solidFill>
          <a:schemeClr val="accent6">
            <a:lumMod val="75000"/>
          </a:schemeClr>
        </a:solidFill>
      </dgm:spPr>
      <dgm:t>
        <a:bodyPr/>
        <a:lstStyle/>
        <a:p>
          <a:r>
            <a:rPr lang="en-US" sz="1800" b="0" dirty="0" smtClean="0">
              <a:latin typeface="Times"/>
              <a:cs typeface="Times"/>
            </a:rPr>
            <a:t>Data used to track outcomes</a:t>
          </a:r>
        </a:p>
      </dgm:t>
    </dgm:pt>
    <dgm:pt modelId="{0BEDC850-2FD4-8A43-BA79-4F8F7E7498CF}" type="parTrans" cxnId="{F63AEB01-C148-284E-94D6-D11A7E36D3D8}">
      <dgm:prSet/>
      <dgm:spPr/>
      <dgm:t>
        <a:bodyPr/>
        <a:lstStyle/>
        <a:p>
          <a:endParaRPr lang="en-US" sz="2800" b="0"/>
        </a:p>
      </dgm:t>
    </dgm:pt>
    <dgm:pt modelId="{B3DBDC2D-8061-B844-AC23-2EB371A07CAE}" type="sibTrans" cxnId="{F63AEB01-C148-284E-94D6-D11A7E36D3D8}">
      <dgm:prSet/>
      <dgm:spPr/>
      <dgm:t>
        <a:bodyPr/>
        <a:lstStyle/>
        <a:p>
          <a:endParaRPr lang="en-US" sz="2800" b="0"/>
        </a:p>
      </dgm:t>
    </dgm:pt>
    <dgm:pt modelId="{D3C66855-B9FF-C649-8B3E-5C2E83923BD6}">
      <dgm:prSet/>
      <dgm:spPr/>
      <dgm:t>
        <a:bodyPr/>
        <a:lstStyle/>
        <a:p>
          <a:r>
            <a:rPr lang="en-US" dirty="0" smtClean="0">
              <a:latin typeface="Times New Roman"/>
              <a:cs typeface="Times New Roman"/>
            </a:rPr>
            <a:t>Published on public website</a:t>
          </a:r>
          <a:endParaRPr lang="en-US" dirty="0">
            <a:latin typeface="Times New Roman"/>
            <a:cs typeface="Times New Roman"/>
          </a:endParaRPr>
        </a:p>
      </dgm:t>
    </dgm:pt>
    <dgm:pt modelId="{5DE3FF29-20B4-0C4A-B058-5F35DC39E6FA}" type="parTrans" cxnId="{EAD8C7CB-CC1C-0A4C-B5C2-7690315F6BE2}">
      <dgm:prSet/>
      <dgm:spPr/>
      <dgm:t>
        <a:bodyPr/>
        <a:lstStyle/>
        <a:p>
          <a:endParaRPr lang="en-US"/>
        </a:p>
      </dgm:t>
    </dgm:pt>
    <dgm:pt modelId="{3A554BD0-28DA-3047-9550-A3A090486218}" type="sibTrans" cxnId="{EAD8C7CB-CC1C-0A4C-B5C2-7690315F6BE2}">
      <dgm:prSet/>
      <dgm:spPr/>
      <dgm:t>
        <a:bodyPr/>
        <a:lstStyle/>
        <a:p>
          <a:endParaRPr lang="en-US"/>
        </a:p>
      </dgm:t>
    </dgm:pt>
    <dgm:pt modelId="{1E3157F3-CFF7-7249-A2B0-A40D48D8A45C}" type="pres">
      <dgm:prSet presAssocID="{13B2DC60-5AC6-944E-81C6-0F6EDD0FCFEE}" presName="Name0" presStyleCnt="0">
        <dgm:presLayoutVars>
          <dgm:dir/>
          <dgm:animLvl val="lvl"/>
          <dgm:resizeHandles val="exact"/>
        </dgm:presLayoutVars>
      </dgm:prSet>
      <dgm:spPr/>
      <dgm:t>
        <a:bodyPr/>
        <a:lstStyle/>
        <a:p>
          <a:endParaRPr lang="en-US"/>
        </a:p>
      </dgm:t>
    </dgm:pt>
    <dgm:pt modelId="{C1D581D8-CCE3-6E47-8E4F-9600C39EA87A}" type="pres">
      <dgm:prSet presAssocID="{A8E4D064-150A-3344-A23B-AE4604C05E3E}" presName="boxAndChildren" presStyleCnt="0"/>
      <dgm:spPr/>
    </dgm:pt>
    <dgm:pt modelId="{7FDBA369-AB89-A843-8F4D-7A8CE92C27AC}" type="pres">
      <dgm:prSet presAssocID="{A8E4D064-150A-3344-A23B-AE4604C05E3E}" presName="parentTextBox" presStyleLbl="node1" presStyleIdx="0" presStyleCnt="7"/>
      <dgm:spPr/>
      <dgm:t>
        <a:bodyPr/>
        <a:lstStyle/>
        <a:p>
          <a:endParaRPr lang="en-US"/>
        </a:p>
      </dgm:t>
    </dgm:pt>
    <dgm:pt modelId="{9A76F9F3-AAD2-4D4D-ADCF-540447DE0A7B}" type="pres">
      <dgm:prSet presAssocID="{3A554BD0-28DA-3047-9550-A3A090486218}" presName="sp" presStyleCnt="0"/>
      <dgm:spPr/>
    </dgm:pt>
    <dgm:pt modelId="{1257D553-4B0F-8A45-8D43-8009E43DAF39}" type="pres">
      <dgm:prSet presAssocID="{D3C66855-B9FF-C649-8B3E-5C2E83923BD6}" presName="arrowAndChildren" presStyleCnt="0"/>
      <dgm:spPr/>
    </dgm:pt>
    <dgm:pt modelId="{22B9A442-C353-E340-8046-525BC4090FEE}" type="pres">
      <dgm:prSet presAssocID="{D3C66855-B9FF-C649-8B3E-5C2E83923BD6}" presName="parentTextArrow" presStyleLbl="node1" presStyleIdx="1" presStyleCnt="7"/>
      <dgm:spPr/>
      <dgm:t>
        <a:bodyPr/>
        <a:lstStyle/>
        <a:p>
          <a:endParaRPr lang="en-US"/>
        </a:p>
      </dgm:t>
    </dgm:pt>
    <dgm:pt modelId="{A02562C3-1B82-2F4B-9963-4B6C1CDF97DF}" type="pres">
      <dgm:prSet presAssocID="{E2EF0FD6-DA6F-8B46-95B6-9AA490273A5D}" presName="sp" presStyleCnt="0"/>
      <dgm:spPr/>
    </dgm:pt>
    <dgm:pt modelId="{A98EBD3B-7E77-3545-BE85-0E1ABE046BFF}" type="pres">
      <dgm:prSet presAssocID="{A4BF20F1-1C70-1A42-A87D-B0AE32AB0926}" presName="arrowAndChildren" presStyleCnt="0"/>
      <dgm:spPr/>
    </dgm:pt>
    <dgm:pt modelId="{27B1A892-51E1-164F-8A97-D68C053C4FD9}" type="pres">
      <dgm:prSet presAssocID="{A4BF20F1-1C70-1A42-A87D-B0AE32AB0926}" presName="parentTextArrow" presStyleLbl="node1" presStyleIdx="2" presStyleCnt="7"/>
      <dgm:spPr/>
      <dgm:t>
        <a:bodyPr/>
        <a:lstStyle/>
        <a:p>
          <a:endParaRPr lang="en-US"/>
        </a:p>
      </dgm:t>
    </dgm:pt>
    <dgm:pt modelId="{5D697607-39D6-F946-85DF-58F44EF2A566}" type="pres">
      <dgm:prSet presAssocID="{61784CDF-8082-EA41-8B5A-9F6F167BF1C3}" presName="sp" presStyleCnt="0"/>
      <dgm:spPr/>
    </dgm:pt>
    <dgm:pt modelId="{41D9C644-5FE9-9C42-88DE-DD5C884AB1D2}" type="pres">
      <dgm:prSet presAssocID="{3B0EF330-7E2F-8A4D-9481-21BC7CE32ACF}" presName="arrowAndChildren" presStyleCnt="0"/>
      <dgm:spPr/>
    </dgm:pt>
    <dgm:pt modelId="{93061689-BEAC-C443-A1AC-C32FAED78927}" type="pres">
      <dgm:prSet presAssocID="{3B0EF330-7E2F-8A4D-9481-21BC7CE32ACF}" presName="parentTextArrow" presStyleLbl="node1" presStyleIdx="3" presStyleCnt="7"/>
      <dgm:spPr/>
      <dgm:t>
        <a:bodyPr/>
        <a:lstStyle/>
        <a:p>
          <a:endParaRPr lang="en-US"/>
        </a:p>
      </dgm:t>
    </dgm:pt>
    <dgm:pt modelId="{71021365-67CB-B74B-8CAA-AD3278F81B54}" type="pres">
      <dgm:prSet presAssocID="{C7CE8042-EC2F-5F49-8DFC-30CDF5962A0A}" presName="sp" presStyleCnt="0"/>
      <dgm:spPr/>
    </dgm:pt>
    <dgm:pt modelId="{03A6F325-3F6A-7843-949C-2C7307489796}" type="pres">
      <dgm:prSet presAssocID="{34912EE9-F793-1244-B3A6-29FFC0778027}" presName="arrowAndChildren" presStyleCnt="0"/>
      <dgm:spPr/>
    </dgm:pt>
    <dgm:pt modelId="{32233C62-9E75-754D-A59A-995724996431}" type="pres">
      <dgm:prSet presAssocID="{34912EE9-F793-1244-B3A6-29FFC0778027}" presName="parentTextArrow" presStyleLbl="node1" presStyleIdx="4" presStyleCnt="7"/>
      <dgm:spPr/>
      <dgm:t>
        <a:bodyPr/>
        <a:lstStyle/>
        <a:p>
          <a:endParaRPr lang="en-US"/>
        </a:p>
      </dgm:t>
    </dgm:pt>
    <dgm:pt modelId="{284D70A3-BCEB-4541-8BEA-33542C0515C5}" type="pres">
      <dgm:prSet presAssocID="{B6C6932E-F6B6-DA4A-BB36-FF65E656C8A4}" presName="sp" presStyleCnt="0"/>
      <dgm:spPr/>
    </dgm:pt>
    <dgm:pt modelId="{869791FA-8A59-1845-8E33-66248BA80248}" type="pres">
      <dgm:prSet presAssocID="{1A817593-7F43-624C-849E-6513E1DA9006}" presName="arrowAndChildren" presStyleCnt="0"/>
      <dgm:spPr/>
    </dgm:pt>
    <dgm:pt modelId="{5DE8F40F-1B1A-DA4F-BFDF-62D706D4DEB7}" type="pres">
      <dgm:prSet presAssocID="{1A817593-7F43-624C-849E-6513E1DA9006}" presName="parentTextArrow" presStyleLbl="node1" presStyleIdx="5" presStyleCnt="7"/>
      <dgm:spPr/>
      <dgm:t>
        <a:bodyPr/>
        <a:lstStyle/>
        <a:p>
          <a:endParaRPr lang="en-US"/>
        </a:p>
      </dgm:t>
    </dgm:pt>
    <dgm:pt modelId="{CCB9AC68-58BE-3E4E-9A16-C20EF40A7D6F}" type="pres">
      <dgm:prSet presAssocID="{B6428FF7-6B64-8C48-81CE-549B435925FF}" presName="sp" presStyleCnt="0"/>
      <dgm:spPr/>
    </dgm:pt>
    <dgm:pt modelId="{8218B4C3-AE43-9E4D-A51C-8994608C771B}" type="pres">
      <dgm:prSet presAssocID="{CCF92FB1-3F1F-FB49-9080-4C3E83457464}" presName="arrowAndChildren" presStyleCnt="0"/>
      <dgm:spPr/>
    </dgm:pt>
    <dgm:pt modelId="{36B1B2BD-105F-DC4A-A016-E72D37E467CA}" type="pres">
      <dgm:prSet presAssocID="{CCF92FB1-3F1F-FB49-9080-4C3E83457464}" presName="parentTextArrow" presStyleLbl="node1" presStyleIdx="6" presStyleCnt="7"/>
      <dgm:spPr/>
      <dgm:t>
        <a:bodyPr/>
        <a:lstStyle/>
        <a:p>
          <a:endParaRPr lang="en-US"/>
        </a:p>
      </dgm:t>
    </dgm:pt>
  </dgm:ptLst>
  <dgm:cxnLst>
    <dgm:cxn modelId="{EAD8C7CB-CC1C-0A4C-B5C2-7690315F6BE2}" srcId="{13B2DC60-5AC6-944E-81C6-0F6EDD0FCFEE}" destId="{D3C66855-B9FF-C649-8B3E-5C2E83923BD6}" srcOrd="5" destOrd="0" parTransId="{5DE3FF29-20B4-0C4A-B058-5F35DC39E6FA}" sibTransId="{3A554BD0-28DA-3047-9550-A3A090486218}"/>
    <dgm:cxn modelId="{7F6CAB74-19C8-094E-8FD5-3E9AD55B97B2}" srcId="{13B2DC60-5AC6-944E-81C6-0F6EDD0FCFEE}" destId="{1A817593-7F43-624C-849E-6513E1DA9006}" srcOrd="1" destOrd="0" parTransId="{A1CAADC9-A018-EF40-892F-B3D24D258987}" sibTransId="{B6C6932E-F6B6-DA4A-BB36-FF65E656C8A4}"/>
    <dgm:cxn modelId="{54A52E70-7952-CF43-A2C8-C01940E781B7}" srcId="{13B2DC60-5AC6-944E-81C6-0F6EDD0FCFEE}" destId="{CCF92FB1-3F1F-FB49-9080-4C3E83457464}" srcOrd="0" destOrd="0" parTransId="{5E9ADECA-CDF5-A342-9CEC-804DA245D3E9}" sibTransId="{B6428FF7-6B64-8C48-81CE-549B435925FF}"/>
    <dgm:cxn modelId="{92E0A000-BC63-A443-95B9-D7722DAFCEBE}" srcId="{13B2DC60-5AC6-944E-81C6-0F6EDD0FCFEE}" destId="{A4BF20F1-1C70-1A42-A87D-B0AE32AB0926}" srcOrd="4" destOrd="0" parTransId="{76E3F3FB-BF5B-1640-9336-A4E757C8C8B5}" sibTransId="{E2EF0FD6-DA6F-8B46-95B6-9AA490273A5D}"/>
    <dgm:cxn modelId="{12B112D7-F7AC-B843-8956-E403159E9F11}" type="presOf" srcId="{D3C66855-B9FF-C649-8B3E-5C2E83923BD6}" destId="{22B9A442-C353-E340-8046-525BC4090FEE}" srcOrd="0" destOrd="0" presId="urn:microsoft.com/office/officeart/2005/8/layout/process4"/>
    <dgm:cxn modelId="{9BB61895-B873-224D-86FF-7DF1E799A399}" type="presOf" srcId="{34912EE9-F793-1244-B3A6-29FFC0778027}" destId="{32233C62-9E75-754D-A59A-995724996431}" srcOrd="0" destOrd="0" presId="urn:microsoft.com/office/officeart/2005/8/layout/process4"/>
    <dgm:cxn modelId="{542E0AEC-571A-3144-9E38-3503EC122736}" type="presOf" srcId="{CCF92FB1-3F1F-FB49-9080-4C3E83457464}" destId="{36B1B2BD-105F-DC4A-A016-E72D37E467CA}" srcOrd="0" destOrd="0" presId="urn:microsoft.com/office/officeart/2005/8/layout/process4"/>
    <dgm:cxn modelId="{053B6F8D-EC61-1D4A-85DA-DBAA21C0E1D1}" srcId="{13B2DC60-5AC6-944E-81C6-0F6EDD0FCFEE}" destId="{3B0EF330-7E2F-8A4D-9481-21BC7CE32ACF}" srcOrd="3" destOrd="0" parTransId="{DB7984DA-A2A3-E24F-928D-E19ED012927B}" sibTransId="{61784CDF-8082-EA41-8B5A-9F6F167BF1C3}"/>
    <dgm:cxn modelId="{F63AEB01-C148-284E-94D6-D11A7E36D3D8}" srcId="{13B2DC60-5AC6-944E-81C6-0F6EDD0FCFEE}" destId="{A8E4D064-150A-3344-A23B-AE4604C05E3E}" srcOrd="6" destOrd="0" parTransId="{0BEDC850-2FD4-8A43-BA79-4F8F7E7498CF}" sibTransId="{B3DBDC2D-8061-B844-AC23-2EB371A07CAE}"/>
    <dgm:cxn modelId="{C7EF3E92-9E82-A342-A733-424D9E4B596F}" type="presOf" srcId="{A4BF20F1-1C70-1A42-A87D-B0AE32AB0926}" destId="{27B1A892-51E1-164F-8A97-D68C053C4FD9}" srcOrd="0" destOrd="0" presId="urn:microsoft.com/office/officeart/2005/8/layout/process4"/>
    <dgm:cxn modelId="{6347C4A0-1B48-A141-98B9-54DD8E28B059}" type="presOf" srcId="{A8E4D064-150A-3344-A23B-AE4604C05E3E}" destId="{7FDBA369-AB89-A843-8F4D-7A8CE92C27AC}" srcOrd="0" destOrd="0" presId="urn:microsoft.com/office/officeart/2005/8/layout/process4"/>
    <dgm:cxn modelId="{320ED49D-80F6-3E42-BB05-552961AD06AC}" type="presOf" srcId="{3B0EF330-7E2F-8A4D-9481-21BC7CE32ACF}" destId="{93061689-BEAC-C443-A1AC-C32FAED78927}" srcOrd="0" destOrd="0" presId="urn:microsoft.com/office/officeart/2005/8/layout/process4"/>
    <dgm:cxn modelId="{3D018814-269E-9843-9C3A-CCFF57FF0E24}" type="presOf" srcId="{13B2DC60-5AC6-944E-81C6-0F6EDD0FCFEE}" destId="{1E3157F3-CFF7-7249-A2B0-A40D48D8A45C}" srcOrd="0" destOrd="0" presId="urn:microsoft.com/office/officeart/2005/8/layout/process4"/>
    <dgm:cxn modelId="{E6A3C446-4CC2-3E4F-8E74-3A5969E1DF3B}" srcId="{13B2DC60-5AC6-944E-81C6-0F6EDD0FCFEE}" destId="{34912EE9-F793-1244-B3A6-29FFC0778027}" srcOrd="2" destOrd="0" parTransId="{FFA213B1-5623-1741-B851-505CAED6EE58}" sibTransId="{C7CE8042-EC2F-5F49-8DFC-30CDF5962A0A}"/>
    <dgm:cxn modelId="{24E462D6-CAE0-9D4C-A6F0-DE15EB5AD6BE}" type="presOf" srcId="{1A817593-7F43-624C-849E-6513E1DA9006}" destId="{5DE8F40F-1B1A-DA4F-BFDF-62D706D4DEB7}" srcOrd="0" destOrd="0" presId="urn:microsoft.com/office/officeart/2005/8/layout/process4"/>
    <dgm:cxn modelId="{EF066369-55EE-6744-925E-121238F523BA}" type="presParOf" srcId="{1E3157F3-CFF7-7249-A2B0-A40D48D8A45C}" destId="{C1D581D8-CCE3-6E47-8E4F-9600C39EA87A}" srcOrd="0" destOrd="0" presId="urn:microsoft.com/office/officeart/2005/8/layout/process4"/>
    <dgm:cxn modelId="{648EC63A-B48B-FD49-9EB4-4472E0146138}" type="presParOf" srcId="{C1D581D8-CCE3-6E47-8E4F-9600C39EA87A}" destId="{7FDBA369-AB89-A843-8F4D-7A8CE92C27AC}" srcOrd="0" destOrd="0" presId="urn:microsoft.com/office/officeart/2005/8/layout/process4"/>
    <dgm:cxn modelId="{350F3778-AD74-2A41-A0BE-92AA7D9D1C70}" type="presParOf" srcId="{1E3157F3-CFF7-7249-A2B0-A40D48D8A45C}" destId="{9A76F9F3-AAD2-4D4D-ADCF-540447DE0A7B}" srcOrd="1" destOrd="0" presId="urn:microsoft.com/office/officeart/2005/8/layout/process4"/>
    <dgm:cxn modelId="{391D0488-D961-A048-B9A7-84F1822A8928}" type="presParOf" srcId="{1E3157F3-CFF7-7249-A2B0-A40D48D8A45C}" destId="{1257D553-4B0F-8A45-8D43-8009E43DAF39}" srcOrd="2" destOrd="0" presId="urn:microsoft.com/office/officeart/2005/8/layout/process4"/>
    <dgm:cxn modelId="{7FA37410-2980-354E-A2D7-6ACA4B43B155}" type="presParOf" srcId="{1257D553-4B0F-8A45-8D43-8009E43DAF39}" destId="{22B9A442-C353-E340-8046-525BC4090FEE}" srcOrd="0" destOrd="0" presId="urn:microsoft.com/office/officeart/2005/8/layout/process4"/>
    <dgm:cxn modelId="{61DF3D73-D218-3F4F-A65B-70BD79D5E963}" type="presParOf" srcId="{1E3157F3-CFF7-7249-A2B0-A40D48D8A45C}" destId="{A02562C3-1B82-2F4B-9963-4B6C1CDF97DF}" srcOrd="3" destOrd="0" presId="urn:microsoft.com/office/officeart/2005/8/layout/process4"/>
    <dgm:cxn modelId="{CE38D8B4-1200-2044-84DD-E6DC337DE26A}" type="presParOf" srcId="{1E3157F3-CFF7-7249-A2B0-A40D48D8A45C}" destId="{A98EBD3B-7E77-3545-BE85-0E1ABE046BFF}" srcOrd="4" destOrd="0" presId="urn:microsoft.com/office/officeart/2005/8/layout/process4"/>
    <dgm:cxn modelId="{8E3564A2-6206-5F47-92B5-2E6D1B4FA58D}" type="presParOf" srcId="{A98EBD3B-7E77-3545-BE85-0E1ABE046BFF}" destId="{27B1A892-51E1-164F-8A97-D68C053C4FD9}" srcOrd="0" destOrd="0" presId="urn:microsoft.com/office/officeart/2005/8/layout/process4"/>
    <dgm:cxn modelId="{D0C75A5F-6741-8743-B572-336BF417830E}" type="presParOf" srcId="{1E3157F3-CFF7-7249-A2B0-A40D48D8A45C}" destId="{5D697607-39D6-F946-85DF-58F44EF2A566}" srcOrd="5" destOrd="0" presId="urn:microsoft.com/office/officeart/2005/8/layout/process4"/>
    <dgm:cxn modelId="{4FDEFDF6-1E6D-AD41-8108-090D874DA55A}" type="presParOf" srcId="{1E3157F3-CFF7-7249-A2B0-A40D48D8A45C}" destId="{41D9C644-5FE9-9C42-88DE-DD5C884AB1D2}" srcOrd="6" destOrd="0" presId="urn:microsoft.com/office/officeart/2005/8/layout/process4"/>
    <dgm:cxn modelId="{CDB59135-659E-724B-B7B3-1A4923598768}" type="presParOf" srcId="{41D9C644-5FE9-9C42-88DE-DD5C884AB1D2}" destId="{93061689-BEAC-C443-A1AC-C32FAED78927}" srcOrd="0" destOrd="0" presId="urn:microsoft.com/office/officeart/2005/8/layout/process4"/>
    <dgm:cxn modelId="{7ACB3A80-3A34-884E-867E-59F075F3593A}" type="presParOf" srcId="{1E3157F3-CFF7-7249-A2B0-A40D48D8A45C}" destId="{71021365-67CB-B74B-8CAA-AD3278F81B54}" srcOrd="7" destOrd="0" presId="urn:microsoft.com/office/officeart/2005/8/layout/process4"/>
    <dgm:cxn modelId="{21EAB4EA-CEC5-B341-BE0F-F5DE312AFA3E}" type="presParOf" srcId="{1E3157F3-CFF7-7249-A2B0-A40D48D8A45C}" destId="{03A6F325-3F6A-7843-949C-2C7307489796}" srcOrd="8" destOrd="0" presId="urn:microsoft.com/office/officeart/2005/8/layout/process4"/>
    <dgm:cxn modelId="{6F682589-E3AA-A545-8A3D-D001D84D2022}" type="presParOf" srcId="{03A6F325-3F6A-7843-949C-2C7307489796}" destId="{32233C62-9E75-754D-A59A-995724996431}" srcOrd="0" destOrd="0" presId="urn:microsoft.com/office/officeart/2005/8/layout/process4"/>
    <dgm:cxn modelId="{666C5AEB-F18B-694A-8865-CDF38D340106}" type="presParOf" srcId="{1E3157F3-CFF7-7249-A2B0-A40D48D8A45C}" destId="{284D70A3-BCEB-4541-8BEA-33542C0515C5}" srcOrd="9" destOrd="0" presId="urn:microsoft.com/office/officeart/2005/8/layout/process4"/>
    <dgm:cxn modelId="{51E07781-1969-7B49-A2C3-FD4F767C55CE}" type="presParOf" srcId="{1E3157F3-CFF7-7249-A2B0-A40D48D8A45C}" destId="{869791FA-8A59-1845-8E33-66248BA80248}" srcOrd="10" destOrd="0" presId="urn:microsoft.com/office/officeart/2005/8/layout/process4"/>
    <dgm:cxn modelId="{4F83ED47-89E4-E844-A4E2-E20DA9D89778}" type="presParOf" srcId="{869791FA-8A59-1845-8E33-66248BA80248}" destId="{5DE8F40F-1B1A-DA4F-BFDF-62D706D4DEB7}" srcOrd="0" destOrd="0" presId="urn:microsoft.com/office/officeart/2005/8/layout/process4"/>
    <dgm:cxn modelId="{184D6164-2681-E54D-8CE8-254FC42DA4C8}" type="presParOf" srcId="{1E3157F3-CFF7-7249-A2B0-A40D48D8A45C}" destId="{CCB9AC68-58BE-3E4E-9A16-C20EF40A7D6F}" srcOrd="11" destOrd="0" presId="urn:microsoft.com/office/officeart/2005/8/layout/process4"/>
    <dgm:cxn modelId="{7F469378-1362-BE4E-9F69-D82AFBB66A5A}" type="presParOf" srcId="{1E3157F3-CFF7-7249-A2B0-A40D48D8A45C}" destId="{8218B4C3-AE43-9E4D-A51C-8994608C771B}" srcOrd="12" destOrd="0" presId="urn:microsoft.com/office/officeart/2005/8/layout/process4"/>
    <dgm:cxn modelId="{FB25D4F1-88CA-A04D-B306-CB61FDDC6F16}" type="presParOf" srcId="{8218B4C3-AE43-9E4D-A51C-8994608C771B}" destId="{36B1B2BD-105F-DC4A-A016-E72D37E467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B5570-E1C4-4924-A164-7601330472BD}"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4CA5F15A-840A-4320-8838-3E05F8C521D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first allegation of maltreatment</a:t>
          </a:r>
          <a:endParaRPr lang="en-US" i="1" dirty="0"/>
        </a:p>
      </dgm:t>
    </dgm:pt>
    <dgm:pt modelId="{AD94ABF6-7589-4F07-AD86-7B3C30B7D442}" type="parTrans" cxnId="{648B048F-E96B-46CD-95C9-CF2825E7A1BE}">
      <dgm:prSet/>
      <dgm:spPr/>
      <dgm:t>
        <a:bodyPr/>
        <a:lstStyle/>
        <a:p>
          <a:endParaRPr lang="en-US"/>
        </a:p>
      </dgm:t>
    </dgm:pt>
    <dgm:pt modelId="{E734970D-AD9E-4E31-9D02-739A109E1992}" type="sibTrans" cxnId="{648B048F-E96B-46CD-95C9-CF2825E7A1BE}">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8EE3561F-0416-43B5-862C-42975420CBE6}">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allegation evaluated out</a:t>
          </a:r>
          <a:endParaRPr lang="en-US" i="1" dirty="0"/>
        </a:p>
      </dgm:t>
    </dgm:pt>
    <dgm:pt modelId="{AFC154C1-9537-45B8-8462-E5851CC1CFD6}" type="parTrans" cxnId="{E5749474-E887-4728-A926-AB0991C1FE82}">
      <dgm:prSet/>
      <dgm:spPr/>
      <dgm:t>
        <a:bodyPr/>
        <a:lstStyle/>
        <a:p>
          <a:endParaRPr lang="en-US"/>
        </a:p>
      </dgm:t>
    </dgm:pt>
    <dgm:pt modelId="{82439FF2-05C2-4EA5-BC15-260F376A3698}" type="sibTrans" cxnId="{E5749474-E887-4728-A926-AB0991C1FE82}">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8FDC0D6E-EB2D-48E3-BB37-8E6411E4D1E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second allegation of maltreatment</a:t>
          </a:r>
          <a:endParaRPr lang="en-US" i="1" dirty="0"/>
        </a:p>
      </dgm:t>
    </dgm:pt>
    <dgm:pt modelId="{862332B6-FF22-426D-9555-DECE980DAF6F}" type="parTrans" cxnId="{1677170C-A06E-40DE-A2BB-4CFE4579AA49}">
      <dgm:prSet/>
      <dgm:spPr/>
      <dgm:t>
        <a:bodyPr/>
        <a:lstStyle/>
        <a:p>
          <a:endParaRPr lang="en-US"/>
        </a:p>
      </dgm:t>
    </dgm:pt>
    <dgm:pt modelId="{8DFC16DD-73B6-446F-8299-62CAA9E445D4}" type="sibTrans" cxnId="{1677170C-A06E-40DE-A2BB-4CFE4579AA49}">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4DE58E65-A97D-4B04-B433-18FD9E635FBE}">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allegation substantiated</a:t>
          </a:r>
          <a:endParaRPr lang="en-US" i="1" dirty="0"/>
        </a:p>
      </dgm:t>
    </dgm:pt>
    <dgm:pt modelId="{523182BF-6753-49AA-85CB-E4A45B7FFE55}" type="parTrans" cxnId="{8D89DF6A-8667-4AFA-97C0-E4D47D8DDBC8}">
      <dgm:prSet/>
      <dgm:spPr/>
      <dgm:t>
        <a:bodyPr/>
        <a:lstStyle/>
        <a:p>
          <a:endParaRPr lang="en-US"/>
        </a:p>
      </dgm:t>
    </dgm:pt>
    <dgm:pt modelId="{358E641A-1FE0-4511-97E6-2843C91863B9}" type="sibTrans" cxnId="{8D89DF6A-8667-4AFA-97C0-E4D47D8DDBC8}">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22880F9A-AB1C-44AC-B804-2CB6E4AC9394}">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pre-placement family maintenance services provided</a:t>
          </a:r>
          <a:endParaRPr lang="en-US" i="1" dirty="0"/>
        </a:p>
      </dgm:t>
    </dgm:pt>
    <dgm:pt modelId="{1589C921-AFB3-47BF-A5F8-83B78B8E5CDF}" type="parTrans" cxnId="{8A7080B4-87E3-4922-8847-2266E4B03C1A}">
      <dgm:prSet/>
      <dgm:spPr/>
      <dgm:t>
        <a:bodyPr/>
        <a:lstStyle/>
        <a:p>
          <a:endParaRPr lang="en-US"/>
        </a:p>
      </dgm:t>
    </dgm:pt>
    <dgm:pt modelId="{BD914774-46A7-4C49-8D51-7561795F174A}" type="sibTrans" cxnId="{8A7080B4-87E3-4922-8847-2266E4B03C1A}">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77941F94-F51C-4DCB-919D-A1DFA2958E8D}">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smtClean="0"/>
            <a:t>child placed in out-of-home foster care</a:t>
          </a:r>
          <a:endParaRPr lang="en-US" i="1" dirty="0"/>
        </a:p>
      </dgm:t>
    </dgm:pt>
    <dgm:pt modelId="{174071D3-7C63-4DAC-AF55-07F560390FE2}" type="parTrans" cxnId="{1D62E89B-8340-4053-96CC-B6455CB96108}">
      <dgm:prSet/>
      <dgm:spPr/>
      <dgm:t>
        <a:bodyPr/>
        <a:lstStyle/>
        <a:p>
          <a:endParaRPr lang="en-US"/>
        </a:p>
      </dgm:t>
    </dgm:pt>
    <dgm:pt modelId="{AB76DD8D-00CB-44DC-AD9A-8A17C2C8D421}" type="sibTrans" cxnId="{1D62E89B-8340-4053-96CC-B6455CB96108}">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A1624241-EAAA-4E43-A9C0-D13B551BEC25}">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child reunified</a:t>
          </a:r>
          <a:endParaRPr lang="en-US" i="1" dirty="0"/>
        </a:p>
      </dgm:t>
    </dgm:pt>
    <dgm:pt modelId="{1CE44B7D-AF69-401C-8558-4AB14EADAC9E}" type="parTrans" cxnId="{4EBC4E10-7630-4FC4-87F3-2243344A9333}">
      <dgm:prSet/>
      <dgm:spPr/>
      <dgm:t>
        <a:bodyPr/>
        <a:lstStyle/>
        <a:p>
          <a:endParaRPr lang="en-US"/>
        </a:p>
      </dgm:t>
    </dgm:pt>
    <dgm:pt modelId="{49FC558D-8620-4219-8EE9-7A3277F21994}" type="sibTrans" cxnId="{4EBC4E10-7630-4FC4-87F3-2243344A9333}">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23DD18EB-6419-4B3B-91C9-A53E34BFE1CF}">
      <dgm:prSet phldrT="[Tex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third allegation of maltreatment</a:t>
          </a:r>
          <a:endParaRPr lang="en-US" i="1" dirty="0"/>
        </a:p>
      </dgm:t>
    </dgm:pt>
    <dgm:pt modelId="{F84A587D-4984-48A2-AAEF-F85395A7870F}" type="parTrans" cxnId="{0A8F883A-8895-4610-84D7-ACA906E7933E}">
      <dgm:prSet/>
      <dgm:spPr/>
      <dgm:t>
        <a:bodyPr/>
        <a:lstStyle/>
        <a:p>
          <a:endParaRPr lang="en-US"/>
        </a:p>
      </dgm:t>
    </dgm:pt>
    <dgm:pt modelId="{AC7D2599-1453-49DB-A060-2DE1F04FAD1A}" type="sibTrans" cxnId="{0A8F883A-8895-4610-84D7-ACA906E7933E}">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endParaRPr lang="en-US"/>
        </a:p>
      </dgm:t>
    </dgm:pt>
    <dgm:pt modelId="{5E3AC614-DFF4-4830-975E-F7FFDE30B9D1}">
      <dgm:prSet>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i="1" dirty="0" smtClean="0"/>
            <a:t>child re-enters foster care</a:t>
          </a:r>
          <a:endParaRPr lang="en-US" i="1" dirty="0"/>
        </a:p>
      </dgm:t>
    </dgm:pt>
    <dgm:pt modelId="{C41AC709-44B7-4130-958A-B47EC9D7F548}" type="parTrans" cxnId="{8282182C-2D7D-498E-BA1B-24C54DAD7D7D}">
      <dgm:prSet/>
      <dgm:spPr/>
      <dgm:t>
        <a:bodyPr/>
        <a:lstStyle/>
        <a:p>
          <a:endParaRPr lang="en-US"/>
        </a:p>
      </dgm:t>
    </dgm:pt>
    <dgm:pt modelId="{FF600F5A-D78A-4784-B052-BDEA0D843069}" type="sibTrans" cxnId="{8282182C-2D7D-498E-BA1B-24C54DAD7D7D}">
      <dgm:prSet/>
      <dgm:spPr/>
      <dgm:t>
        <a:bodyPr/>
        <a:lstStyle/>
        <a:p>
          <a:endParaRPr lang="en-US"/>
        </a:p>
      </dgm:t>
    </dgm:pt>
    <dgm:pt modelId="{1ED04593-560E-4FF3-9009-095888735461}" type="pres">
      <dgm:prSet presAssocID="{4ACB5570-E1C4-4924-A164-7601330472BD}" presName="Name0" presStyleCnt="0">
        <dgm:presLayoutVars>
          <dgm:dir/>
          <dgm:resizeHandles/>
        </dgm:presLayoutVars>
      </dgm:prSet>
      <dgm:spPr/>
      <dgm:t>
        <a:bodyPr/>
        <a:lstStyle/>
        <a:p>
          <a:endParaRPr lang="en-US"/>
        </a:p>
      </dgm:t>
    </dgm:pt>
    <dgm:pt modelId="{EA83766F-E755-4091-8923-7C1A28B12F06}" type="pres">
      <dgm:prSet presAssocID="{4CA5F15A-840A-4320-8838-3E05F8C521DF}" presName="compNode" presStyleCnt="0"/>
      <dgm:spPr/>
    </dgm:pt>
    <dgm:pt modelId="{9FDD54C9-7F73-4F56-BB84-FD3F07EC546C}" type="pres">
      <dgm:prSet presAssocID="{4CA5F15A-840A-4320-8838-3E05F8C521DF}" presName="dummyConnPt" presStyleCnt="0"/>
      <dgm:spPr/>
    </dgm:pt>
    <dgm:pt modelId="{CE58CD58-069C-46A4-9917-A2926A232AF0}" type="pres">
      <dgm:prSet presAssocID="{4CA5F15A-840A-4320-8838-3E05F8C521DF}" presName="node" presStyleLbl="node1" presStyleIdx="0" presStyleCnt="9">
        <dgm:presLayoutVars>
          <dgm:bulletEnabled val="1"/>
        </dgm:presLayoutVars>
      </dgm:prSet>
      <dgm:spPr/>
      <dgm:t>
        <a:bodyPr/>
        <a:lstStyle/>
        <a:p>
          <a:endParaRPr lang="en-US"/>
        </a:p>
      </dgm:t>
    </dgm:pt>
    <dgm:pt modelId="{6F476DF6-97A9-4345-851A-D036D5E6C88B}" type="pres">
      <dgm:prSet presAssocID="{E734970D-AD9E-4E31-9D02-739A109E1992}" presName="sibTrans" presStyleLbl="bgSibTrans2D1" presStyleIdx="0" presStyleCnt="8"/>
      <dgm:spPr/>
      <dgm:t>
        <a:bodyPr/>
        <a:lstStyle/>
        <a:p>
          <a:endParaRPr lang="en-US"/>
        </a:p>
      </dgm:t>
    </dgm:pt>
    <dgm:pt modelId="{96B41DC8-F5CE-416A-8E8D-B65849A69032}" type="pres">
      <dgm:prSet presAssocID="{8EE3561F-0416-43B5-862C-42975420CBE6}" presName="compNode" presStyleCnt="0"/>
      <dgm:spPr/>
    </dgm:pt>
    <dgm:pt modelId="{1F1EC791-A50A-46D2-ADC0-DF3FA069BD77}" type="pres">
      <dgm:prSet presAssocID="{8EE3561F-0416-43B5-862C-42975420CBE6}" presName="dummyConnPt" presStyleCnt="0"/>
      <dgm:spPr/>
    </dgm:pt>
    <dgm:pt modelId="{41A65D9C-C7FA-4502-8417-57D33A624A80}" type="pres">
      <dgm:prSet presAssocID="{8EE3561F-0416-43B5-862C-42975420CBE6}" presName="node" presStyleLbl="node1" presStyleIdx="1" presStyleCnt="9">
        <dgm:presLayoutVars>
          <dgm:bulletEnabled val="1"/>
        </dgm:presLayoutVars>
      </dgm:prSet>
      <dgm:spPr/>
      <dgm:t>
        <a:bodyPr/>
        <a:lstStyle/>
        <a:p>
          <a:endParaRPr lang="en-US"/>
        </a:p>
      </dgm:t>
    </dgm:pt>
    <dgm:pt modelId="{BC8DCC32-E347-4C35-B7BB-63CE04914EA0}" type="pres">
      <dgm:prSet presAssocID="{82439FF2-05C2-4EA5-BC15-260F376A3698}" presName="sibTrans" presStyleLbl="bgSibTrans2D1" presStyleIdx="1" presStyleCnt="8"/>
      <dgm:spPr/>
      <dgm:t>
        <a:bodyPr/>
        <a:lstStyle/>
        <a:p>
          <a:endParaRPr lang="en-US"/>
        </a:p>
      </dgm:t>
    </dgm:pt>
    <dgm:pt modelId="{D03B35A5-E584-4972-B4ED-3C5677449427}" type="pres">
      <dgm:prSet presAssocID="{8FDC0D6E-EB2D-48E3-BB37-8E6411E4D1EF}" presName="compNode" presStyleCnt="0"/>
      <dgm:spPr/>
    </dgm:pt>
    <dgm:pt modelId="{46C30EEE-3D02-4C48-8F33-63024615B19D}" type="pres">
      <dgm:prSet presAssocID="{8FDC0D6E-EB2D-48E3-BB37-8E6411E4D1EF}" presName="dummyConnPt" presStyleCnt="0"/>
      <dgm:spPr/>
    </dgm:pt>
    <dgm:pt modelId="{EA452835-7FCB-4644-9038-297C2B9E664D}" type="pres">
      <dgm:prSet presAssocID="{8FDC0D6E-EB2D-48E3-BB37-8E6411E4D1EF}" presName="node" presStyleLbl="node1" presStyleIdx="2" presStyleCnt="9">
        <dgm:presLayoutVars>
          <dgm:bulletEnabled val="1"/>
        </dgm:presLayoutVars>
      </dgm:prSet>
      <dgm:spPr/>
      <dgm:t>
        <a:bodyPr/>
        <a:lstStyle/>
        <a:p>
          <a:endParaRPr lang="en-US"/>
        </a:p>
      </dgm:t>
    </dgm:pt>
    <dgm:pt modelId="{EC07B91E-ACC8-489E-91BC-C87938969A7C}" type="pres">
      <dgm:prSet presAssocID="{8DFC16DD-73B6-446F-8299-62CAA9E445D4}" presName="sibTrans" presStyleLbl="bgSibTrans2D1" presStyleIdx="2" presStyleCnt="8"/>
      <dgm:spPr/>
      <dgm:t>
        <a:bodyPr/>
        <a:lstStyle/>
        <a:p>
          <a:endParaRPr lang="en-US"/>
        </a:p>
      </dgm:t>
    </dgm:pt>
    <dgm:pt modelId="{F6DC3500-66E7-44CC-B2C5-015EA2F5D5EA}" type="pres">
      <dgm:prSet presAssocID="{4DE58E65-A97D-4B04-B433-18FD9E635FBE}" presName="compNode" presStyleCnt="0"/>
      <dgm:spPr/>
    </dgm:pt>
    <dgm:pt modelId="{2C465F7A-E02F-4ED5-B279-20953D2C7711}" type="pres">
      <dgm:prSet presAssocID="{4DE58E65-A97D-4B04-B433-18FD9E635FBE}" presName="dummyConnPt" presStyleCnt="0"/>
      <dgm:spPr/>
    </dgm:pt>
    <dgm:pt modelId="{06F2719B-C678-4E30-9A78-A0CEB3253C1D}" type="pres">
      <dgm:prSet presAssocID="{4DE58E65-A97D-4B04-B433-18FD9E635FBE}" presName="node" presStyleLbl="node1" presStyleIdx="3" presStyleCnt="9">
        <dgm:presLayoutVars>
          <dgm:bulletEnabled val="1"/>
        </dgm:presLayoutVars>
      </dgm:prSet>
      <dgm:spPr/>
      <dgm:t>
        <a:bodyPr/>
        <a:lstStyle/>
        <a:p>
          <a:endParaRPr lang="en-US"/>
        </a:p>
      </dgm:t>
    </dgm:pt>
    <dgm:pt modelId="{6D1A0413-0E64-4341-9FCA-266EA8A7AE79}" type="pres">
      <dgm:prSet presAssocID="{358E641A-1FE0-4511-97E6-2843C91863B9}" presName="sibTrans" presStyleLbl="bgSibTrans2D1" presStyleIdx="3" presStyleCnt="8"/>
      <dgm:spPr/>
      <dgm:t>
        <a:bodyPr/>
        <a:lstStyle/>
        <a:p>
          <a:endParaRPr lang="en-US"/>
        </a:p>
      </dgm:t>
    </dgm:pt>
    <dgm:pt modelId="{5D48F0DE-CB00-4EBB-90C1-64DFF4E9D24A}" type="pres">
      <dgm:prSet presAssocID="{22880F9A-AB1C-44AC-B804-2CB6E4AC9394}" presName="compNode" presStyleCnt="0"/>
      <dgm:spPr/>
    </dgm:pt>
    <dgm:pt modelId="{6F742F12-B7FF-4893-9413-45D3247CC9F5}" type="pres">
      <dgm:prSet presAssocID="{22880F9A-AB1C-44AC-B804-2CB6E4AC9394}" presName="dummyConnPt" presStyleCnt="0"/>
      <dgm:spPr/>
    </dgm:pt>
    <dgm:pt modelId="{0784FE78-27DB-4780-B536-BA1DCF4DECF6}" type="pres">
      <dgm:prSet presAssocID="{22880F9A-AB1C-44AC-B804-2CB6E4AC9394}" presName="node" presStyleLbl="node1" presStyleIdx="4" presStyleCnt="9">
        <dgm:presLayoutVars>
          <dgm:bulletEnabled val="1"/>
        </dgm:presLayoutVars>
      </dgm:prSet>
      <dgm:spPr/>
      <dgm:t>
        <a:bodyPr/>
        <a:lstStyle/>
        <a:p>
          <a:endParaRPr lang="en-US"/>
        </a:p>
      </dgm:t>
    </dgm:pt>
    <dgm:pt modelId="{95B9A5AB-F3DD-457A-9CFC-FE5CA7FC9109}" type="pres">
      <dgm:prSet presAssocID="{BD914774-46A7-4C49-8D51-7561795F174A}" presName="sibTrans" presStyleLbl="bgSibTrans2D1" presStyleIdx="4" presStyleCnt="8"/>
      <dgm:spPr/>
      <dgm:t>
        <a:bodyPr/>
        <a:lstStyle/>
        <a:p>
          <a:endParaRPr lang="en-US"/>
        </a:p>
      </dgm:t>
    </dgm:pt>
    <dgm:pt modelId="{7A68380A-68EA-4304-9EE3-9E536422622E}" type="pres">
      <dgm:prSet presAssocID="{77941F94-F51C-4DCB-919D-A1DFA2958E8D}" presName="compNode" presStyleCnt="0"/>
      <dgm:spPr/>
    </dgm:pt>
    <dgm:pt modelId="{FFBC7592-9A36-47BC-BD8B-2DE25BDD2C37}" type="pres">
      <dgm:prSet presAssocID="{77941F94-F51C-4DCB-919D-A1DFA2958E8D}" presName="dummyConnPt" presStyleCnt="0"/>
      <dgm:spPr/>
    </dgm:pt>
    <dgm:pt modelId="{B68B1BFC-9752-4081-94C9-6314131F57C2}" type="pres">
      <dgm:prSet presAssocID="{77941F94-F51C-4DCB-919D-A1DFA2958E8D}" presName="node" presStyleLbl="node1" presStyleIdx="5" presStyleCnt="9">
        <dgm:presLayoutVars>
          <dgm:bulletEnabled val="1"/>
        </dgm:presLayoutVars>
      </dgm:prSet>
      <dgm:spPr/>
      <dgm:t>
        <a:bodyPr/>
        <a:lstStyle/>
        <a:p>
          <a:endParaRPr lang="en-US"/>
        </a:p>
      </dgm:t>
    </dgm:pt>
    <dgm:pt modelId="{B9558616-B6E5-4CFC-98AC-1767634B24C7}" type="pres">
      <dgm:prSet presAssocID="{AB76DD8D-00CB-44DC-AD9A-8A17C2C8D421}" presName="sibTrans" presStyleLbl="bgSibTrans2D1" presStyleIdx="5" presStyleCnt="8"/>
      <dgm:spPr/>
      <dgm:t>
        <a:bodyPr/>
        <a:lstStyle/>
        <a:p>
          <a:endParaRPr lang="en-US"/>
        </a:p>
      </dgm:t>
    </dgm:pt>
    <dgm:pt modelId="{6C0B66D5-5650-4DF9-8D6D-D0F2A90F1344}" type="pres">
      <dgm:prSet presAssocID="{A1624241-EAAA-4E43-A9C0-D13B551BEC25}" presName="compNode" presStyleCnt="0"/>
      <dgm:spPr/>
    </dgm:pt>
    <dgm:pt modelId="{C2C7F302-87AF-4DD0-A4B8-CBC5F676ACAB}" type="pres">
      <dgm:prSet presAssocID="{A1624241-EAAA-4E43-A9C0-D13B551BEC25}" presName="dummyConnPt" presStyleCnt="0"/>
      <dgm:spPr/>
    </dgm:pt>
    <dgm:pt modelId="{1F1A70C0-DD95-42BF-A5B7-AE70CFBB2A04}" type="pres">
      <dgm:prSet presAssocID="{A1624241-EAAA-4E43-A9C0-D13B551BEC25}" presName="node" presStyleLbl="node1" presStyleIdx="6" presStyleCnt="9">
        <dgm:presLayoutVars>
          <dgm:bulletEnabled val="1"/>
        </dgm:presLayoutVars>
      </dgm:prSet>
      <dgm:spPr/>
      <dgm:t>
        <a:bodyPr/>
        <a:lstStyle/>
        <a:p>
          <a:endParaRPr lang="en-US"/>
        </a:p>
      </dgm:t>
    </dgm:pt>
    <dgm:pt modelId="{791CB291-F117-4485-BD09-1EB76B1890C8}" type="pres">
      <dgm:prSet presAssocID="{49FC558D-8620-4219-8EE9-7A3277F21994}" presName="sibTrans" presStyleLbl="bgSibTrans2D1" presStyleIdx="6" presStyleCnt="8"/>
      <dgm:spPr/>
      <dgm:t>
        <a:bodyPr/>
        <a:lstStyle/>
        <a:p>
          <a:endParaRPr lang="en-US"/>
        </a:p>
      </dgm:t>
    </dgm:pt>
    <dgm:pt modelId="{4A19A397-6ED5-4A09-AD04-2A5AA0FCD7C2}" type="pres">
      <dgm:prSet presAssocID="{23DD18EB-6419-4B3B-91C9-A53E34BFE1CF}" presName="compNode" presStyleCnt="0"/>
      <dgm:spPr/>
    </dgm:pt>
    <dgm:pt modelId="{A3C194DA-2ECF-4CCF-9757-FAAA0A19F63B}" type="pres">
      <dgm:prSet presAssocID="{23DD18EB-6419-4B3B-91C9-A53E34BFE1CF}" presName="dummyConnPt" presStyleCnt="0"/>
      <dgm:spPr/>
    </dgm:pt>
    <dgm:pt modelId="{C709F475-D1F1-437B-A9C8-56653EC07CB5}" type="pres">
      <dgm:prSet presAssocID="{23DD18EB-6419-4B3B-91C9-A53E34BFE1CF}" presName="node" presStyleLbl="node1" presStyleIdx="7" presStyleCnt="9">
        <dgm:presLayoutVars>
          <dgm:bulletEnabled val="1"/>
        </dgm:presLayoutVars>
      </dgm:prSet>
      <dgm:spPr/>
      <dgm:t>
        <a:bodyPr/>
        <a:lstStyle/>
        <a:p>
          <a:endParaRPr lang="en-US"/>
        </a:p>
      </dgm:t>
    </dgm:pt>
    <dgm:pt modelId="{E7B24666-A77B-4003-AB6A-8CFFAFF21B2B}" type="pres">
      <dgm:prSet presAssocID="{AC7D2599-1453-49DB-A060-2DE1F04FAD1A}" presName="sibTrans" presStyleLbl="bgSibTrans2D1" presStyleIdx="7" presStyleCnt="8"/>
      <dgm:spPr/>
      <dgm:t>
        <a:bodyPr/>
        <a:lstStyle/>
        <a:p>
          <a:endParaRPr lang="en-US"/>
        </a:p>
      </dgm:t>
    </dgm:pt>
    <dgm:pt modelId="{AFCF20D8-7C3A-4BDD-9FDE-67E6CC33C8BD}" type="pres">
      <dgm:prSet presAssocID="{5E3AC614-DFF4-4830-975E-F7FFDE30B9D1}" presName="compNode" presStyleCnt="0"/>
      <dgm:spPr/>
    </dgm:pt>
    <dgm:pt modelId="{D362FFC3-D152-4A59-BD02-CE3318857C17}" type="pres">
      <dgm:prSet presAssocID="{5E3AC614-DFF4-4830-975E-F7FFDE30B9D1}" presName="dummyConnPt" presStyleCnt="0"/>
      <dgm:spPr/>
    </dgm:pt>
    <dgm:pt modelId="{6560944C-5C30-4290-BE96-3ED6E77E330B}" type="pres">
      <dgm:prSet presAssocID="{5E3AC614-DFF4-4830-975E-F7FFDE30B9D1}" presName="node" presStyleLbl="node1" presStyleIdx="8" presStyleCnt="9">
        <dgm:presLayoutVars>
          <dgm:bulletEnabled val="1"/>
        </dgm:presLayoutVars>
      </dgm:prSet>
      <dgm:spPr/>
      <dgm:t>
        <a:bodyPr/>
        <a:lstStyle/>
        <a:p>
          <a:endParaRPr lang="en-US"/>
        </a:p>
      </dgm:t>
    </dgm:pt>
  </dgm:ptLst>
  <dgm:cxnLst>
    <dgm:cxn modelId="{648B048F-E96B-46CD-95C9-CF2825E7A1BE}" srcId="{4ACB5570-E1C4-4924-A164-7601330472BD}" destId="{4CA5F15A-840A-4320-8838-3E05F8C521DF}" srcOrd="0" destOrd="0" parTransId="{AD94ABF6-7589-4F07-AD86-7B3C30B7D442}" sibTransId="{E734970D-AD9E-4E31-9D02-739A109E1992}"/>
    <dgm:cxn modelId="{AEE3DECC-BD5D-F34B-AC52-6AFE93719A51}" type="presOf" srcId="{22880F9A-AB1C-44AC-B804-2CB6E4AC9394}" destId="{0784FE78-27DB-4780-B536-BA1DCF4DECF6}" srcOrd="0" destOrd="0" presId="urn:microsoft.com/office/officeart/2005/8/layout/bProcess4"/>
    <dgm:cxn modelId="{099AAB75-4A91-A440-97F8-A2C5CDEE9FB0}" type="presOf" srcId="{49FC558D-8620-4219-8EE9-7A3277F21994}" destId="{791CB291-F117-4485-BD09-1EB76B1890C8}" srcOrd="0" destOrd="0" presId="urn:microsoft.com/office/officeart/2005/8/layout/bProcess4"/>
    <dgm:cxn modelId="{1677170C-A06E-40DE-A2BB-4CFE4579AA49}" srcId="{4ACB5570-E1C4-4924-A164-7601330472BD}" destId="{8FDC0D6E-EB2D-48E3-BB37-8E6411E4D1EF}" srcOrd="2" destOrd="0" parTransId="{862332B6-FF22-426D-9555-DECE980DAF6F}" sibTransId="{8DFC16DD-73B6-446F-8299-62CAA9E445D4}"/>
    <dgm:cxn modelId="{22FBBDE9-CD63-B040-A18B-6A9B8774BC0C}" type="presOf" srcId="{E734970D-AD9E-4E31-9D02-739A109E1992}" destId="{6F476DF6-97A9-4345-851A-D036D5E6C88B}" srcOrd="0" destOrd="0" presId="urn:microsoft.com/office/officeart/2005/8/layout/bProcess4"/>
    <dgm:cxn modelId="{5B0EA3B0-7067-9E4A-B48D-E5AB5BF21BE0}" type="presOf" srcId="{8EE3561F-0416-43B5-862C-42975420CBE6}" destId="{41A65D9C-C7FA-4502-8417-57D33A624A80}" srcOrd="0" destOrd="0" presId="urn:microsoft.com/office/officeart/2005/8/layout/bProcess4"/>
    <dgm:cxn modelId="{4EBC4E10-7630-4FC4-87F3-2243344A9333}" srcId="{4ACB5570-E1C4-4924-A164-7601330472BD}" destId="{A1624241-EAAA-4E43-A9C0-D13B551BEC25}" srcOrd="6" destOrd="0" parTransId="{1CE44B7D-AF69-401C-8558-4AB14EADAC9E}" sibTransId="{49FC558D-8620-4219-8EE9-7A3277F21994}"/>
    <dgm:cxn modelId="{91B31D29-F690-674A-9BB8-AA9CD3FBEAEC}" type="presOf" srcId="{4ACB5570-E1C4-4924-A164-7601330472BD}" destId="{1ED04593-560E-4FF3-9009-095888735461}" srcOrd="0" destOrd="0" presId="urn:microsoft.com/office/officeart/2005/8/layout/bProcess4"/>
    <dgm:cxn modelId="{3495098E-608C-4344-8FF7-7296569D0EDE}" type="presOf" srcId="{A1624241-EAAA-4E43-A9C0-D13B551BEC25}" destId="{1F1A70C0-DD95-42BF-A5B7-AE70CFBB2A04}" srcOrd="0" destOrd="0" presId="urn:microsoft.com/office/officeart/2005/8/layout/bProcess4"/>
    <dgm:cxn modelId="{E5749474-E887-4728-A926-AB0991C1FE82}" srcId="{4ACB5570-E1C4-4924-A164-7601330472BD}" destId="{8EE3561F-0416-43B5-862C-42975420CBE6}" srcOrd="1" destOrd="0" parTransId="{AFC154C1-9537-45B8-8462-E5851CC1CFD6}" sibTransId="{82439FF2-05C2-4EA5-BC15-260F376A3698}"/>
    <dgm:cxn modelId="{4444CEDE-6C4E-6E41-80A9-0106B9A5C606}" type="presOf" srcId="{8FDC0D6E-EB2D-48E3-BB37-8E6411E4D1EF}" destId="{EA452835-7FCB-4644-9038-297C2B9E664D}" srcOrd="0" destOrd="0" presId="urn:microsoft.com/office/officeart/2005/8/layout/bProcess4"/>
    <dgm:cxn modelId="{3FFAFACC-7559-CC41-A23F-B6D58EF9A62A}" type="presOf" srcId="{23DD18EB-6419-4B3B-91C9-A53E34BFE1CF}" destId="{C709F475-D1F1-437B-A9C8-56653EC07CB5}" srcOrd="0" destOrd="0" presId="urn:microsoft.com/office/officeart/2005/8/layout/bProcess4"/>
    <dgm:cxn modelId="{0A8F883A-8895-4610-84D7-ACA906E7933E}" srcId="{4ACB5570-E1C4-4924-A164-7601330472BD}" destId="{23DD18EB-6419-4B3B-91C9-A53E34BFE1CF}" srcOrd="7" destOrd="0" parTransId="{F84A587D-4984-48A2-AAEF-F85395A7870F}" sibTransId="{AC7D2599-1453-49DB-A060-2DE1F04FAD1A}"/>
    <dgm:cxn modelId="{825D5539-29B7-7647-A934-83D00EBEBB17}" type="presOf" srcId="{82439FF2-05C2-4EA5-BC15-260F376A3698}" destId="{BC8DCC32-E347-4C35-B7BB-63CE04914EA0}" srcOrd="0" destOrd="0" presId="urn:microsoft.com/office/officeart/2005/8/layout/bProcess4"/>
    <dgm:cxn modelId="{66448E13-8AA5-4C4F-A736-EC3757D1A07F}" type="presOf" srcId="{AC7D2599-1453-49DB-A060-2DE1F04FAD1A}" destId="{E7B24666-A77B-4003-AB6A-8CFFAFF21B2B}" srcOrd="0" destOrd="0" presId="urn:microsoft.com/office/officeart/2005/8/layout/bProcess4"/>
    <dgm:cxn modelId="{C0B3FE12-C3A3-294A-BB0E-AEEEFE64DB04}" type="presOf" srcId="{8DFC16DD-73B6-446F-8299-62CAA9E445D4}" destId="{EC07B91E-ACC8-489E-91BC-C87938969A7C}" srcOrd="0" destOrd="0" presId="urn:microsoft.com/office/officeart/2005/8/layout/bProcess4"/>
    <dgm:cxn modelId="{1D62E89B-8340-4053-96CC-B6455CB96108}" srcId="{4ACB5570-E1C4-4924-A164-7601330472BD}" destId="{77941F94-F51C-4DCB-919D-A1DFA2958E8D}" srcOrd="5" destOrd="0" parTransId="{174071D3-7C63-4DAC-AF55-07F560390FE2}" sibTransId="{AB76DD8D-00CB-44DC-AD9A-8A17C2C8D421}"/>
    <dgm:cxn modelId="{8A7080B4-87E3-4922-8847-2266E4B03C1A}" srcId="{4ACB5570-E1C4-4924-A164-7601330472BD}" destId="{22880F9A-AB1C-44AC-B804-2CB6E4AC9394}" srcOrd="4" destOrd="0" parTransId="{1589C921-AFB3-47BF-A5F8-83B78B8E5CDF}" sibTransId="{BD914774-46A7-4C49-8D51-7561795F174A}"/>
    <dgm:cxn modelId="{8D89DF6A-8667-4AFA-97C0-E4D47D8DDBC8}" srcId="{4ACB5570-E1C4-4924-A164-7601330472BD}" destId="{4DE58E65-A97D-4B04-B433-18FD9E635FBE}" srcOrd="3" destOrd="0" parTransId="{523182BF-6753-49AA-85CB-E4A45B7FFE55}" sibTransId="{358E641A-1FE0-4511-97E6-2843C91863B9}"/>
    <dgm:cxn modelId="{79DEB962-11E3-F043-BA30-E3D4F9E0A8B3}" type="presOf" srcId="{4DE58E65-A97D-4B04-B433-18FD9E635FBE}" destId="{06F2719B-C678-4E30-9A78-A0CEB3253C1D}" srcOrd="0" destOrd="0" presId="urn:microsoft.com/office/officeart/2005/8/layout/bProcess4"/>
    <dgm:cxn modelId="{DD51E6F5-B160-0847-B5F5-BD552FDF9E8C}" type="presOf" srcId="{77941F94-F51C-4DCB-919D-A1DFA2958E8D}" destId="{B68B1BFC-9752-4081-94C9-6314131F57C2}" srcOrd="0" destOrd="0" presId="urn:microsoft.com/office/officeart/2005/8/layout/bProcess4"/>
    <dgm:cxn modelId="{06BF2326-4811-BC4E-AE3D-95CCC31A5218}" type="presOf" srcId="{5E3AC614-DFF4-4830-975E-F7FFDE30B9D1}" destId="{6560944C-5C30-4290-BE96-3ED6E77E330B}" srcOrd="0" destOrd="0" presId="urn:microsoft.com/office/officeart/2005/8/layout/bProcess4"/>
    <dgm:cxn modelId="{8282182C-2D7D-498E-BA1B-24C54DAD7D7D}" srcId="{4ACB5570-E1C4-4924-A164-7601330472BD}" destId="{5E3AC614-DFF4-4830-975E-F7FFDE30B9D1}" srcOrd="8" destOrd="0" parTransId="{C41AC709-44B7-4130-958A-B47EC9D7F548}" sibTransId="{FF600F5A-D78A-4784-B052-BDEA0D843069}"/>
    <dgm:cxn modelId="{57950A21-7A25-BF49-9C98-B9232673306A}" type="presOf" srcId="{4CA5F15A-840A-4320-8838-3E05F8C521DF}" destId="{CE58CD58-069C-46A4-9917-A2926A232AF0}" srcOrd="0" destOrd="0" presId="urn:microsoft.com/office/officeart/2005/8/layout/bProcess4"/>
    <dgm:cxn modelId="{E93E57A0-6B20-B741-B634-5E27E9D6F357}" type="presOf" srcId="{358E641A-1FE0-4511-97E6-2843C91863B9}" destId="{6D1A0413-0E64-4341-9FCA-266EA8A7AE79}" srcOrd="0" destOrd="0" presId="urn:microsoft.com/office/officeart/2005/8/layout/bProcess4"/>
    <dgm:cxn modelId="{207151D1-3315-DE4B-97AF-931C4C212544}" type="presOf" srcId="{BD914774-46A7-4C49-8D51-7561795F174A}" destId="{95B9A5AB-F3DD-457A-9CFC-FE5CA7FC9109}" srcOrd="0" destOrd="0" presId="urn:microsoft.com/office/officeart/2005/8/layout/bProcess4"/>
    <dgm:cxn modelId="{7DE039C9-AEC7-9C47-A7FE-B463D8D9ED74}" type="presOf" srcId="{AB76DD8D-00CB-44DC-AD9A-8A17C2C8D421}" destId="{B9558616-B6E5-4CFC-98AC-1767634B24C7}" srcOrd="0" destOrd="0" presId="urn:microsoft.com/office/officeart/2005/8/layout/bProcess4"/>
    <dgm:cxn modelId="{9EA8052E-47B7-6B4D-A489-1CB9CFD2716A}" type="presParOf" srcId="{1ED04593-560E-4FF3-9009-095888735461}" destId="{EA83766F-E755-4091-8923-7C1A28B12F06}" srcOrd="0" destOrd="0" presId="urn:microsoft.com/office/officeart/2005/8/layout/bProcess4"/>
    <dgm:cxn modelId="{527B8D53-5696-D744-BBCA-CAED1F6598C8}" type="presParOf" srcId="{EA83766F-E755-4091-8923-7C1A28B12F06}" destId="{9FDD54C9-7F73-4F56-BB84-FD3F07EC546C}" srcOrd="0" destOrd="0" presId="urn:microsoft.com/office/officeart/2005/8/layout/bProcess4"/>
    <dgm:cxn modelId="{06AA914B-F92B-B940-94B4-37BDB7F373E6}" type="presParOf" srcId="{EA83766F-E755-4091-8923-7C1A28B12F06}" destId="{CE58CD58-069C-46A4-9917-A2926A232AF0}" srcOrd="1" destOrd="0" presId="urn:microsoft.com/office/officeart/2005/8/layout/bProcess4"/>
    <dgm:cxn modelId="{3C22CF47-39D5-6348-B07E-C35E206E7BE0}" type="presParOf" srcId="{1ED04593-560E-4FF3-9009-095888735461}" destId="{6F476DF6-97A9-4345-851A-D036D5E6C88B}" srcOrd="1" destOrd="0" presId="urn:microsoft.com/office/officeart/2005/8/layout/bProcess4"/>
    <dgm:cxn modelId="{78B44005-5C47-104C-B826-B629C985869C}" type="presParOf" srcId="{1ED04593-560E-4FF3-9009-095888735461}" destId="{96B41DC8-F5CE-416A-8E8D-B65849A69032}" srcOrd="2" destOrd="0" presId="urn:microsoft.com/office/officeart/2005/8/layout/bProcess4"/>
    <dgm:cxn modelId="{07198C1E-81E5-6248-B932-ED0F2D2296BD}" type="presParOf" srcId="{96B41DC8-F5CE-416A-8E8D-B65849A69032}" destId="{1F1EC791-A50A-46D2-ADC0-DF3FA069BD77}" srcOrd="0" destOrd="0" presId="urn:microsoft.com/office/officeart/2005/8/layout/bProcess4"/>
    <dgm:cxn modelId="{AC7536B3-5825-EE40-8EB9-0AA02D04B5C5}" type="presParOf" srcId="{96B41DC8-F5CE-416A-8E8D-B65849A69032}" destId="{41A65D9C-C7FA-4502-8417-57D33A624A80}" srcOrd="1" destOrd="0" presId="urn:microsoft.com/office/officeart/2005/8/layout/bProcess4"/>
    <dgm:cxn modelId="{D32B0A9C-C9B7-8744-9201-6FD9B23D96F7}" type="presParOf" srcId="{1ED04593-560E-4FF3-9009-095888735461}" destId="{BC8DCC32-E347-4C35-B7BB-63CE04914EA0}" srcOrd="3" destOrd="0" presId="urn:microsoft.com/office/officeart/2005/8/layout/bProcess4"/>
    <dgm:cxn modelId="{ACA2D315-25A2-A94E-ABA6-2DD0AD3232C9}" type="presParOf" srcId="{1ED04593-560E-4FF3-9009-095888735461}" destId="{D03B35A5-E584-4972-B4ED-3C5677449427}" srcOrd="4" destOrd="0" presId="urn:microsoft.com/office/officeart/2005/8/layout/bProcess4"/>
    <dgm:cxn modelId="{1D65BB01-7153-704F-9DD1-1D643757AC1B}" type="presParOf" srcId="{D03B35A5-E584-4972-B4ED-3C5677449427}" destId="{46C30EEE-3D02-4C48-8F33-63024615B19D}" srcOrd="0" destOrd="0" presId="urn:microsoft.com/office/officeart/2005/8/layout/bProcess4"/>
    <dgm:cxn modelId="{78045068-6B42-5249-BDC6-7CD27D89B54D}" type="presParOf" srcId="{D03B35A5-E584-4972-B4ED-3C5677449427}" destId="{EA452835-7FCB-4644-9038-297C2B9E664D}" srcOrd="1" destOrd="0" presId="urn:microsoft.com/office/officeart/2005/8/layout/bProcess4"/>
    <dgm:cxn modelId="{78B07F50-EB1E-1346-B75E-5171285DDB5F}" type="presParOf" srcId="{1ED04593-560E-4FF3-9009-095888735461}" destId="{EC07B91E-ACC8-489E-91BC-C87938969A7C}" srcOrd="5" destOrd="0" presId="urn:microsoft.com/office/officeart/2005/8/layout/bProcess4"/>
    <dgm:cxn modelId="{633C76C0-E2BA-B946-9F2A-4881A0A85435}" type="presParOf" srcId="{1ED04593-560E-4FF3-9009-095888735461}" destId="{F6DC3500-66E7-44CC-B2C5-015EA2F5D5EA}" srcOrd="6" destOrd="0" presId="urn:microsoft.com/office/officeart/2005/8/layout/bProcess4"/>
    <dgm:cxn modelId="{66B52842-3846-0F4D-9652-A2831BBDFF9F}" type="presParOf" srcId="{F6DC3500-66E7-44CC-B2C5-015EA2F5D5EA}" destId="{2C465F7A-E02F-4ED5-B279-20953D2C7711}" srcOrd="0" destOrd="0" presId="urn:microsoft.com/office/officeart/2005/8/layout/bProcess4"/>
    <dgm:cxn modelId="{9F60C74E-CDA0-E640-A610-7703F7AB17CC}" type="presParOf" srcId="{F6DC3500-66E7-44CC-B2C5-015EA2F5D5EA}" destId="{06F2719B-C678-4E30-9A78-A0CEB3253C1D}" srcOrd="1" destOrd="0" presId="urn:microsoft.com/office/officeart/2005/8/layout/bProcess4"/>
    <dgm:cxn modelId="{124BD5C7-418F-D54E-956F-95E508D1D683}" type="presParOf" srcId="{1ED04593-560E-4FF3-9009-095888735461}" destId="{6D1A0413-0E64-4341-9FCA-266EA8A7AE79}" srcOrd="7" destOrd="0" presId="urn:microsoft.com/office/officeart/2005/8/layout/bProcess4"/>
    <dgm:cxn modelId="{DA13276D-77EC-0242-B2C4-10ABF66D403C}" type="presParOf" srcId="{1ED04593-560E-4FF3-9009-095888735461}" destId="{5D48F0DE-CB00-4EBB-90C1-64DFF4E9D24A}" srcOrd="8" destOrd="0" presId="urn:microsoft.com/office/officeart/2005/8/layout/bProcess4"/>
    <dgm:cxn modelId="{335A9037-1581-0D4C-AEE1-CCF85F8D51B5}" type="presParOf" srcId="{5D48F0DE-CB00-4EBB-90C1-64DFF4E9D24A}" destId="{6F742F12-B7FF-4893-9413-45D3247CC9F5}" srcOrd="0" destOrd="0" presId="urn:microsoft.com/office/officeart/2005/8/layout/bProcess4"/>
    <dgm:cxn modelId="{D581F656-BD38-2A47-A4F7-1C3CF165D77D}" type="presParOf" srcId="{5D48F0DE-CB00-4EBB-90C1-64DFF4E9D24A}" destId="{0784FE78-27DB-4780-B536-BA1DCF4DECF6}" srcOrd="1" destOrd="0" presId="urn:microsoft.com/office/officeart/2005/8/layout/bProcess4"/>
    <dgm:cxn modelId="{DEBDAF80-F209-594C-AA72-B0ECAF77825D}" type="presParOf" srcId="{1ED04593-560E-4FF3-9009-095888735461}" destId="{95B9A5AB-F3DD-457A-9CFC-FE5CA7FC9109}" srcOrd="9" destOrd="0" presId="urn:microsoft.com/office/officeart/2005/8/layout/bProcess4"/>
    <dgm:cxn modelId="{4A0D0BF5-2BEE-8048-821E-098CE156CB92}" type="presParOf" srcId="{1ED04593-560E-4FF3-9009-095888735461}" destId="{7A68380A-68EA-4304-9EE3-9E536422622E}" srcOrd="10" destOrd="0" presId="urn:microsoft.com/office/officeart/2005/8/layout/bProcess4"/>
    <dgm:cxn modelId="{D19F7156-9E08-E84B-AF7B-C4421F717642}" type="presParOf" srcId="{7A68380A-68EA-4304-9EE3-9E536422622E}" destId="{FFBC7592-9A36-47BC-BD8B-2DE25BDD2C37}" srcOrd="0" destOrd="0" presId="urn:microsoft.com/office/officeart/2005/8/layout/bProcess4"/>
    <dgm:cxn modelId="{88D7AB01-D02E-604B-85E9-218E853C92E2}" type="presParOf" srcId="{7A68380A-68EA-4304-9EE3-9E536422622E}" destId="{B68B1BFC-9752-4081-94C9-6314131F57C2}" srcOrd="1" destOrd="0" presId="urn:microsoft.com/office/officeart/2005/8/layout/bProcess4"/>
    <dgm:cxn modelId="{2BE0E295-8901-8547-BCA3-8D8714E6BD9A}" type="presParOf" srcId="{1ED04593-560E-4FF3-9009-095888735461}" destId="{B9558616-B6E5-4CFC-98AC-1767634B24C7}" srcOrd="11" destOrd="0" presId="urn:microsoft.com/office/officeart/2005/8/layout/bProcess4"/>
    <dgm:cxn modelId="{66A15999-2B84-3342-B03D-993C277FE190}" type="presParOf" srcId="{1ED04593-560E-4FF3-9009-095888735461}" destId="{6C0B66D5-5650-4DF9-8D6D-D0F2A90F1344}" srcOrd="12" destOrd="0" presId="urn:microsoft.com/office/officeart/2005/8/layout/bProcess4"/>
    <dgm:cxn modelId="{45FCBF9A-EA77-9547-9AF0-DFCA24FC3F23}" type="presParOf" srcId="{6C0B66D5-5650-4DF9-8D6D-D0F2A90F1344}" destId="{C2C7F302-87AF-4DD0-A4B8-CBC5F676ACAB}" srcOrd="0" destOrd="0" presId="urn:microsoft.com/office/officeart/2005/8/layout/bProcess4"/>
    <dgm:cxn modelId="{AF061E81-46DD-2E46-B70A-E0CE774AEA07}" type="presParOf" srcId="{6C0B66D5-5650-4DF9-8D6D-D0F2A90F1344}" destId="{1F1A70C0-DD95-42BF-A5B7-AE70CFBB2A04}" srcOrd="1" destOrd="0" presId="urn:microsoft.com/office/officeart/2005/8/layout/bProcess4"/>
    <dgm:cxn modelId="{C1017826-EAB3-8B4C-963F-1A7FC014589D}" type="presParOf" srcId="{1ED04593-560E-4FF3-9009-095888735461}" destId="{791CB291-F117-4485-BD09-1EB76B1890C8}" srcOrd="13" destOrd="0" presId="urn:microsoft.com/office/officeart/2005/8/layout/bProcess4"/>
    <dgm:cxn modelId="{7A190AB9-F108-F643-ACBB-6CB3EFCD995F}" type="presParOf" srcId="{1ED04593-560E-4FF3-9009-095888735461}" destId="{4A19A397-6ED5-4A09-AD04-2A5AA0FCD7C2}" srcOrd="14" destOrd="0" presId="urn:microsoft.com/office/officeart/2005/8/layout/bProcess4"/>
    <dgm:cxn modelId="{54AE86A4-ACB2-984D-B5BA-125965052C54}" type="presParOf" srcId="{4A19A397-6ED5-4A09-AD04-2A5AA0FCD7C2}" destId="{A3C194DA-2ECF-4CCF-9757-FAAA0A19F63B}" srcOrd="0" destOrd="0" presId="urn:microsoft.com/office/officeart/2005/8/layout/bProcess4"/>
    <dgm:cxn modelId="{6B545F3D-44A1-1B46-830A-728380C0ACF2}" type="presParOf" srcId="{4A19A397-6ED5-4A09-AD04-2A5AA0FCD7C2}" destId="{C709F475-D1F1-437B-A9C8-56653EC07CB5}" srcOrd="1" destOrd="0" presId="urn:microsoft.com/office/officeart/2005/8/layout/bProcess4"/>
    <dgm:cxn modelId="{2DB98ED7-1EB0-D04F-8431-1CCCC9CAE61B}" type="presParOf" srcId="{1ED04593-560E-4FF3-9009-095888735461}" destId="{E7B24666-A77B-4003-AB6A-8CFFAFF21B2B}" srcOrd="15" destOrd="0" presId="urn:microsoft.com/office/officeart/2005/8/layout/bProcess4"/>
    <dgm:cxn modelId="{418EB4D7-C287-114E-8DBE-86559A692061}" type="presParOf" srcId="{1ED04593-560E-4FF3-9009-095888735461}" destId="{AFCF20D8-7C3A-4BDD-9FDE-67E6CC33C8BD}" srcOrd="16" destOrd="0" presId="urn:microsoft.com/office/officeart/2005/8/layout/bProcess4"/>
    <dgm:cxn modelId="{425E7DD5-C8BC-AD41-9440-CD3461EDF1F2}" type="presParOf" srcId="{AFCF20D8-7C3A-4BDD-9FDE-67E6CC33C8BD}" destId="{D362FFC3-D152-4A59-BD02-CE3318857C17}" srcOrd="0" destOrd="0" presId="urn:microsoft.com/office/officeart/2005/8/layout/bProcess4"/>
    <dgm:cxn modelId="{E6624595-6C27-684B-9972-595C5FDC3044}" type="presParOf" srcId="{AFCF20D8-7C3A-4BDD-9FDE-67E6CC33C8BD}" destId="{6560944C-5C30-4290-BE96-3ED6E77E330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B2FE-A5EB-417D-89C0-7C50EA6330DD}">
      <dsp:nvSpPr>
        <dsp:cNvPr id="0" name=""/>
        <dsp:cNvSpPr/>
      </dsp:nvSpPr>
      <dsp:spPr>
        <a:xfrm>
          <a:off x="1679525" y="1680107"/>
          <a:ext cx="1289149" cy="1289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effectLst/>
              <a:latin typeface="Times New Roman"/>
              <a:cs typeface="Times New Roman"/>
            </a:rPr>
            <a:t>Data</a:t>
          </a:r>
        </a:p>
      </dsp:txBody>
      <dsp:txXfrm>
        <a:off x="1868317" y="1868899"/>
        <a:ext cx="911565" cy="911565"/>
      </dsp:txXfrm>
    </dsp:sp>
    <dsp:sp modelId="{12356792-5BE4-4A00-AE30-0AA281D0B4E6}">
      <dsp:nvSpPr>
        <dsp:cNvPr id="0" name=""/>
        <dsp:cNvSpPr/>
      </dsp:nvSpPr>
      <dsp:spPr>
        <a:xfrm rot="16200000">
          <a:off x="2129309" y="1460356"/>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2314360" y="1475578"/>
        <a:ext cx="19479" cy="19479"/>
      </dsp:txXfrm>
    </dsp:sp>
    <dsp:sp modelId="{24717255-9371-4A7B-971C-9881852B43B1}">
      <dsp:nvSpPr>
        <dsp:cNvPr id="0" name=""/>
        <dsp:cNvSpPr/>
      </dsp:nvSpPr>
      <dsp:spPr>
        <a:xfrm>
          <a:off x="1679525" y="1377"/>
          <a:ext cx="1289149" cy="1289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Cohorts</a:t>
          </a:r>
        </a:p>
      </dsp:txBody>
      <dsp:txXfrm>
        <a:off x="1868317" y="190169"/>
        <a:ext cx="911565" cy="911565"/>
      </dsp:txXfrm>
    </dsp:sp>
    <dsp:sp modelId="{4D481FF3-9B21-4D9A-8F08-FF6187F767FF}">
      <dsp:nvSpPr>
        <dsp:cNvPr id="0" name=""/>
        <dsp:cNvSpPr/>
      </dsp:nvSpPr>
      <dsp:spPr>
        <a:xfrm rot="1800000">
          <a:off x="2856221"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3041271" y="2734625"/>
        <a:ext cx="19479" cy="19479"/>
      </dsp:txXfrm>
    </dsp:sp>
    <dsp:sp modelId="{11CA6419-D9DB-4614-A10A-97FBD7D93B03}">
      <dsp:nvSpPr>
        <dsp:cNvPr id="0" name=""/>
        <dsp:cNvSpPr/>
      </dsp:nvSpPr>
      <dsp:spPr>
        <a:xfrm>
          <a:off x="3133348" y="2519472"/>
          <a:ext cx="1289149" cy="128914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Cohorts</a:t>
          </a:r>
        </a:p>
      </dsp:txBody>
      <dsp:txXfrm>
        <a:off x="3322140" y="2708264"/>
        <a:ext cx="911565" cy="911565"/>
      </dsp:txXfrm>
    </dsp:sp>
    <dsp:sp modelId="{B98501FE-0140-42C5-8CB8-02B164156DAA}">
      <dsp:nvSpPr>
        <dsp:cNvPr id="0" name=""/>
        <dsp:cNvSpPr/>
      </dsp:nvSpPr>
      <dsp:spPr>
        <a:xfrm rot="9000000">
          <a:off x="1402398"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rot="10800000">
        <a:off x="1587449" y="2734625"/>
        <a:ext cx="19479" cy="19479"/>
      </dsp:txXfrm>
    </dsp:sp>
    <dsp:sp modelId="{1A1C0501-2078-4FA0-8612-9AC0E4718A8B}">
      <dsp:nvSpPr>
        <dsp:cNvPr id="0" name=""/>
        <dsp:cNvSpPr/>
      </dsp:nvSpPr>
      <dsp:spPr>
        <a:xfrm>
          <a:off x="225702" y="2519472"/>
          <a:ext cx="1289149" cy="128914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in Time</a:t>
          </a:r>
        </a:p>
      </dsp:txBody>
      <dsp:txXfrm>
        <a:off x="414494" y="2708264"/>
        <a:ext cx="911565" cy="911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A369-AB89-A843-8F4D-7A8CE92C27AC}">
      <dsp:nvSpPr>
        <dsp:cNvPr id="0" name=""/>
        <dsp:cNvSpPr/>
      </dsp:nvSpPr>
      <dsp:spPr>
        <a:xfrm>
          <a:off x="0" y="4533003"/>
          <a:ext cx="8686800" cy="496044"/>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latin typeface="Times"/>
              <a:cs typeface="Times"/>
            </a:rPr>
            <a:t>Data used to track outcomes</a:t>
          </a:r>
        </a:p>
      </dsp:txBody>
      <dsp:txXfrm>
        <a:off x="0" y="4533003"/>
        <a:ext cx="8686800" cy="496044"/>
      </dsp:txXfrm>
    </dsp:sp>
    <dsp:sp modelId="{22B9A442-C353-E340-8046-525BC4090FEE}">
      <dsp:nvSpPr>
        <dsp:cNvPr id="0" name=""/>
        <dsp:cNvSpPr/>
      </dsp:nvSpPr>
      <dsp:spPr>
        <a:xfrm rot="10800000">
          <a:off x="0" y="3777528"/>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a:cs typeface="Times New Roman"/>
            </a:rPr>
            <a:t>Published on public website</a:t>
          </a:r>
          <a:endParaRPr lang="en-US" sz="1800" kern="1200" dirty="0">
            <a:latin typeface="Times New Roman"/>
            <a:cs typeface="Times New Roman"/>
          </a:endParaRPr>
        </a:p>
      </dsp:txBody>
      <dsp:txXfrm rot="10800000">
        <a:off x="0" y="3777528"/>
        <a:ext cx="8686800" cy="495719"/>
      </dsp:txXfrm>
    </dsp:sp>
    <dsp:sp modelId="{27B1A892-51E1-164F-8A97-D68C053C4FD9}">
      <dsp:nvSpPr>
        <dsp:cNvPr id="0" name=""/>
        <dsp:cNvSpPr/>
      </dsp:nvSpPr>
      <dsp:spPr>
        <a:xfrm rot="10800000">
          <a:off x="0" y="3022053"/>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Used for quarterly reports</a:t>
          </a:r>
        </a:p>
      </dsp:txBody>
      <dsp:txXfrm rot="10800000">
        <a:off x="0" y="3022053"/>
        <a:ext cx="8686800" cy="495719"/>
      </dsp:txXfrm>
    </dsp:sp>
    <dsp:sp modelId="{93061689-BEAC-C443-A1AC-C32FAED78927}">
      <dsp:nvSpPr>
        <dsp:cNvPr id="0" name=""/>
        <dsp:cNvSpPr/>
      </dsp:nvSpPr>
      <dsp:spPr>
        <a:xfrm rot="10800000">
          <a:off x="0" y="2266577"/>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New Roman"/>
              <a:cs typeface="Times New Roman"/>
            </a:rPr>
            <a:t>Longitudinally configured</a:t>
          </a:r>
        </a:p>
      </dsp:txBody>
      <dsp:txXfrm rot="10800000">
        <a:off x="0" y="2266577"/>
        <a:ext cx="8686800" cy="495719"/>
      </dsp:txXfrm>
    </dsp:sp>
    <dsp:sp modelId="{32233C62-9E75-754D-A59A-995724996431}">
      <dsp:nvSpPr>
        <dsp:cNvPr id="0" name=""/>
        <dsp:cNvSpPr/>
      </dsp:nvSpPr>
      <dsp:spPr>
        <a:xfrm rot="10800000">
          <a:off x="0" y="1511102"/>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“Data dump” received by CCWIP</a:t>
          </a:r>
          <a:endParaRPr lang="en-US" sz="1700" b="0" kern="1200" dirty="0">
            <a:latin typeface="Times"/>
            <a:cs typeface="Times"/>
          </a:endParaRPr>
        </a:p>
      </dsp:txBody>
      <dsp:txXfrm rot="10800000">
        <a:off x="0" y="1511102"/>
        <a:ext cx="8686800" cy="495719"/>
      </dsp:txXfrm>
    </dsp:sp>
    <dsp:sp modelId="{5DE8F40F-1B1A-DA4F-BFDF-62D706D4DEB7}">
      <dsp:nvSpPr>
        <dsp:cNvPr id="0" name=""/>
        <dsp:cNvSpPr/>
      </dsp:nvSpPr>
      <dsp:spPr>
        <a:xfrm rot="10800000">
          <a:off x="0" y="755627"/>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Compiled by IBM</a:t>
          </a:r>
          <a:endParaRPr lang="en-US" sz="1700" b="0" kern="1200" dirty="0">
            <a:latin typeface="Times"/>
            <a:cs typeface="Times"/>
          </a:endParaRPr>
        </a:p>
      </dsp:txBody>
      <dsp:txXfrm rot="10800000">
        <a:off x="0" y="755627"/>
        <a:ext cx="8686800" cy="495719"/>
      </dsp:txXfrm>
    </dsp:sp>
    <dsp:sp modelId="{36B1B2BD-105F-DC4A-A016-E72D37E467CA}">
      <dsp:nvSpPr>
        <dsp:cNvPr id="0" name=""/>
        <dsp:cNvSpPr/>
      </dsp:nvSpPr>
      <dsp:spPr>
        <a:xfrm rot="10800000">
          <a:off x="0" y="152"/>
          <a:ext cx="868680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Data entered by county social workers</a:t>
          </a:r>
          <a:endParaRPr lang="en-US" sz="1700" b="0" kern="1200" dirty="0">
            <a:latin typeface="Times"/>
            <a:cs typeface="Times"/>
          </a:endParaRPr>
        </a:p>
      </dsp:txBody>
      <dsp:txXfrm rot="10800000">
        <a:off x="0" y="152"/>
        <a:ext cx="8686800" cy="49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6DF6-97A9-4345-851A-D036D5E6C88B}">
      <dsp:nvSpPr>
        <dsp:cNvPr id="0" name=""/>
        <dsp:cNvSpPr/>
      </dsp:nvSpPr>
      <dsp:spPr>
        <a:xfrm rot="5400000">
          <a:off x="-335913"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CE58CD58-069C-46A4-9917-A2926A232AF0}">
      <dsp:nvSpPr>
        <dsp:cNvPr id="0" name=""/>
        <dsp:cNvSpPr/>
      </dsp:nvSpPr>
      <dsp:spPr>
        <a:xfrm>
          <a:off x="3679"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first allegation of maltreatment</a:t>
          </a:r>
          <a:endParaRPr lang="en-US" sz="1700" i="1" kern="1200" dirty="0"/>
        </a:p>
      </dsp:txBody>
      <dsp:txXfrm>
        <a:off x="38767" y="135675"/>
        <a:ext cx="1926502" cy="1127830"/>
      </dsp:txXfrm>
    </dsp:sp>
    <dsp:sp modelId="{BC8DCC32-E347-4C35-B7BB-63CE04914EA0}">
      <dsp:nvSpPr>
        <dsp:cNvPr id="0" name=""/>
        <dsp:cNvSpPr/>
      </dsp:nvSpPr>
      <dsp:spPr>
        <a:xfrm rot="5400000">
          <a:off x="-335913"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41A65D9C-C7FA-4502-8417-57D33A624A80}">
      <dsp:nvSpPr>
        <dsp:cNvPr id="0" name=""/>
        <dsp:cNvSpPr/>
      </dsp:nvSpPr>
      <dsp:spPr>
        <a:xfrm>
          <a:off x="3679"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allegation evaluated out</a:t>
          </a:r>
          <a:endParaRPr lang="en-US" sz="1700" i="1" kern="1200" dirty="0"/>
        </a:p>
      </dsp:txBody>
      <dsp:txXfrm>
        <a:off x="38767" y="1633184"/>
        <a:ext cx="1926502" cy="1127830"/>
      </dsp:txXfrm>
    </dsp:sp>
    <dsp:sp modelId="{EC07B91E-ACC8-489E-91BC-C87938969A7C}">
      <dsp:nvSpPr>
        <dsp:cNvPr id="0" name=""/>
        <dsp:cNvSpPr/>
      </dsp:nvSpPr>
      <dsp:spPr>
        <a:xfrm>
          <a:off x="412840" y="3300186"/>
          <a:ext cx="2645755"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EA452835-7FCB-4644-9038-297C2B9E664D}">
      <dsp:nvSpPr>
        <dsp:cNvPr id="0" name=""/>
        <dsp:cNvSpPr/>
      </dsp:nvSpPr>
      <dsp:spPr>
        <a:xfrm>
          <a:off x="3679"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second allegation of maltreatment</a:t>
          </a:r>
          <a:endParaRPr lang="en-US" sz="1700" i="1" kern="1200" dirty="0"/>
        </a:p>
      </dsp:txBody>
      <dsp:txXfrm>
        <a:off x="38767" y="3130693"/>
        <a:ext cx="1926502" cy="1127830"/>
      </dsp:txXfrm>
    </dsp:sp>
    <dsp:sp modelId="{6D1A0413-0E64-4341-9FCA-266EA8A7AE79}">
      <dsp:nvSpPr>
        <dsp:cNvPr id="0" name=""/>
        <dsp:cNvSpPr/>
      </dsp:nvSpPr>
      <dsp:spPr>
        <a:xfrm rot="16200000">
          <a:off x="2319668"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06F2719B-C678-4E30-9A78-A0CEB3253C1D}">
      <dsp:nvSpPr>
        <dsp:cNvPr id="0" name=""/>
        <dsp:cNvSpPr/>
      </dsp:nvSpPr>
      <dsp:spPr>
        <a:xfrm>
          <a:off x="2659260"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allegation substantiated</a:t>
          </a:r>
          <a:endParaRPr lang="en-US" sz="1700" i="1" kern="1200" dirty="0"/>
        </a:p>
      </dsp:txBody>
      <dsp:txXfrm>
        <a:off x="2694348" y="3130693"/>
        <a:ext cx="1926502" cy="1127830"/>
      </dsp:txXfrm>
    </dsp:sp>
    <dsp:sp modelId="{95B9A5AB-F3DD-457A-9CFC-FE5CA7FC9109}">
      <dsp:nvSpPr>
        <dsp:cNvPr id="0" name=""/>
        <dsp:cNvSpPr/>
      </dsp:nvSpPr>
      <dsp:spPr>
        <a:xfrm rot="16200000">
          <a:off x="2319668"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0784FE78-27DB-4780-B536-BA1DCF4DECF6}">
      <dsp:nvSpPr>
        <dsp:cNvPr id="0" name=""/>
        <dsp:cNvSpPr/>
      </dsp:nvSpPr>
      <dsp:spPr>
        <a:xfrm>
          <a:off x="2659260"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pre-placement family maintenance services provided</a:t>
          </a:r>
          <a:endParaRPr lang="en-US" sz="1700" i="1" kern="1200" dirty="0"/>
        </a:p>
      </dsp:txBody>
      <dsp:txXfrm>
        <a:off x="2694348" y="1633184"/>
        <a:ext cx="1926502" cy="1127830"/>
      </dsp:txXfrm>
    </dsp:sp>
    <dsp:sp modelId="{B9558616-B6E5-4CFC-98AC-1767634B24C7}">
      <dsp:nvSpPr>
        <dsp:cNvPr id="0" name=""/>
        <dsp:cNvSpPr/>
      </dsp:nvSpPr>
      <dsp:spPr>
        <a:xfrm>
          <a:off x="3068422" y="305168"/>
          <a:ext cx="2645755"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B68B1BFC-9752-4081-94C9-6314131F57C2}">
      <dsp:nvSpPr>
        <dsp:cNvPr id="0" name=""/>
        <dsp:cNvSpPr/>
      </dsp:nvSpPr>
      <dsp:spPr>
        <a:xfrm>
          <a:off x="2659260"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smtClean="0"/>
            <a:t>child placed in out-of-home foster care</a:t>
          </a:r>
          <a:endParaRPr lang="en-US" sz="1700" i="1" kern="1200" dirty="0"/>
        </a:p>
      </dsp:txBody>
      <dsp:txXfrm>
        <a:off x="2694348" y="135675"/>
        <a:ext cx="1926502" cy="1127830"/>
      </dsp:txXfrm>
    </dsp:sp>
    <dsp:sp modelId="{791CB291-F117-4485-BD09-1EB76B1890C8}">
      <dsp:nvSpPr>
        <dsp:cNvPr id="0" name=""/>
        <dsp:cNvSpPr/>
      </dsp:nvSpPr>
      <dsp:spPr>
        <a:xfrm rot="5400000">
          <a:off x="4975250" y="1053923"/>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1F1A70C0-DD95-42BF-A5B7-AE70CFBB2A04}">
      <dsp:nvSpPr>
        <dsp:cNvPr id="0" name=""/>
        <dsp:cNvSpPr/>
      </dsp:nvSpPr>
      <dsp:spPr>
        <a:xfrm>
          <a:off x="5314842" y="100587"/>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child reunified</a:t>
          </a:r>
          <a:endParaRPr lang="en-US" sz="1700" i="1" kern="1200" dirty="0"/>
        </a:p>
      </dsp:txBody>
      <dsp:txXfrm>
        <a:off x="5349930" y="135675"/>
        <a:ext cx="1926502" cy="1127830"/>
      </dsp:txXfrm>
    </dsp:sp>
    <dsp:sp modelId="{E7B24666-A77B-4003-AB6A-8CFFAFF21B2B}">
      <dsp:nvSpPr>
        <dsp:cNvPr id="0" name=""/>
        <dsp:cNvSpPr/>
      </dsp:nvSpPr>
      <dsp:spPr>
        <a:xfrm rot="5400000">
          <a:off x="4975250" y="2551431"/>
          <a:ext cx="1487682" cy="179701"/>
        </a:xfrm>
        <a:prstGeom prst="rect">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sp>
    <dsp:sp modelId="{C709F475-D1F1-437B-A9C8-56653EC07CB5}">
      <dsp:nvSpPr>
        <dsp:cNvPr id="0" name=""/>
        <dsp:cNvSpPr/>
      </dsp:nvSpPr>
      <dsp:spPr>
        <a:xfrm>
          <a:off x="5314842" y="1598096"/>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third allegation of maltreatment</a:t>
          </a:r>
          <a:endParaRPr lang="en-US" sz="1700" i="1" kern="1200" dirty="0"/>
        </a:p>
      </dsp:txBody>
      <dsp:txXfrm>
        <a:off x="5349930" y="1633184"/>
        <a:ext cx="1926502" cy="1127830"/>
      </dsp:txXfrm>
    </dsp:sp>
    <dsp:sp modelId="{6560944C-5C30-4290-BE96-3ED6E77E330B}">
      <dsp:nvSpPr>
        <dsp:cNvPr id="0" name=""/>
        <dsp:cNvSpPr/>
      </dsp:nvSpPr>
      <dsp:spPr>
        <a:xfrm>
          <a:off x="5314842" y="3095605"/>
          <a:ext cx="1996678" cy="1198006"/>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i="1" kern="1200" dirty="0" smtClean="0"/>
            <a:t>child re-enters foster care</a:t>
          </a:r>
          <a:endParaRPr lang="en-US" sz="1700" i="1" kern="1200" dirty="0"/>
        </a:p>
      </dsp:txBody>
      <dsp:txXfrm>
        <a:off x="5349930" y="3130693"/>
        <a:ext cx="1926502" cy="1127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ssr.berkeley.edu/ucb_childwelfare/RefRates.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a:t>
            </a:fld>
            <a:endParaRPr lang="en-US"/>
          </a:p>
        </p:txBody>
      </p:sp>
    </p:spTree>
    <p:extLst>
      <p:ext uri="{BB962C8B-B14F-4D97-AF65-F5344CB8AC3E}">
        <p14:creationId xmlns:p14="http://schemas.microsoft.com/office/powerpoint/2010/main" val="258471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P1: “Of all children who enter foster care in a 12-month period, what percent discharged to permanency within 12 months of entering foster care?”</a:t>
            </a:r>
            <a:endParaRPr lang="en-US" dirty="0" smtClean="0"/>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17</a:t>
            </a:fld>
            <a:endParaRPr lang="en-US" dirty="0"/>
          </a:p>
        </p:txBody>
      </p:sp>
    </p:spTree>
    <p:extLst>
      <p:ext uri="{BB962C8B-B14F-4D97-AF65-F5344CB8AC3E}">
        <p14:creationId xmlns:p14="http://schemas.microsoft.com/office/powerpoint/2010/main" val="76329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P2/P3:</a:t>
            </a:r>
            <a:r>
              <a:rPr lang="en-US" b="1" baseline="0" dirty="0" smtClean="0"/>
              <a:t> </a:t>
            </a:r>
            <a:r>
              <a:rPr lang="en-US" b="1" dirty="0" smtClean="0"/>
              <a:t>Of all children in foster care on the first day of the 12-month period, who had been in foster care (in that episode) for 12-23 months (P2)</a:t>
            </a:r>
            <a:r>
              <a:rPr lang="en-US" b="1" baseline="0" dirty="0" smtClean="0"/>
              <a:t> or for 24 months or more (P3)</a:t>
            </a:r>
            <a:r>
              <a:rPr lang="en-US" b="1" dirty="0" smtClean="0"/>
              <a:t>, what percent discharged to permanency within 12 months of the first day? </a:t>
            </a:r>
          </a:p>
          <a:p>
            <a:r>
              <a:rPr lang="en-US" dirty="0" smtClean="0"/>
              <a:t>What’s changed from CFSR 2?</a:t>
            </a:r>
          </a:p>
          <a:p>
            <a:pPr lvl="1"/>
            <a:r>
              <a:rPr lang="en-US" dirty="0" smtClean="0"/>
              <a:t>P2</a:t>
            </a:r>
            <a:r>
              <a:rPr lang="en-US" baseline="0" dirty="0" smtClean="0"/>
              <a:t> is a n</a:t>
            </a:r>
            <a:r>
              <a:rPr lang="en-US" dirty="0" smtClean="0"/>
              <a:t>ew measure with an intermediate time period (between 12 and 23 months)</a:t>
            </a:r>
          </a:p>
          <a:p>
            <a:pPr lvl="0"/>
            <a:r>
              <a:rPr lang="en-US" dirty="0" smtClean="0"/>
              <a:t>Excludes:</a:t>
            </a:r>
          </a:p>
          <a:p>
            <a:pPr marL="171450" indent="-171450">
              <a:buFont typeface="Arial"/>
              <a:buChar char="•"/>
            </a:pPr>
            <a:r>
              <a:rPr lang="en-US" baseline="0" dirty="0" smtClean="0"/>
              <a:t>Children who were age 18+ on the first day of the year</a:t>
            </a:r>
          </a:p>
          <a:p>
            <a:pPr marL="171450" indent="-171450">
              <a:buFont typeface="Arial"/>
              <a:buChar char="•"/>
            </a:pPr>
            <a:r>
              <a:rPr lang="en-US" baseline="0" dirty="0" smtClean="0"/>
              <a:t>No Trial Home Visit adjustment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18</a:t>
            </a:fld>
            <a:endParaRPr lang="en-US"/>
          </a:p>
        </p:txBody>
      </p:sp>
    </p:spTree>
    <p:extLst>
      <p:ext uri="{BB962C8B-B14F-4D97-AF65-F5344CB8AC3E}">
        <p14:creationId xmlns:p14="http://schemas.microsoft.com/office/powerpoint/2010/main" val="61838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19</a:t>
            </a:fld>
            <a:endParaRPr lang="en-US" dirty="0"/>
          </a:p>
        </p:txBody>
      </p:sp>
    </p:spTree>
    <p:extLst>
      <p:ext uri="{BB962C8B-B14F-4D97-AF65-F5344CB8AC3E}">
        <p14:creationId xmlns:p14="http://schemas.microsoft.com/office/powerpoint/2010/main" val="246160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P2:</a:t>
            </a:r>
            <a:r>
              <a:rPr lang="en-US" sz="2400" b="1" baseline="0" dirty="0" smtClean="0">
                <a:solidFill>
                  <a:srgbClr val="BEAA64"/>
                </a:solidFill>
                <a:latin typeface="Times New Roman"/>
                <a:cs typeface="Times New Roman"/>
              </a:rPr>
              <a:t> </a:t>
            </a:r>
            <a:r>
              <a:rPr lang="en-US" sz="2400" b="1" dirty="0" smtClean="0">
                <a:solidFill>
                  <a:srgbClr val="BEAA64"/>
                </a:solidFill>
                <a:latin typeface="Times New Roman"/>
                <a:cs typeface="Times New Roman"/>
              </a:rPr>
              <a:t>“Of all children in care on the first day of the 12-month period who had been in care between 12 and 23 months,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20</a:t>
            </a:fld>
            <a:endParaRPr lang="en-US" dirty="0"/>
          </a:p>
        </p:txBody>
      </p:sp>
    </p:spTree>
    <p:extLst>
      <p:ext uri="{BB962C8B-B14F-4D97-AF65-F5344CB8AC3E}">
        <p14:creationId xmlns:p14="http://schemas.microsoft.com/office/powerpoint/2010/main" val="277765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P3: “Of all children in care on the first day of the 12-month period who had been in care for 24 months or more,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21</a:t>
            </a:fld>
            <a:endParaRPr lang="en-US" dirty="0"/>
          </a:p>
        </p:txBody>
      </p:sp>
    </p:spTree>
    <p:extLst>
      <p:ext uri="{BB962C8B-B14F-4D97-AF65-F5344CB8AC3E}">
        <p14:creationId xmlns:p14="http://schemas.microsoft.com/office/powerpoint/2010/main" val="245496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r>
              <a:rPr lang="en-US" dirty="0" smtClean="0"/>
              <a:t>What’s changed from CFSR 2?</a:t>
            </a:r>
          </a:p>
          <a:p>
            <a:pPr lvl="1"/>
            <a:r>
              <a:rPr lang="en-US" dirty="0" smtClean="0"/>
              <a:t>Entry cohort (denominator includes all children who enter care during the year and exit within 12 months) vs. all children who exit during the year </a:t>
            </a:r>
          </a:p>
          <a:p>
            <a:pPr lvl="1"/>
            <a:r>
              <a:rPr lang="en-US" dirty="0" smtClean="0"/>
              <a:t>Includes exits to reunification and guardianship vs. reunification only</a:t>
            </a:r>
          </a:p>
          <a:p>
            <a:pPr lvl="0"/>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dirty="0" smtClean="0">
                <a:solidFill>
                  <a:schemeClr val="tx1"/>
                </a:solidFill>
                <a:effectLst/>
                <a:latin typeface="Arial" charset="0"/>
                <a:ea typeface="+mn-ea"/>
                <a:cs typeface="+mn-cs"/>
              </a:rPr>
              <a:t>Note: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mn-ea"/>
                <a:cs typeface="+mn-cs"/>
              </a:rPr>
              <a:t>If a child has multiple re-entries to foster care within 12 months of their discharge, only the first re-entry is selected. </a:t>
            </a:r>
            <a:endParaRPr lang="en-US" dirty="0" smtClean="0"/>
          </a:p>
          <a:p>
            <a:pPr lvl="0"/>
            <a:endParaRPr lang="en-US" dirty="0" smtClean="0"/>
          </a:p>
          <a:p>
            <a:pPr marL="0" indent="0">
              <a:buNone/>
            </a:pPr>
            <a:r>
              <a:rPr lang="en-US" b="1" dirty="0" smtClean="0"/>
              <a:t>P5: Of all children who enter foster care in a 12- month period, what is the rate of placement moves per day of foster care?</a:t>
            </a:r>
          </a:p>
          <a:p>
            <a:r>
              <a:rPr lang="en-US" dirty="0" smtClean="0"/>
              <a:t>What’s changed?</a:t>
            </a:r>
          </a:p>
          <a:p>
            <a:pPr lvl="1"/>
            <a:r>
              <a:rPr lang="en-US" dirty="0" smtClean="0"/>
              <a:t>Entry cohort vs. all children in care for less than 12 months</a:t>
            </a:r>
          </a:p>
          <a:p>
            <a:pPr lvl="1"/>
            <a:r>
              <a:rPr lang="en-US" dirty="0" smtClean="0"/>
              <a:t>Controls for time in care by constructing a moves/placement day vs. the number of moves per child</a:t>
            </a:r>
          </a:p>
          <a:p>
            <a:pPr lvl="1"/>
            <a:r>
              <a:rPr lang="en-US" dirty="0" smtClean="0"/>
              <a:t>Accurately accounts for actual number of moves vs. the prior “2 or more” indicator</a:t>
            </a:r>
          </a:p>
          <a:p>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r>
              <a:rPr lang="en-US" sz="1200" kern="1200" dirty="0" smtClean="0">
                <a:solidFill>
                  <a:schemeClr val="tx1"/>
                </a:solidFill>
                <a:effectLst/>
                <a:latin typeface="Arial" charset="0"/>
                <a:ea typeface="+mn-ea"/>
                <a:cs typeface="+mn-cs"/>
              </a:rPr>
              <a:t>Note:</a:t>
            </a:r>
          </a:p>
          <a:p>
            <a:pPr marL="171450" indent="-171450">
              <a:buFont typeface="Arial"/>
              <a:buChar char="•"/>
            </a:pPr>
            <a:r>
              <a:rPr lang="en-US" sz="1200" kern="1200" dirty="0" smtClean="0">
                <a:solidFill>
                  <a:schemeClr val="tx1"/>
                </a:solidFill>
                <a:effectLst/>
                <a:latin typeface="Arial" charset="0"/>
                <a:ea typeface="+mn-ea"/>
                <a:cs typeface="+mn-cs"/>
              </a:rPr>
              <a:t>The initial removal from home (and into foster care) is not counted as a placement move. </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22</a:t>
            </a:fld>
            <a:endParaRPr lang="en-US"/>
          </a:p>
        </p:txBody>
      </p:sp>
    </p:spTree>
    <p:extLst>
      <p:ext uri="{BB962C8B-B14F-4D97-AF65-F5344CB8AC3E}">
        <p14:creationId xmlns:p14="http://schemas.microsoft.com/office/powerpoint/2010/main" val="400873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23</a:t>
            </a:fld>
            <a:endParaRPr lang="en-US" dirty="0"/>
          </a:p>
        </p:txBody>
      </p:sp>
    </p:spTree>
    <p:extLst>
      <p:ext uri="{BB962C8B-B14F-4D97-AF65-F5344CB8AC3E}">
        <p14:creationId xmlns:p14="http://schemas.microsoft.com/office/powerpoint/2010/main" val="257373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P5: “Of all children who enter care in the 12-month period, what is the rate of placement moves per day?”</a:t>
            </a:r>
          </a:p>
          <a:p>
            <a:endParaRPr lang="en-US" dirty="0" smtClean="0"/>
          </a:p>
          <a:p>
            <a:r>
              <a:rPr lang="en-US" dirty="0" smtClean="0"/>
              <a:t>Days in care/placement</a:t>
            </a:r>
            <a:r>
              <a:rPr lang="en-US" baseline="0" dirty="0" smtClean="0"/>
              <a:t> moves – across episodes</a:t>
            </a:r>
          </a:p>
          <a:p>
            <a:endParaRPr lang="en-US" baseline="0" dirty="0" smtClean="0"/>
          </a:p>
          <a:p>
            <a:r>
              <a:rPr lang="en-US" baseline="0" dirty="0" smtClean="0"/>
              <a:t>If hiding the next slide: data on example children:</a:t>
            </a:r>
          </a:p>
          <a:p>
            <a:pPr marL="171450" indent="-171450">
              <a:buFont typeface="Arial"/>
              <a:buChar char="•"/>
            </a:pPr>
            <a:r>
              <a:rPr lang="en-US" dirty="0" smtClean="0"/>
              <a:t>Child A entered care 4/23/13 and had two</a:t>
            </a:r>
            <a:r>
              <a:rPr lang="en-US" baseline="0" dirty="0" smtClean="0"/>
              <a:t> placement moves on 5/1/13 and 9/30/13. Still in care at the end of the year</a:t>
            </a:r>
            <a:endParaRPr lang="en-US" dirty="0" smtClean="0"/>
          </a:p>
          <a:p>
            <a:pPr marL="171450" indent="-171450">
              <a:buFont typeface="Arial"/>
              <a:buChar char="•"/>
            </a:pPr>
            <a:r>
              <a:rPr lang="en-US" dirty="0" smtClean="0"/>
              <a:t>Child B entered care 6/22/13</a:t>
            </a:r>
            <a:r>
              <a:rPr lang="en-US" baseline="0" dirty="0" smtClean="0"/>
              <a:t> and exited 1/14/14</a:t>
            </a:r>
          </a:p>
          <a:p>
            <a:pPr marL="171450" indent="-171450">
              <a:buFont typeface="Arial"/>
              <a:buChar char="•"/>
            </a:pPr>
            <a:r>
              <a:rPr lang="en-US" baseline="0" dirty="0" smtClean="0"/>
              <a:t>Child C had two episodes: the first started on 5/4/13 and ended 6/8/13 with one placement move on 5/12/13; the second started on 10/15/13 with one placement move on 12/26/13. Still in care at the end of the year</a:t>
            </a:r>
          </a:p>
          <a:p>
            <a:pPr marL="171450" indent="-171450">
              <a:buFont typeface="Arial"/>
              <a:buChar char="•"/>
            </a:pPr>
            <a:r>
              <a:rPr lang="en-US" baseline="0" dirty="0" smtClean="0"/>
              <a:t>Child D entered care on 8/30/13 and turned 18 on 2/1/14. One placement move after 18</a:t>
            </a:r>
            <a:r>
              <a:rPr lang="en-US" baseline="30000" dirty="0" smtClean="0"/>
              <a:t>th</a:t>
            </a:r>
            <a:r>
              <a:rPr lang="en-US" baseline="0" dirty="0" smtClean="0"/>
              <a:t> birthday on 2/27/14</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24</a:t>
            </a:fld>
            <a:endParaRPr lang="en-US" dirty="0"/>
          </a:p>
        </p:txBody>
      </p:sp>
    </p:spTree>
    <p:extLst>
      <p:ext uri="{BB962C8B-B14F-4D97-AF65-F5344CB8AC3E}">
        <p14:creationId xmlns:p14="http://schemas.microsoft.com/office/powerpoint/2010/main" val="2775871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27</a:t>
            </a:fld>
            <a:endParaRPr lang="en-US"/>
          </a:p>
        </p:txBody>
      </p:sp>
    </p:spTree>
    <p:extLst>
      <p:ext uri="{BB962C8B-B14F-4D97-AF65-F5344CB8AC3E}">
        <p14:creationId xmlns:p14="http://schemas.microsoft.com/office/powerpoint/2010/main" val="199761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kind of system</a:t>
            </a:r>
            <a:r>
              <a:rPr lang="en-US" baseline="0" dirty="0" smtClean="0"/>
              <a:t> level information about children’s pathways through the system – there is more information available on the site such as disparities, placement with siblings, and placement distances.</a:t>
            </a:r>
            <a:endParaRPr lang="en-US" dirty="0"/>
          </a:p>
        </p:txBody>
      </p:sp>
      <p:sp>
        <p:nvSpPr>
          <p:cNvPr id="4" name="Slide Number Placeholder 3"/>
          <p:cNvSpPr>
            <a:spLocks noGrp="1"/>
          </p:cNvSpPr>
          <p:nvPr>
            <p:ph type="sldNum" sz="quarter" idx="10"/>
          </p:nvPr>
        </p:nvSpPr>
        <p:spPr/>
        <p:txBody>
          <a:bodyPr/>
          <a:lstStyle/>
          <a:p>
            <a:fld id="{70F93DDD-6E22-4FE7-948C-71157CF4BC65}"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really</a:t>
            </a:r>
            <a:r>
              <a:rPr lang="en-US" baseline="0" dirty="0" smtClean="0"/>
              <a:t> know that child welfare data measurement includes many different outcomes, some which may work against others.  Child welfare agencies are striving for a balance between these multiple indicators.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762957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9867DB2-3FDB-B748-8362-4FED32409883}" type="slidenum">
              <a:rPr lang="en-US" smtClean="0"/>
              <a:t>33</a:t>
            </a:fld>
            <a:endParaRPr lang="en-US"/>
          </a:p>
        </p:txBody>
      </p:sp>
    </p:spTree>
    <p:extLst>
      <p:ext uri="{BB962C8B-B14F-4D97-AF65-F5344CB8AC3E}">
        <p14:creationId xmlns:p14="http://schemas.microsoft.com/office/powerpoint/2010/main" val="44587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use rate per 1,000 </a:t>
            </a:r>
            <a:r>
              <a:rPr lang="en-US" dirty="0" err="1" smtClean="0"/>
              <a:t>vs</a:t>
            </a:r>
            <a:r>
              <a:rPr lang="en-US" dirty="0" smtClean="0"/>
              <a:t> per</a:t>
            </a:r>
            <a:r>
              <a:rPr lang="en-US" baseline="0" dirty="0" smtClean="0"/>
              <a:t> 100 or per 10,000?</a:t>
            </a:r>
            <a:endParaRPr lang="en-US" dirty="0"/>
          </a:p>
        </p:txBody>
      </p:sp>
      <p:sp>
        <p:nvSpPr>
          <p:cNvPr id="4" name="Slide Number Placeholder 3"/>
          <p:cNvSpPr>
            <a:spLocks noGrp="1"/>
          </p:cNvSpPr>
          <p:nvPr>
            <p:ph type="sldNum" sz="quarter" idx="10"/>
          </p:nvPr>
        </p:nvSpPr>
        <p:spPr/>
        <p:txBody>
          <a:bodyPr/>
          <a:lstStyle/>
          <a:p>
            <a:fld id="{99867DB2-3FDB-B748-8362-4FED32409883}" type="slidenum">
              <a:rPr lang="en-US" smtClean="0"/>
              <a:t>34</a:t>
            </a:fld>
            <a:endParaRPr lang="en-US"/>
          </a:p>
        </p:txBody>
      </p:sp>
    </p:spTree>
    <p:extLst>
      <p:ext uri="{BB962C8B-B14F-4D97-AF65-F5344CB8AC3E}">
        <p14:creationId xmlns:p14="http://schemas.microsoft.com/office/powerpoint/2010/main" val="106851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Data is from the Child Maltreatment Allegation</a:t>
            </a:r>
            <a:r>
              <a:rPr lang="en-US" baseline="0" dirty="0" smtClean="0"/>
              <a:t> and Substantiation Rates (California): </a:t>
            </a:r>
            <a:r>
              <a:rPr lang="en-US" sz="1200" b="1" u="sng" kern="1200" dirty="0" smtClean="0">
                <a:solidFill>
                  <a:schemeClr val="tx1"/>
                </a:solidFill>
                <a:effectLst/>
                <a:latin typeface="+mn-lt"/>
                <a:ea typeface="+mn-ea"/>
                <a:cs typeface="+mn-cs"/>
                <a:hlinkClick r:id="rId3"/>
              </a:rPr>
              <a:t>http://cssr.berkeley.edu/ucb_childwelfare/RefRates.aspx</a:t>
            </a:r>
            <a:r>
              <a:rPr lang="en-US"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Calibri"/>
            </a:endParaRPr>
          </a:p>
          <a:p>
            <a:r>
              <a:rPr lang="en-US" dirty="0" smtClean="0">
                <a:latin typeface="Calibri"/>
              </a:rPr>
              <a:t>By </a:t>
            </a:r>
            <a:r>
              <a:rPr lang="en-US" dirty="0">
                <a:latin typeface="Calibri"/>
              </a:rPr>
              <a:t>multiplying by 1000, we translate the raw number </a:t>
            </a:r>
            <a:r>
              <a:rPr lang="en-US" dirty="0" smtClean="0">
                <a:latin typeface="Calibri"/>
              </a:rPr>
              <a:t>(501,411) </a:t>
            </a:r>
            <a:r>
              <a:rPr lang="en-US" dirty="0">
                <a:latin typeface="Calibri"/>
              </a:rPr>
              <a:t>into a rate that we can interpret </a:t>
            </a:r>
            <a:r>
              <a:rPr lang="en-US" dirty="0" smtClean="0">
                <a:latin typeface="Calibri"/>
              </a:rPr>
              <a:t>(55.1)</a:t>
            </a:r>
            <a:r>
              <a:rPr lang="en-US" dirty="0">
                <a:latin typeface="Calibri"/>
              </a:rPr>
              <a:t>. This also allows us to compare across counties and across states as the numbers we are comparing are now on the same scale (i.e. per 1000).</a:t>
            </a:r>
          </a:p>
        </p:txBody>
      </p:sp>
      <p:sp>
        <p:nvSpPr>
          <p:cNvPr id="4" name="Slide Number Placeholder 3"/>
          <p:cNvSpPr>
            <a:spLocks noGrp="1"/>
          </p:cNvSpPr>
          <p:nvPr>
            <p:ph type="sldNum" sz="quarter" idx="10"/>
          </p:nvPr>
        </p:nvSpPr>
        <p:spPr/>
        <p:txBody>
          <a:bodyPr/>
          <a:lstStyle/>
          <a:p>
            <a:fld id="{99867DB2-3FDB-B748-8362-4FED32409883}" type="slidenum">
              <a:rPr lang="en-US" smtClean="0"/>
              <a:t>35</a:t>
            </a:fld>
            <a:endParaRPr lang="en-US"/>
          </a:p>
        </p:txBody>
      </p:sp>
    </p:spTree>
    <p:extLst>
      <p:ext uri="{BB962C8B-B14F-4D97-AF65-F5344CB8AC3E}">
        <p14:creationId xmlns:p14="http://schemas.microsoft.com/office/powerpoint/2010/main" val="2603008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39</a:t>
            </a:fld>
            <a:endParaRPr lang="en-US"/>
          </a:p>
        </p:txBody>
      </p:sp>
    </p:spTree>
    <p:extLst>
      <p:ext uri="{BB962C8B-B14F-4D97-AF65-F5344CB8AC3E}">
        <p14:creationId xmlns:p14="http://schemas.microsoft.com/office/powerpoint/2010/main" val="105605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40</a:t>
            </a:fld>
            <a:endParaRPr lang="en-US"/>
          </a:p>
        </p:txBody>
      </p:sp>
    </p:spTree>
    <p:extLst>
      <p:ext uri="{BB962C8B-B14F-4D97-AF65-F5344CB8AC3E}">
        <p14:creationId xmlns:p14="http://schemas.microsoft.com/office/powerpoint/2010/main" val="361542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chemeClr val="bg1"/>
                </a:solidFill>
                <a:latin typeface="Times New Roman"/>
                <a:cs typeface="Times New Roman"/>
              </a:rPr>
              <a:t>CCWIP is a collaboration of the California Department of Social Services and the School of Social Welfare, University of California at Berkeley, and is supported by the California Department of Social Services and the Stuart Foundation</a:t>
            </a:r>
            <a:r>
              <a:rPr lang="en-US" sz="1200" i="0" dirty="0" smtClean="0">
                <a:solidFill>
                  <a:schemeClr val="tx1"/>
                </a:solidFill>
                <a:latin typeface="+mn-lt"/>
                <a:cs typeface="+mn-cs"/>
              </a:rPr>
              <a:t>.</a:t>
            </a: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61</a:t>
            </a:fld>
            <a:endParaRPr lang="en-US"/>
          </a:p>
        </p:txBody>
      </p:sp>
    </p:spTree>
    <p:extLst>
      <p:ext uri="{BB962C8B-B14F-4D97-AF65-F5344CB8AC3E}">
        <p14:creationId xmlns:p14="http://schemas.microsoft.com/office/powerpoint/2010/main" val="115879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smtClean="0"/>
              <a:t>In</a:t>
            </a:r>
            <a:r>
              <a:rPr lang="en-US" sz="2400" baseline="0" dirty="0" smtClean="0"/>
              <a:t> addition to </a:t>
            </a:r>
            <a:r>
              <a:rPr lang="en-US" sz="2400" dirty="0" smtClean="0"/>
              <a:t>the issue of different (and sometimes</a:t>
            </a:r>
            <a:r>
              <a:rPr lang="en-US" sz="2400" baseline="0" dirty="0" smtClean="0"/>
              <a:t> competing) </a:t>
            </a:r>
            <a:r>
              <a:rPr lang="en-US" sz="2400" dirty="0" smtClean="0"/>
              <a:t>measures, it is also important to understand that the data can be examined</a:t>
            </a:r>
            <a:r>
              <a:rPr lang="en-US" sz="2400" baseline="0" dirty="0" smtClean="0"/>
              <a:t> multiple way, some of which give an accurate picture of what happened/happens to a child in the child welfare system, and others which may skew the picture.  </a:t>
            </a:r>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first question that has to be answered is, “Whose outcomes do I want to measure?” </a:t>
            </a:r>
          </a:p>
          <a:p>
            <a:pPr eaLnBrk="1" hangingPunct="1"/>
            <a:endParaRPr lang="en-US" sz="2400" dirty="0" smtClean="0"/>
          </a:p>
          <a:p>
            <a:pPr eaLnBrk="1" hangingPunct="1"/>
            <a:r>
              <a:rPr lang="en-US" sz="2400" dirty="0" smtClean="0"/>
              <a:t>There basic are 3 choices:</a:t>
            </a:r>
            <a:endParaRPr lang="en-US" sz="2000" i="1" u="sng" dirty="0" smtClean="0"/>
          </a:p>
          <a:p>
            <a:pPr lvl="1" eaLnBrk="1" hangingPunct="1"/>
            <a:r>
              <a:rPr lang="en-US" sz="2000" i="1" u="sng" dirty="0" smtClean="0"/>
              <a:t>Children in foster care</a:t>
            </a:r>
            <a:r>
              <a:rPr lang="en-US" sz="2000" dirty="0" smtClean="0"/>
              <a:t> - the active caseload (other terms:  </a:t>
            </a:r>
            <a:r>
              <a:rPr lang="en-US" sz="2000" dirty="0" smtClean="0">
                <a:solidFill>
                  <a:schemeClr val="hlink"/>
                </a:solidFill>
              </a:rPr>
              <a:t>point-in-time, cross-section, or census</a:t>
            </a:r>
            <a:r>
              <a:rPr lang="en-US" sz="2000" dirty="0" smtClean="0"/>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2000" i="1" u="sng" dirty="0" smtClean="0"/>
              <a:t>Children leaving foster care</a:t>
            </a:r>
            <a:r>
              <a:rPr lang="en-US" sz="2000" dirty="0" smtClean="0"/>
              <a:t> - children who left placement in the last year (other terms: </a:t>
            </a:r>
            <a:r>
              <a:rPr lang="en-US" sz="2000" dirty="0" smtClean="0">
                <a:solidFill>
                  <a:schemeClr val="hlink"/>
                </a:solidFill>
              </a:rPr>
              <a:t>an exit cohort</a:t>
            </a:r>
            <a:r>
              <a:rPr lang="en-US" sz="2000" dirty="0" smtClean="0"/>
              <a:t>)</a:t>
            </a:r>
            <a:endParaRPr lang="en-US" sz="2000" i="1" u="sng" dirty="0" smtClean="0"/>
          </a:p>
          <a:p>
            <a:pPr lvl="1" eaLnBrk="1" hangingPunct="1"/>
            <a:r>
              <a:rPr lang="en-US" sz="2000" i="1" u="sng" dirty="0" smtClean="0"/>
              <a:t>Children entering foster care</a:t>
            </a:r>
            <a:r>
              <a:rPr lang="en-US" sz="2000" dirty="0" smtClean="0"/>
              <a:t> - children placed during some period of time, usually one year (other terms: </a:t>
            </a:r>
            <a:r>
              <a:rPr lang="en-US" sz="2000" dirty="0" smtClean="0">
                <a:solidFill>
                  <a:schemeClr val="hlink"/>
                </a:solidFill>
              </a:rPr>
              <a:t>an admission cohort</a:t>
            </a:r>
            <a:r>
              <a:rPr lang="en-US" sz="2000" dirty="0" smtClean="0"/>
              <a:t>)</a:t>
            </a:r>
          </a:p>
          <a:p>
            <a:pPr eaLnBrk="1" hangingPunct="1"/>
            <a:endParaRPr lang="en-US" sz="2400" dirty="0" smtClean="0"/>
          </a:p>
          <a:p>
            <a:pPr eaLnBrk="1" hangingPunct="1"/>
            <a:r>
              <a:rPr lang="en-US" sz="2400" dirty="0" smtClean="0"/>
              <a:t>Each of these approaches represents a different way to sample the children who have ever been in foster care</a:t>
            </a:r>
            <a:endParaRPr lang="en-US" sz="310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57334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BCD6296-3D46-DE41-9F41-E9826C0D61D9}" type="slidenum">
              <a:rPr lang="en-US"/>
              <a:pPr/>
              <a:t>8</a:t>
            </a:fld>
            <a:endParaRPr lang="en-US"/>
          </a:p>
        </p:txBody>
      </p:sp>
      <p:sp>
        <p:nvSpPr>
          <p:cNvPr id="4099" name="Rectangle 2"/>
          <p:cNvSpPr>
            <a:spLocks noGrp="1" noRot="1" noChangeAspect="1" noChangeArrowheads="1" noTextEdit="1"/>
          </p:cNvSpPr>
          <p:nvPr>
            <p:ph type="sldImg"/>
          </p:nvPr>
        </p:nvSpPr>
        <p:spPr>
          <a:xfrm>
            <a:off x="407988" y="141288"/>
            <a:ext cx="6043612" cy="4532312"/>
          </a:xfrm>
          <a:ln/>
        </p:spPr>
      </p:sp>
      <p:sp>
        <p:nvSpPr>
          <p:cNvPr id="4100" name="Rectangle 3"/>
          <p:cNvSpPr>
            <a:spLocks noGrp="1" noChangeArrowheads="1"/>
          </p:cNvSpPr>
          <p:nvPr>
            <p:ph type="body" idx="1"/>
          </p:nvPr>
        </p:nvSpPr>
        <p:spPr>
          <a:xfrm>
            <a:off x="912813" y="4343400"/>
            <a:ext cx="503237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Another problem with point-in-time data:</a:t>
            </a:r>
            <a:r>
              <a:rPr lang="en-US" baseline="0" dirty="0" smtClean="0"/>
              <a:t> the over-capture of long-stayers.</a:t>
            </a:r>
            <a:endParaRPr lang="en-US" dirty="0"/>
          </a:p>
        </p:txBody>
      </p:sp>
    </p:spTree>
    <p:extLst>
      <p:ext uri="{BB962C8B-B14F-4D97-AF65-F5344CB8AC3E}">
        <p14:creationId xmlns:p14="http://schemas.microsoft.com/office/powerpoint/2010/main" val="235813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F2A218-D35C-074D-BA21-BB1A9D7D35A2}" type="slidenum">
              <a:rPr lang="en-US"/>
              <a:pPr/>
              <a:t>9</a:t>
            </a:fld>
            <a:endParaRPr lang="en-US"/>
          </a:p>
        </p:txBody>
      </p:sp>
      <p:sp>
        <p:nvSpPr>
          <p:cNvPr id="7171" name="Rectangle 2"/>
          <p:cNvSpPr>
            <a:spLocks noGrp="1" noRot="1" noChangeAspect="1" noChangeArrowheads="1" noTextEdit="1"/>
          </p:cNvSpPr>
          <p:nvPr>
            <p:ph type="sldImg"/>
          </p:nvPr>
        </p:nvSpPr>
        <p:spPr>
          <a:xfrm>
            <a:off x="407988" y="141288"/>
            <a:ext cx="6043612" cy="4532312"/>
          </a:xfrm>
          <a:ln/>
        </p:spPr>
      </p:sp>
      <p:sp>
        <p:nvSpPr>
          <p:cNvPr id="7172" name="Rectangle 3"/>
          <p:cNvSpPr>
            <a:spLocks noGrp="1" noChangeArrowheads="1"/>
          </p:cNvSpPr>
          <p:nvPr>
            <p:ph type="body" idx="1"/>
          </p:nvPr>
        </p:nvSpPr>
        <p:spPr>
          <a:xfrm>
            <a:off x="912813" y="4343400"/>
            <a:ext cx="503237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How Entry Cohorts work</a:t>
            </a:r>
            <a:endParaRPr lang="en-US" dirty="0"/>
          </a:p>
        </p:txBody>
      </p:sp>
    </p:spTree>
    <p:extLst>
      <p:ext uri="{BB962C8B-B14F-4D97-AF65-F5344CB8AC3E}">
        <p14:creationId xmlns:p14="http://schemas.microsoft.com/office/powerpoint/2010/main" val="168229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b="1" dirty="0" smtClean="0"/>
              <a:t>S1: Of all children in foster care during a 12-month period, what is the rate of victimization per day of foster care? </a:t>
            </a:r>
            <a:endParaRPr lang="en-US" sz="2800" b="1" dirty="0" smtClean="0"/>
          </a:p>
          <a:p>
            <a:pPr>
              <a:lnSpc>
                <a:spcPct val="120000"/>
              </a:lnSpc>
            </a:pPr>
            <a:r>
              <a:rPr lang="en-US" sz="2800" dirty="0" smtClean="0"/>
              <a:t>What’s changed from CFSR 2?</a:t>
            </a:r>
          </a:p>
          <a:p>
            <a:pPr lvl="1">
              <a:lnSpc>
                <a:spcPct val="120000"/>
              </a:lnSpc>
            </a:pPr>
            <a:r>
              <a:rPr lang="en-US" sz="2400" dirty="0" smtClean="0"/>
              <a:t>Rate of maltreatment per child days in foster care vs. percentage of children not maltreated in foster care</a:t>
            </a:r>
          </a:p>
          <a:p>
            <a:pPr lvl="1">
              <a:lnSpc>
                <a:spcPct val="120000"/>
              </a:lnSpc>
            </a:pPr>
            <a:r>
              <a:rPr lang="en-US" sz="2400" dirty="0" smtClean="0"/>
              <a:t>Includes all maltreatment types by any perpetrator vs. just maltreatment by foster parents/facility staff</a:t>
            </a:r>
          </a:p>
          <a:p>
            <a:pPr>
              <a:lnSpc>
                <a:spcPct val="120000"/>
              </a:lnSpc>
            </a:pPr>
            <a:r>
              <a:rPr lang="en-US" dirty="0" smtClean="0"/>
              <a:t>Includes:</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All days in foster care during the year (</a:t>
            </a:r>
            <a:r>
              <a:rPr lang="en-US" u="sng" dirty="0" smtClean="0"/>
              <a:t>across episodes</a:t>
            </a:r>
            <a:r>
              <a:rPr lang="en-US" dirty="0" smtClean="0"/>
              <a:t>)</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Multiple incidents of substantiated maltreatment for the same child are included in the numerator</a:t>
            </a:r>
          </a:p>
          <a:p>
            <a:r>
              <a:rPr lang="en-US" sz="1400" dirty="0" smtClean="0"/>
              <a:t>Excludes: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Incidents occurring before or within 7 days of the date of removal</a:t>
            </a:r>
          </a:p>
          <a:p>
            <a:pPr marL="171450" indent="-171450">
              <a:buFont typeface="Arial"/>
              <a:buChar char="•"/>
            </a:pPr>
            <a:r>
              <a:rPr lang="en-US" sz="1200" dirty="0" smtClean="0"/>
              <a:t>Children age 18+ </a:t>
            </a:r>
          </a:p>
          <a:p>
            <a:pPr marL="171450" indent="-171450">
              <a:buFont typeface="Arial"/>
              <a:buChar char="•"/>
            </a:pPr>
            <a:r>
              <a:rPr lang="en-US" sz="1200" dirty="0" smtClean="0"/>
              <a:t>Day</a:t>
            </a:r>
            <a:r>
              <a:rPr lang="en-US" sz="1200" baseline="0" dirty="0" smtClean="0"/>
              <a:t>s in care after 18</a:t>
            </a:r>
            <a:r>
              <a:rPr lang="en-US" sz="1200" baseline="30000" dirty="0" smtClean="0"/>
              <a:t>th</a:t>
            </a:r>
            <a:r>
              <a:rPr lang="en-US" sz="1200" baseline="0" dirty="0" smtClean="0"/>
              <a:t> birthday</a:t>
            </a:r>
          </a:p>
          <a:p>
            <a:pPr marL="171450" indent="-171450">
              <a:buFont typeface="Arial"/>
              <a:buChar cha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1" dirty="0" smtClean="0"/>
              <a:t>S2: Of all children who were victims of a substantiated report of maltreatment during a 12-month reporting period, what percent were victims of another substantiated maltreatment allegation within 12 months of their initial report?</a:t>
            </a:r>
          </a:p>
          <a:p>
            <a:r>
              <a:rPr lang="en-US" dirty="0" smtClean="0"/>
              <a:t>What’s changed from CFSR 2?</a:t>
            </a:r>
          </a:p>
          <a:p>
            <a:pPr lvl="1"/>
            <a:r>
              <a:rPr lang="en-US" dirty="0" smtClean="0"/>
              <a:t>Window is 12 months vs. 6 months</a:t>
            </a:r>
          </a:p>
          <a:p>
            <a:pPr lvl="1"/>
            <a:r>
              <a:rPr lang="en-US" dirty="0" smtClean="0"/>
              <a:t>Recurrence vs. no recurrence</a:t>
            </a:r>
          </a:p>
          <a:p>
            <a:pPr lvl="0"/>
            <a:r>
              <a:rPr lang="en-US" dirty="0" smtClean="0"/>
              <a:t>Excludes:</a:t>
            </a:r>
          </a:p>
          <a:p>
            <a:pPr marL="171450" indent="-171450">
              <a:buFont typeface="Arial"/>
              <a:buChar char="•"/>
            </a:pPr>
            <a:r>
              <a:rPr lang="en-US" baseline="0" dirty="0" smtClean="0"/>
              <a:t>Children age 18+ at initial report</a:t>
            </a:r>
          </a:p>
          <a:p>
            <a:pPr marL="171450" indent="-171450">
              <a:buFont typeface="Arial"/>
              <a:buChar char="•"/>
            </a:pPr>
            <a:r>
              <a:rPr lang="en-US" baseline="0" dirty="0" smtClean="0"/>
              <a:t>Substantiated allegations occurring within 14 days of initial report</a:t>
            </a:r>
            <a:endParaRPr lang="en-US"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sz="1200" b="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30913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S1: </a:t>
            </a:r>
            <a:r>
              <a:rPr lang="en-US" sz="2400" b="1" dirty="0" smtClean="0">
                <a:solidFill>
                  <a:srgbClr val="BEAA64"/>
                </a:solidFill>
                <a:latin typeface="Times New Roman"/>
                <a:cs typeface="Times New Roman"/>
              </a:rPr>
              <a:t>“Of all children in care during the 12-month period, what is the rate of victimization per day?”</a:t>
            </a:r>
          </a:p>
          <a:p>
            <a:endParaRPr lang="en-US" dirty="0" smtClean="0"/>
          </a:p>
          <a:p>
            <a:r>
              <a:rPr lang="en-US" dirty="0" smtClean="0"/>
              <a:t>Days in care</a:t>
            </a:r>
            <a:r>
              <a:rPr lang="en-US" baseline="0" dirty="0" smtClean="0"/>
              <a:t> – across episodes</a:t>
            </a:r>
          </a:p>
          <a:p>
            <a:r>
              <a:rPr lang="en-US" baseline="0" dirty="0" smtClean="0"/>
              <a:t>Maltreatment – includes multiple instances/child</a:t>
            </a:r>
          </a:p>
          <a:p>
            <a:endParaRPr lang="en-US" baseline="0" dirty="0" smtClean="0"/>
          </a:p>
          <a:p>
            <a:r>
              <a:rPr lang="en-US" baseline="0" dirty="0" smtClean="0"/>
              <a:t>If hiding the next slide: data on example children:</a:t>
            </a:r>
          </a:p>
          <a:p>
            <a:pPr marL="171450" indent="-171450">
              <a:buFont typeface="Arial"/>
              <a:buChar char="•"/>
            </a:pPr>
            <a:r>
              <a:rPr lang="en-US" dirty="0" smtClean="0"/>
              <a:t>Child A entered care 12/17/12 and turned 18 on 9/19/13.</a:t>
            </a:r>
          </a:p>
          <a:p>
            <a:pPr marL="171450" indent="-171450">
              <a:buFont typeface="Arial"/>
              <a:buChar char="•"/>
            </a:pPr>
            <a:r>
              <a:rPr lang="en-US" dirty="0" smtClean="0"/>
              <a:t>Child B entered care on 1/15/13,</a:t>
            </a:r>
            <a:r>
              <a:rPr lang="en-US" baseline="0" dirty="0" smtClean="0"/>
              <a:t> </a:t>
            </a:r>
            <a:r>
              <a:rPr lang="en-US" dirty="0" smtClean="0"/>
              <a:t>exited care on 2/19/13,</a:t>
            </a:r>
            <a:r>
              <a:rPr lang="en-US" baseline="0" dirty="0" smtClean="0"/>
              <a:t> and the substantiated report of maltreatment occurred on 1/18/13.</a:t>
            </a:r>
          </a:p>
          <a:p>
            <a:pPr marL="171450" indent="-171450">
              <a:buFont typeface="Arial"/>
              <a:buChar char="•"/>
            </a:pPr>
            <a:r>
              <a:rPr lang="en-US" baseline="0" dirty="0" smtClean="0"/>
              <a:t>Child C entered care 11/24/12 and was still in care on the last day of the 12-month period. Substantiated reports of maltreatment occurred on 1/30/13 and 4/15/13.</a:t>
            </a:r>
          </a:p>
          <a:p>
            <a:pPr marL="171450" indent="-171450">
              <a:buFont typeface="Arial"/>
              <a:buChar char="•"/>
            </a:pPr>
            <a:r>
              <a:rPr lang="en-US" baseline="0" dirty="0" smtClean="0"/>
              <a:t>Child D had two episodes in care. The first started on 5/9/12 and ended on 1/4/13. The second started on 3/21/13 and ended 9/25/13.</a:t>
            </a:r>
            <a:endParaRPr lang="en-US"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13</a:t>
            </a:fld>
            <a:endParaRPr lang="en-US" dirty="0"/>
          </a:p>
        </p:txBody>
      </p:sp>
    </p:spTree>
    <p:extLst>
      <p:ext uri="{BB962C8B-B14F-4D97-AF65-F5344CB8AC3E}">
        <p14:creationId xmlns:p14="http://schemas.microsoft.com/office/powerpoint/2010/main" val="47886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S2: “Of all children with a substantiated allegation during the 12-month period, what percent had another substantiated allegation within 12 months?”</a:t>
            </a:r>
          </a:p>
          <a:p>
            <a:endParaRPr lang="en-US" dirty="0" smtClean="0"/>
          </a:p>
          <a:p>
            <a:r>
              <a:rPr lang="en-US" dirty="0" smtClean="0"/>
              <a:t>Child 1:</a:t>
            </a:r>
            <a:r>
              <a:rPr lang="en-US" baseline="0" dirty="0" smtClean="0"/>
              <a:t> 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20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5: 4 months</a:t>
            </a:r>
            <a:r>
              <a:rPr lang="en-US" baseline="0" dirty="0" smtClean="0"/>
              <a:t>, first substantiated allegation </a:t>
            </a:r>
            <a:r>
              <a:rPr lang="en-US" b="1" u="sng" baseline="0" dirty="0" smtClean="0"/>
              <a:t>prior</a:t>
            </a:r>
            <a:r>
              <a:rPr lang="en-US" baseline="0" dirty="0" smtClean="0"/>
              <a:t> to 12-month period</a:t>
            </a:r>
          </a:p>
          <a:p>
            <a:r>
              <a:rPr lang="en-US" dirty="0" smtClean="0"/>
              <a:t>Child </a:t>
            </a:r>
            <a:r>
              <a:rPr lang="en-US" baseline="0" dirty="0" smtClean="0"/>
              <a:t>6: 20 months, first substantiated allegation </a:t>
            </a:r>
            <a:r>
              <a:rPr lang="en-US" b="1" u="sng" baseline="0" dirty="0" smtClean="0"/>
              <a:t>during</a:t>
            </a:r>
            <a:r>
              <a:rPr lang="en-US" baseline="0" dirty="0" smtClean="0"/>
              <a:t> 12-month period, no second allegation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7: 5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22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1" u="none" baseline="0" dirty="0" smtClean="0"/>
              <a:t> </a:t>
            </a:r>
            <a:r>
              <a:rPr lang="en-US" baseline="0" dirty="0" smtClean="0"/>
              <a:t>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14</a:t>
            </a:fld>
            <a:endParaRPr lang="en-US" dirty="0"/>
          </a:p>
        </p:txBody>
      </p:sp>
    </p:spTree>
    <p:extLst>
      <p:ext uri="{BB962C8B-B14F-4D97-AF65-F5344CB8AC3E}">
        <p14:creationId xmlns:p14="http://schemas.microsoft.com/office/powerpoint/2010/main" val="116710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P1: Of all children who enter foster care in a 12-month period, what percent discharged to permanency within 12 months of entering foster care?</a:t>
            </a:r>
            <a:endParaRPr lang="en-US" sz="2800" b="1" dirty="0" smtClean="0"/>
          </a:p>
          <a:p>
            <a:r>
              <a:rPr lang="en-US" sz="2800" dirty="0" smtClean="0"/>
              <a:t>What’s changed from CFSR 2?</a:t>
            </a:r>
          </a:p>
          <a:p>
            <a:pPr lvl="1"/>
            <a:r>
              <a:rPr lang="en-US" sz="2400" dirty="0" smtClean="0"/>
              <a:t>Expanded definition of permanence includes reunification, adoption, or guardianship vs. reunification</a:t>
            </a:r>
            <a:r>
              <a:rPr lang="en-US" dirty="0" smtClean="0"/>
              <a:t> </a:t>
            </a:r>
            <a:r>
              <a:rPr lang="en-US" sz="2400" dirty="0" smtClean="0"/>
              <a:t>only</a:t>
            </a:r>
          </a:p>
          <a:p>
            <a:pPr lvl="1"/>
            <a:r>
              <a:rPr lang="en-US" sz="2400" dirty="0" smtClean="0"/>
              <a:t>Includes all children entering foster care during the year vs. just those who were removed for the first time</a:t>
            </a:r>
          </a:p>
          <a:p>
            <a:pPr lvl="1"/>
            <a:r>
              <a:rPr lang="en-US" sz="2400" dirty="0" smtClean="0"/>
              <a:t>Entry cohort window is 12 months vs. 6 months</a:t>
            </a:r>
          </a:p>
          <a:p>
            <a:pPr lvl="0"/>
            <a:r>
              <a:rPr lang="en-US" sz="2400" dirty="0" smtClean="0"/>
              <a:t>Excluded:</a:t>
            </a:r>
          </a:p>
          <a:p>
            <a:pPr marL="171450" indent="-171450">
              <a:buFont typeface="Arial"/>
              <a:buChar char="•"/>
            </a:pPr>
            <a:r>
              <a:rPr lang="en-US" sz="2400" dirty="0" smtClean="0"/>
              <a:t>Children in care for less than 8 days</a:t>
            </a:r>
          </a:p>
          <a:p>
            <a:pPr marL="171450" indent="-171450">
              <a:buFont typeface="Arial"/>
              <a:buChar char="•"/>
            </a:pPr>
            <a:r>
              <a:rPr lang="en-US" sz="2400" dirty="0" smtClean="0"/>
              <a:t>Children entering care at</a:t>
            </a:r>
            <a:r>
              <a:rPr lang="en-US" sz="2400" baseline="0" dirty="0" smtClean="0"/>
              <a:t> age </a:t>
            </a:r>
            <a:r>
              <a:rPr lang="en-US" sz="2400" dirty="0" smtClean="0"/>
              <a:t>18+</a:t>
            </a:r>
          </a:p>
          <a:p>
            <a:pPr lvl="0"/>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16</a:t>
            </a:fld>
            <a:endParaRPr lang="en-US"/>
          </a:p>
        </p:txBody>
      </p:sp>
    </p:spTree>
    <p:extLst>
      <p:ext uri="{BB962C8B-B14F-4D97-AF65-F5344CB8AC3E}">
        <p14:creationId xmlns:p14="http://schemas.microsoft.com/office/powerpoint/2010/main" val="311908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D1F56B-B160-4DB1-9283-AD8D6963DE14}" type="datetime1">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626B0-3607-41A5-8608-3BA8DB64238D}" type="datetime1">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44D3-E14E-4026-98F1-8CABBEA9FF39}" type="datetime1">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6ADAE-85E2-471E-A066-7DE6EEF4D4C9}" type="datetime1">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0E728-71AD-43A4-9ECF-C8620283C25A}" type="datetime1">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B44F2-A7DF-4DA8-9D1E-3731699459A9}" type="datetime1">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5B08BE-9A5B-4E1C-A8D5-F96A47D9DB7E}" type="datetime1">
              <a:rPr lang="en-US"/>
              <a:pPr>
                <a:defRPr/>
              </a:pPr>
              <a:t>1/18/2017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15ECBE-E80E-4E6B-9237-26FBE4AA0DB0}" type="datetime1">
              <a:rPr lang="en-US"/>
              <a:pPr>
                <a:defRPr/>
              </a:pPr>
              <a:t>1/18/2017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AFB82-B994-490E-A96B-23A740E244E3}" type="datetime1">
              <a:rPr lang="en-US"/>
              <a:pPr>
                <a:defRPr/>
              </a:pPr>
              <a:t>1/18/2017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E55D8-6411-4DFD-A449-13DE78EFA8CB}" type="datetime1">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12A58-DF00-4A61-AD49-31F5C1E235F7}" type="datetime1">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4CB7F-82C4-44A2-B4B6-CA1B5BF077E2}" type="datetime1">
              <a:rPr lang="en-US"/>
              <a:pPr>
                <a:defRPr/>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ssr.berkeley.edu/ucb_childwelfare/default.asp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838201"/>
            <a:ext cx="7772400" cy="3200400"/>
          </a:xfrm>
        </p:spPr>
        <p:txBody>
          <a:bodyPr/>
          <a:lstStyle/>
          <a:p>
            <a:pPr algn="l"/>
            <a:r>
              <a:rPr lang="en-US" sz="4000" b="1" dirty="0" smtClean="0">
                <a:solidFill>
                  <a:srgbClr val="FFFFFF"/>
                </a:solidFill>
                <a:latin typeface="Times New Roman"/>
                <a:cs typeface="Times New Roman"/>
              </a:rPr>
              <a:t>CCWIP Data Analysis Training</a:t>
            </a:r>
            <a:br>
              <a:rPr lang="en-US" sz="4000" b="1" dirty="0" smtClean="0">
                <a:solidFill>
                  <a:srgbClr val="FFFFFF"/>
                </a:solidFill>
                <a:latin typeface="Times New Roman"/>
                <a:cs typeface="Times New Roman"/>
              </a:rPr>
            </a:br>
            <a:r>
              <a:rPr lang="en-US" sz="4000" b="1" dirty="0" smtClean="0">
                <a:solidFill>
                  <a:srgbClr val="FFFFFF"/>
                </a:solidFill>
                <a:latin typeface="Times New Roman"/>
                <a:cs typeface="Times New Roman"/>
              </a:rPr>
              <a:t/>
            </a:r>
            <a:br>
              <a:rPr lang="en-US" sz="4000" b="1" dirty="0" smtClean="0">
                <a:solidFill>
                  <a:srgbClr val="FFFFFF"/>
                </a:solidFill>
                <a:latin typeface="Times New Roman"/>
                <a:cs typeface="Times New Roman"/>
              </a:rPr>
            </a:br>
            <a:r>
              <a:rPr lang="en-US" sz="3600" b="1" i="1" dirty="0" smtClean="0">
                <a:solidFill>
                  <a:schemeClr val="bg1"/>
                </a:solidFill>
                <a:latin typeface="Times New Roman"/>
                <a:cs typeface="Times New Roman"/>
              </a:rPr>
              <a:t>Using the CCWIP Website to Answer Questions about Key Child Welfare Outcomes</a:t>
            </a:r>
            <a:endParaRPr lang="en-US" sz="3400" dirty="0" smtClean="0">
              <a:solidFill>
                <a:schemeClr val="bg1"/>
              </a:solidFill>
              <a:latin typeface="Times New Roman"/>
              <a:cs typeface="Times New Roman"/>
            </a:endParaRPr>
          </a:p>
        </p:txBody>
      </p:sp>
      <p:pic>
        <p:nvPicPr>
          <p:cNvPr id="14338" name="Picture 3"/>
          <p:cNvPicPr>
            <a:picLocks noChangeAspect="1"/>
          </p:cNvPicPr>
          <p:nvPr/>
        </p:nvPicPr>
        <p:blipFill>
          <a:blip r:embed="rId3"/>
          <a:srcRect/>
          <a:stretch>
            <a:fillRect/>
          </a:stretch>
        </p:blipFill>
        <p:spPr bwMode="auto">
          <a:xfrm>
            <a:off x="222250" y="6096000"/>
            <a:ext cx="3090863" cy="527050"/>
          </a:xfrm>
          <a:prstGeom prst="rect">
            <a:avLst/>
          </a:prstGeom>
          <a:noFill/>
          <a:ln w="9525">
            <a:noFill/>
            <a:miter lim="800000"/>
            <a:headEnd/>
            <a:tailEnd/>
          </a:ln>
        </p:spPr>
      </p:pic>
      <p:cxnSp>
        <p:nvCxnSpPr>
          <p:cNvPr id="6" name="Straight Connector 5"/>
          <p:cNvCxnSpPr/>
          <p:nvPr/>
        </p:nvCxnSpPr>
        <p:spPr>
          <a:xfrm>
            <a:off x="0" y="5943600"/>
            <a:ext cx="9144000" cy="0"/>
          </a:xfrm>
          <a:prstGeom prst="line">
            <a:avLst/>
          </a:prstGeom>
          <a:ln>
            <a:solidFill>
              <a:srgbClr val="BEAA64"/>
            </a:solidFill>
          </a:ln>
        </p:spPr>
        <p:style>
          <a:lnRef idx="1">
            <a:schemeClr val="accent1"/>
          </a:lnRef>
          <a:fillRef idx="0">
            <a:schemeClr val="accent1"/>
          </a:fillRef>
          <a:effectRef idx="0">
            <a:schemeClr val="accent1"/>
          </a:effectRef>
          <a:fontRef idx="minor">
            <a:schemeClr val="tx1"/>
          </a:fontRef>
        </p:style>
      </p:cxnSp>
      <p:pic>
        <p:nvPicPr>
          <p:cNvPr id="14340" name="Picture 10"/>
          <p:cNvPicPr>
            <a:picLocks noChangeAspect="1"/>
          </p:cNvPicPr>
          <p:nvPr/>
        </p:nvPicPr>
        <p:blipFill>
          <a:blip r:embed="rId4"/>
          <a:srcRect/>
          <a:stretch>
            <a:fillRect/>
          </a:stretch>
        </p:blipFill>
        <p:spPr bwMode="auto">
          <a:xfrm>
            <a:off x="8153400" y="217488"/>
            <a:ext cx="762000" cy="762000"/>
          </a:xfrm>
          <a:prstGeom prst="rect">
            <a:avLst/>
          </a:prstGeom>
          <a:noFill/>
          <a:ln w="9525">
            <a:noFill/>
            <a:miter lim="800000"/>
            <a:headEnd/>
            <a:tailEnd/>
          </a:ln>
        </p:spPr>
      </p:pic>
      <p:sp>
        <p:nvSpPr>
          <p:cNvPr id="2" name="TextBox 1"/>
          <p:cNvSpPr txBox="1"/>
          <p:nvPr/>
        </p:nvSpPr>
        <p:spPr>
          <a:xfrm>
            <a:off x="3810000" y="4419600"/>
            <a:ext cx="4724400" cy="369332"/>
          </a:xfrm>
          <a:prstGeom prst="rect">
            <a:avLst/>
          </a:prstGeom>
          <a:noFill/>
        </p:spPr>
        <p:txBody>
          <a:bodyPr wrap="square" rtlCol="0">
            <a:spAutoFit/>
          </a:bodyPr>
          <a:lstStyle/>
          <a:p>
            <a:endParaRPr lang="en-US" dirty="0"/>
          </a:p>
        </p:txBody>
      </p:sp>
      <p:sp>
        <p:nvSpPr>
          <p:cNvPr id="3" name="TextBox 2"/>
          <p:cNvSpPr txBox="1"/>
          <p:nvPr/>
        </p:nvSpPr>
        <p:spPr>
          <a:xfrm>
            <a:off x="457200" y="4267200"/>
            <a:ext cx="8229600" cy="1200328"/>
          </a:xfrm>
          <a:prstGeom prst="rect">
            <a:avLst/>
          </a:prstGeom>
          <a:noFill/>
        </p:spPr>
        <p:txBody>
          <a:bodyPr wrap="square" rtlCol="0">
            <a:spAutoFit/>
          </a:bodyPr>
          <a:lstStyle/>
          <a:p>
            <a:pPr algn="r"/>
            <a:r>
              <a:rPr lang="en-US" sz="2400" dirty="0" smtClean="0">
                <a:latin typeface="Times New Roman"/>
                <a:cs typeface="Times New Roman"/>
              </a:rPr>
              <a:t>Wendy Wiegmann</a:t>
            </a:r>
          </a:p>
          <a:p>
            <a:pPr algn="r"/>
            <a:r>
              <a:rPr lang="en-US" sz="2400" dirty="0" smtClean="0">
                <a:latin typeface="Times New Roman"/>
                <a:cs typeface="Times New Roman"/>
              </a:rPr>
              <a:t>CCWIP</a:t>
            </a:r>
          </a:p>
          <a:p>
            <a:pPr algn="r"/>
            <a:r>
              <a:rPr lang="en-US" sz="2400" dirty="0" smtClean="0">
                <a:latin typeface="Times New Roman"/>
                <a:cs typeface="Times New Roman"/>
              </a:rPr>
              <a:t>January 19, 2016</a:t>
            </a:r>
          </a:p>
        </p:txBody>
      </p:sp>
      <p:pic>
        <p:nvPicPr>
          <p:cNvPr id="8" name="Picture 7" descr="ccwip-logo_standard.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553200" y="6019800"/>
            <a:ext cx="2372139" cy="727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federal CFSR3 measures</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10</a:t>
            </a:fld>
            <a:endParaRPr lang="en-US"/>
          </a:p>
        </p:txBody>
      </p:sp>
    </p:spTree>
    <p:extLst>
      <p:ext uri="{BB962C8B-B14F-4D97-AF65-F5344CB8AC3E}">
        <p14:creationId xmlns:p14="http://schemas.microsoft.com/office/powerpoint/2010/main" val="246874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Safety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are, first and foremost, protected from abuse and neglect.</a:t>
            </a:r>
          </a:p>
          <a:p>
            <a:pPr marL="282575" indent="-457200">
              <a:lnSpc>
                <a:spcPct val="110000"/>
              </a:lnSpc>
              <a:buFont typeface="Arial"/>
              <a:buChar char="•"/>
            </a:pPr>
            <a:endParaRPr lang="en-US" dirty="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are safely maintained in their homes whenever possible and appropriate.</a:t>
            </a:r>
          </a:p>
        </p:txBody>
      </p:sp>
    </p:spTree>
    <p:extLst>
      <p:ext uri="{BB962C8B-B14F-4D97-AF65-F5344CB8AC3E}">
        <p14:creationId xmlns:p14="http://schemas.microsoft.com/office/powerpoint/2010/main" val="3755490740"/>
      </p:ext>
    </p:extLst>
  </p:cSld>
  <p:clrMapOvr>
    <a:masterClrMapping/>
  </p:clrMapOvr>
  <p:transition advTm="372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Safety</a:t>
            </a:r>
          </a:p>
          <a:p>
            <a:pPr marL="457200" lvl="1" indent="0">
              <a:lnSpc>
                <a:spcPct val="120000"/>
              </a:lnSpc>
              <a:buNone/>
            </a:pPr>
            <a:r>
              <a:rPr lang="en-US" dirty="0" smtClean="0">
                <a:solidFill>
                  <a:schemeClr val="bg1"/>
                </a:solidFill>
                <a:latin typeface="Times New Roman"/>
                <a:cs typeface="Times New Roman"/>
              </a:rPr>
              <a:t>S1: Maltreatment in foster care</a:t>
            </a:r>
          </a:p>
          <a:p>
            <a:pPr marL="457200" lvl="1" indent="0">
              <a:lnSpc>
                <a:spcPct val="120000"/>
              </a:lnSpc>
              <a:buNone/>
            </a:pPr>
            <a:r>
              <a:rPr lang="en-US" sz="2400" dirty="0" smtClean="0">
                <a:solidFill>
                  <a:srgbClr val="BEAA64"/>
                </a:solidFill>
                <a:latin typeface="Times New Roman"/>
                <a:cs typeface="Times New Roman"/>
              </a:rPr>
              <a:t>“Of all children in care during the 12-month period, what is the rate of victimization per day?”</a:t>
            </a:r>
            <a:endParaRPr lang="en-US" sz="2400" dirty="0">
              <a:solidFill>
                <a:srgbClr val="BEAA64"/>
              </a:solidFill>
              <a:latin typeface="Times New Roman"/>
              <a:cs typeface="Times New Roman"/>
            </a:endParaRPr>
          </a:p>
          <a:p>
            <a:pPr marL="457200" lvl="1" indent="0">
              <a:lnSpc>
                <a:spcPct val="120000"/>
              </a:lnSpc>
              <a:buNone/>
            </a:pPr>
            <a:endParaRPr lang="en-US" sz="2400" dirty="0" smtClean="0">
              <a:solidFill>
                <a:schemeClr val="bg1"/>
              </a:solidFill>
              <a:latin typeface="Times New Roman"/>
              <a:cs typeface="Times New Roman"/>
            </a:endParaRPr>
          </a:p>
          <a:p>
            <a:pPr marL="457200" lvl="1" indent="0">
              <a:lnSpc>
                <a:spcPct val="120000"/>
              </a:lnSpc>
              <a:buNone/>
            </a:pPr>
            <a:r>
              <a:rPr lang="en-US" dirty="0" smtClean="0">
                <a:solidFill>
                  <a:schemeClr val="bg1"/>
                </a:solidFill>
                <a:latin typeface="Times New Roman"/>
                <a:cs typeface="Times New Roman"/>
              </a:rPr>
              <a:t>S2: Recurrence of maltreatment</a:t>
            </a:r>
          </a:p>
          <a:p>
            <a:pPr marL="457200" lvl="1" indent="0">
              <a:lnSpc>
                <a:spcPct val="120000"/>
              </a:lnSpc>
              <a:buNone/>
            </a:pPr>
            <a:r>
              <a:rPr lang="en-US" sz="2400" dirty="0" smtClean="0">
                <a:solidFill>
                  <a:srgbClr val="BEAA64"/>
                </a:solidFill>
                <a:latin typeface="Times New Roman"/>
                <a:cs typeface="Times New Roman"/>
              </a:rPr>
              <a:t>“Of all children with a substantiated allegation during the 12-month period, what percent had another substantiated allegation within 12 months?”</a:t>
            </a:r>
          </a:p>
        </p:txBody>
      </p:sp>
    </p:spTree>
    <p:extLst>
      <p:ext uri="{BB962C8B-B14F-4D97-AF65-F5344CB8AC3E}">
        <p14:creationId xmlns:p14="http://schemas.microsoft.com/office/powerpoint/2010/main" val="359506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smtClean="0">
                <a:solidFill>
                  <a:srgbClr val="BEAA64"/>
                </a:solidFill>
                <a:latin typeface="Times New Roman"/>
                <a:cs typeface="Times New Roman"/>
              </a:rPr>
              <a:t>S1: </a:t>
            </a:r>
            <a:r>
              <a:rPr lang="en-US" dirty="0">
                <a:solidFill>
                  <a:srgbClr val="BEAA64"/>
                </a:solidFill>
                <a:latin typeface="Times New Roman"/>
                <a:cs typeface="Times New Roman"/>
              </a:rPr>
              <a:t>Maltreatment in foster care</a:t>
            </a:r>
          </a:p>
        </p:txBody>
      </p:sp>
      <p:sp>
        <p:nvSpPr>
          <p:cNvPr id="5" name="TextBox 4"/>
          <p:cNvSpPr txBox="1"/>
          <p:nvPr/>
        </p:nvSpPr>
        <p:spPr>
          <a:xfrm>
            <a:off x="838200" y="2286000"/>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275</a:t>
            </a:r>
          </a:p>
          <a:p>
            <a:r>
              <a:rPr lang="en-US" sz="1600" dirty="0" smtClean="0">
                <a:solidFill>
                  <a:srgbClr val="FFFFFF"/>
                </a:solidFill>
                <a:latin typeface="Times New Roman"/>
                <a:cs typeface="Times New Roman"/>
              </a:rPr>
              <a:t>Instances of maltreatment: </a:t>
            </a:r>
            <a:r>
              <a:rPr lang="en-US" sz="1600" dirty="0">
                <a:solidFill>
                  <a:srgbClr val="BEAA64"/>
                </a:solidFill>
                <a:latin typeface="Times New Roman"/>
                <a:cs typeface="Times New Roman"/>
              </a:rPr>
              <a:t>0</a:t>
            </a:r>
          </a:p>
        </p:txBody>
      </p:sp>
      <p:pic>
        <p:nvPicPr>
          <p:cNvPr id="6" name="Picture 5"/>
          <p:cNvPicPr>
            <a:picLocks noChangeAspect="1"/>
          </p:cNvPicPr>
          <p:nvPr/>
        </p:nvPicPr>
        <p:blipFill>
          <a:blip r:embed="rId3" cstate="print"/>
          <a:stretch>
            <a:fillRect/>
          </a:stretch>
        </p:blipFill>
        <p:spPr>
          <a:xfrm>
            <a:off x="415364" y="2396698"/>
            <a:ext cx="346636" cy="609600"/>
          </a:xfrm>
          <a:prstGeom prst="rect">
            <a:avLst/>
          </a:prstGeom>
        </p:spPr>
      </p:pic>
      <p:sp>
        <p:nvSpPr>
          <p:cNvPr id="7" name="TextBox 6"/>
          <p:cNvSpPr txBox="1"/>
          <p:nvPr/>
        </p:nvSpPr>
        <p:spPr>
          <a:xfrm>
            <a:off x="838200" y="3216454"/>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45</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1</a:t>
            </a:r>
            <a:endParaRPr lang="en-US" sz="1600" dirty="0">
              <a:solidFill>
                <a:srgbClr val="BEAA64"/>
              </a:solidFill>
              <a:latin typeface="Times New Roman"/>
              <a:cs typeface="Times New Roman"/>
            </a:endParaRPr>
          </a:p>
        </p:txBody>
      </p:sp>
      <p:sp>
        <p:nvSpPr>
          <p:cNvPr id="9" name="TextBox 8"/>
          <p:cNvSpPr txBox="1"/>
          <p:nvPr/>
        </p:nvSpPr>
        <p:spPr>
          <a:xfrm>
            <a:off x="838200" y="4146908"/>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310</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2</a:t>
            </a:r>
            <a:endParaRPr lang="en-US" sz="1600" dirty="0">
              <a:solidFill>
                <a:srgbClr val="BEAA64"/>
              </a:solidFill>
              <a:latin typeface="Times New Roman"/>
              <a:cs typeface="Times New Roman"/>
            </a:endParaRPr>
          </a:p>
        </p:txBody>
      </p:sp>
      <p:sp>
        <p:nvSpPr>
          <p:cNvPr id="11" name="TextBox 10"/>
          <p:cNvSpPr txBox="1"/>
          <p:nvPr/>
        </p:nvSpPr>
        <p:spPr>
          <a:xfrm>
            <a:off x="838200" y="5077361"/>
            <a:ext cx="2598387"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(episode 1): </a:t>
            </a:r>
            <a:r>
              <a:rPr lang="en-US" sz="1600" dirty="0" smtClean="0">
                <a:solidFill>
                  <a:srgbClr val="BEAA64"/>
                </a:solidFill>
                <a:latin typeface="Times New Roman"/>
                <a:cs typeface="Times New Roman"/>
              </a:rPr>
              <a:t>95</a:t>
            </a:r>
          </a:p>
          <a:p>
            <a:r>
              <a:rPr lang="en-US" sz="1600" dirty="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188</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762000" y="1676400"/>
            <a:ext cx="7573858"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Cohort: Children in Care Between Apr 2015 – Mar 2016</a:t>
            </a:r>
            <a:endParaRPr lang="en-US" sz="2400" b="1" dirty="0">
              <a:solidFill>
                <a:schemeClr val="bg1"/>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8.50 per 100,000</a:t>
            </a:r>
            <a:endParaRPr lang="en-US" sz="2000" b="1" dirty="0">
              <a:solidFill>
                <a:srgbClr val="BEAA64"/>
              </a:solidFill>
              <a:latin typeface="Times New Roman"/>
              <a:cs typeface="Times New Roman"/>
            </a:endParaRPr>
          </a:p>
        </p:txBody>
      </p:sp>
      <p:grpSp>
        <p:nvGrpSpPr>
          <p:cNvPr id="32" name="Group 31"/>
          <p:cNvGrpSpPr/>
          <p:nvPr/>
        </p:nvGrpSpPr>
        <p:grpSpPr>
          <a:xfrm>
            <a:off x="4419600" y="2305734"/>
            <a:ext cx="3374886" cy="584776"/>
            <a:chOff x="4648200" y="2305734"/>
            <a:chExt cx="3374886" cy="584776"/>
          </a:xfrm>
        </p:grpSpPr>
        <p:sp>
          <p:nvSpPr>
            <p:cNvPr id="19" name="TextBox 18"/>
            <p:cNvSpPr txBox="1"/>
            <p:nvPr/>
          </p:nvSpPr>
          <p:spPr>
            <a:xfrm>
              <a:off x="5105400" y="2305734"/>
              <a:ext cx="2917686" cy="584776"/>
            </a:xfrm>
            <a:prstGeom prst="rect">
              <a:avLst/>
            </a:prstGeom>
            <a:noFill/>
          </p:spPr>
          <p:txBody>
            <a:bodyPr wrap="none" rtlCol="0">
              <a:spAutoFit/>
            </a:bodyPr>
            <a:lstStyle/>
            <a:p>
              <a:r>
                <a:rPr lang="en-US" sz="1600" dirty="0" smtClean="0">
                  <a:solidFill>
                    <a:srgbClr val="FFFFFF"/>
                  </a:solidFill>
                  <a:latin typeface="Times New Roman"/>
                  <a:cs typeface="Times New Roman"/>
                </a:rPr>
                <a:t>Denominator: total days in care </a:t>
              </a:r>
            </a:p>
            <a:p>
              <a:r>
                <a:rPr lang="en-US" sz="1600" dirty="0" smtClean="0">
                  <a:solidFill>
                    <a:srgbClr val="BEAA64"/>
                  </a:solidFill>
                  <a:latin typeface="Times New Roman"/>
                  <a:cs typeface="Times New Roman"/>
                </a:rPr>
                <a:t>275 + 45 + 310 + 95 + 188 = </a:t>
              </a:r>
              <a:r>
                <a:rPr lang="en-US" sz="1600" b="1" dirty="0" smtClean="0">
                  <a:solidFill>
                    <a:srgbClr val="BEAA64"/>
                  </a:solidFill>
                  <a:latin typeface="Times New Roman"/>
                  <a:cs typeface="Times New Roman"/>
                </a:rPr>
                <a:t>913</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746983" cy="584776"/>
            <a:chOff x="4648200" y="3055034"/>
            <a:chExt cx="3746983" cy="584776"/>
          </a:xfrm>
        </p:grpSpPr>
        <p:sp>
          <p:nvSpPr>
            <p:cNvPr id="20" name="TextBox 19"/>
            <p:cNvSpPr txBox="1"/>
            <p:nvPr/>
          </p:nvSpPr>
          <p:spPr>
            <a:xfrm>
              <a:off x="5105400" y="3055034"/>
              <a:ext cx="3289783"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instances of maltreatment </a:t>
              </a:r>
            </a:p>
            <a:p>
              <a:r>
                <a:rPr lang="en-US" sz="1600" dirty="0" smtClean="0">
                  <a:solidFill>
                    <a:srgbClr val="BEAA64"/>
                  </a:solidFill>
                  <a:latin typeface="Times New Roman"/>
                  <a:cs typeface="Times New Roman"/>
                </a:rPr>
                <a:t>0 + 1 + 2 + 0 + 0 = </a:t>
              </a:r>
              <a:r>
                <a:rPr lang="en-US" sz="1600" b="1" dirty="0">
                  <a:solidFill>
                    <a:srgbClr val="BEAA64"/>
                  </a:solidFill>
                  <a:latin typeface="Times New Roman"/>
                  <a:cs typeface="Times New Roman"/>
                </a:rPr>
                <a:t>3</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2</a:t>
              </a:r>
            </a:p>
          </p:txBody>
        </p:sp>
      </p:grpSp>
      <p:grpSp>
        <p:nvGrpSpPr>
          <p:cNvPr id="29" name="Group 28"/>
          <p:cNvGrpSpPr/>
          <p:nvPr/>
        </p:nvGrpSpPr>
        <p:grpSpPr>
          <a:xfrm>
            <a:off x="4419600" y="3804334"/>
            <a:ext cx="4538566" cy="584776"/>
            <a:chOff x="4648200" y="3804334"/>
            <a:chExt cx="4538566" cy="584776"/>
          </a:xfrm>
        </p:grpSpPr>
        <p:sp>
          <p:nvSpPr>
            <p:cNvPr id="21" name="TextBox 20"/>
            <p:cNvSpPr txBox="1"/>
            <p:nvPr/>
          </p:nvSpPr>
          <p:spPr>
            <a:xfrm>
              <a:off x="5105400" y="3804334"/>
              <a:ext cx="4081366"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maltreatment per day in care</a:t>
              </a:r>
            </a:p>
            <a:p>
              <a:r>
                <a:rPr lang="en-US" sz="1600" dirty="0">
                  <a:solidFill>
                    <a:srgbClr val="BEAA64"/>
                  </a:solidFill>
                  <a:latin typeface="Times New Roman"/>
                  <a:cs typeface="Times New Roman"/>
                </a:rPr>
                <a:t>3</a:t>
              </a:r>
              <a:r>
                <a:rPr lang="en-US" sz="1600" dirty="0" smtClean="0">
                  <a:solidFill>
                    <a:srgbClr val="BEAA64"/>
                  </a:solidFill>
                  <a:latin typeface="Times New Roman"/>
                  <a:cs typeface="Times New Roman"/>
                </a:rPr>
                <a:t> / 913 =  </a:t>
              </a:r>
              <a:r>
                <a:rPr lang="en-US" sz="1600" b="1" dirty="0" smtClean="0">
                  <a:solidFill>
                    <a:srgbClr val="BEAA64"/>
                  </a:solidFill>
                  <a:latin typeface="Times New Roman"/>
                  <a:cs typeface="Times New Roman"/>
                </a:rPr>
                <a:t>0.003286</a:t>
              </a: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599" y="4553634"/>
            <a:ext cx="4234097" cy="849363"/>
            <a:chOff x="4648200" y="4553634"/>
            <a:chExt cx="2888743" cy="849363"/>
          </a:xfrm>
        </p:grpSpPr>
        <p:sp>
          <p:nvSpPr>
            <p:cNvPr id="22" name="TextBox 21"/>
            <p:cNvSpPr txBox="1"/>
            <p:nvPr/>
          </p:nvSpPr>
          <p:spPr>
            <a:xfrm>
              <a:off x="4960129" y="4572000"/>
              <a:ext cx="2576814" cy="830997"/>
            </a:xfrm>
            <a:prstGeom prst="rect">
              <a:avLst/>
            </a:prstGeom>
            <a:noFill/>
          </p:spPr>
          <p:txBody>
            <a:bodyPr wrap="none" rtlCol="0">
              <a:spAutoFit/>
            </a:bodyPr>
            <a:lstStyle/>
            <a:p>
              <a:r>
                <a:rPr lang="en-US" sz="1600" dirty="0" smtClean="0">
                  <a:solidFill>
                    <a:srgbClr val="FFFFFF"/>
                  </a:solidFill>
                  <a:latin typeface="Times New Roman"/>
                  <a:cs typeface="Times New Roman"/>
                </a:rPr>
                <a:t>Multiply by 100,000</a:t>
              </a:r>
            </a:p>
            <a:p>
              <a:r>
                <a:rPr lang="en-US" sz="1600" dirty="0" smtClean="0">
                  <a:solidFill>
                    <a:srgbClr val="BEAA64"/>
                  </a:solidFill>
                  <a:latin typeface="Times New Roman"/>
                  <a:cs typeface="Times New Roman"/>
                </a:rPr>
                <a:t>0.003286 * 100,000 = </a:t>
              </a:r>
              <a:r>
                <a:rPr lang="en-US" sz="1600" b="1" dirty="0" smtClean="0">
                  <a:solidFill>
                    <a:srgbClr val="BEAA64"/>
                  </a:solidFill>
                  <a:latin typeface="Times New Roman"/>
                  <a:cs typeface="Times New Roman"/>
                </a:rPr>
                <a:t>328.6 victimizations </a:t>
              </a:r>
            </a:p>
            <a:p>
              <a:r>
                <a:rPr lang="en-US" sz="1600" b="1" dirty="0" smtClean="0">
                  <a:solidFill>
                    <a:srgbClr val="BEAA64"/>
                  </a:solidFill>
                  <a:latin typeface="Times New Roman"/>
                  <a:cs typeface="Times New Roman"/>
                </a:rPr>
                <a:t>per 100,000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2672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257800"/>
            <a:ext cx="346636" cy="609600"/>
          </a:xfrm>
          <a:prstGeom prst="rect">
            <a:avLst/>
          </a:prstGeom>
        </p:spPr>
      </p:pic>
    </p:spTree>
    <p:extLst>
      <p:ext uri="{BB962C8B-B14F-4D97-AF65-F5344CB8AC3E}">
        <p14:creationId xmlns:p14="http://schemas.microsoft.com/office/powerpoint/2010/main" val="15330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a:solidFill>
                  <a:srgbClr val="BEAA64"/>
                </a:solidFill>
                <a:latin typeface="Times New Roman"/>
                <a:cs typeface="Times New Roman"/>
              </a:rPr>
              <a:t>S2: Recurrence of maltreatment</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2971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3352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895600" cy="25400"/>
          </a:xfrm>
          <a:prstGeom prst="line">
            <a:avLst/>
          </a:prstGeom>
          <a:ln w="57150">
            <a:solidFill>
              <a:schemeClr val="bg1"/>
            </a:solidFill>
            <a:headEnd type="oval" w="lg" len="med"/>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409342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with a substantiated allegation during the 12-month period: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with another substantiated allegation within 12 months: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a:solidFill>
                  <a:srgbClr val="BEAA64"/>
                </a:solidFill>
                <a:latin typeface="Times New Roman"/>
                <a:cs typeface="Times New Roman"/>
              </a:rPr>
              <a:t>&lt;</a:t>
            </a:r>
            <a:r>
              <a:rPr lang="en-US" sz="2000" b="1" dirty="0" smtClean="0">
                <a:solidFill>
                  <a:srgbClr val="BEAA64"/>
                </a:solidFill>
                <a:latin typeface="Times New Roman"/>
                <a:cs typeface="Times New Roman"/>
              </a:rPr>
              <a:t>=9.1%</a:t>
            </a:r>
          </a:p>
        </p:txBody>
      </p:sp>
    </p:spTree>
    <p:extLst>
      <p:ext uri="{BB962C8B-B14F-4D97-AF65-F5344CB8AC3E}">
        <p14:creationId xmlns:p14="http://schemas.microsoft.com/office/powerpoint/2010/main" val="2385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62"/>
                                        </p:tgtEl>
                                        <p:attrNameLst>
                                          <p:attrName>style.color</p:attrName>
                                        </p:attrNameLst>
                                      </p:cBhvr>
                                      <p:by>
                                        <p:hsl h="0" s="-12549" l="-25098"/>
                                      </p:by>
                                    </p:animClr>
                                    <p:animClr clrSpc="hsl" dir="cw">
                                      <p:cBhvr>
                                        <p:cTn id="25" dur="500" fill="hold"/>
                                        <p:tgtEl>
                                          <p:spTgt spid="62"/>
                                        </p:tgtEl>
                                        <p:attrNameLst>
                                          <p:attrName>fillcolor</p:attrName>
                                        </p:attrNameLst>
                                      </p:cBhvr>
                                      <p:by>
                                        <p:hsl h="0" s="-12549" l="-25098"/>
                                      </p:by>
                                    </p:animClr>
                                    <p:animClr clrSpc="hsl" dir="cw">
                                      <p:cBhvr>
                                        <p:cTn id="26" dur="500" fill="hold"/>
                                        <p:tgtEl>
                                          <p:spTgt spid="62"/>
                                        </p:tgtEl>
                                        <p:attrNameLst>
                                          <p:attrName>stroke.color</p:attrName>
                                        </p:attrNameLst>
                                      </p:cBhvr>
                                      <p:by>
                                        <p:hsl h="0" s="-12549" l="-25098"/>
                                      </p:by>
                                    </p:animClr>
                                    <p:set>
                                      <p:cBhvr>
                                        <p:cTn id="27" dur="500" fill="hold"/>
                                        <p:tgtEl>
                                          <p:spTgt spid="62"/>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3"/>
                                        </p:tgtEl>
                                        <p:attrNameLst>
                                          <p:attrName>style.color</p:attrName>
                                        </p:attrNameLst>
                                      </p:cBhvr>
                                      <p:by>
                                        <p:hsl h="0" s="-12549" l="-25098"/>
                                      </p:by>
                                    </p:animClr>
                                    <p:animClr clrSpc="hsl" dir="cw">
                                      <p:cBhvr>
                                        <p:cTn id="30" dur="500" fill="hold"/>
                                        <p:tgtEl>
                                          <p:spTgt spid="63"/>
                                        </p:tgtEl>
                                        <p:attrNameLst>
                                          <p:attrName>fillcolor</p:attrName>
                                        </p:attrNameLst>
                                      </p:cBhvr>
                                      <p:by>
                                        <p:hsl h="0" s="-12549" l="-25098"/>
                                      </p:by>
                                    </p:animClr>
                                    <p:animClr clrSpc="hsl" dir="cw">
                                      <p:cBhvr>
                                        <p:cTn id="31" dur="500" fill="hold"/>
                                        <p:tgtEl>
                                          <p:spTgt spid="63"/>
                                        </p:tgtEl>
                                        <p:attrNameLst>
                                          <p:attrName>stroke.color</p:attrName>
                                        </p:attrNameLst>
                                      </p:cBhvr>
                                      <p:by>
                                        <p:hsl h="0" s="-12549" l="-25098"/>
                                      </p:by>
                                    </p:animClr>
                                    <p:set>
                                      <p:cBhvr>
                                        <p:cTn id="32" dur="500" fill="hold"/>
                                        <p:tgtEl>
                                          <p:spTgt spid="63"/>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6"/>
                                        </p:tgtEl>
                                        <p:attrNameLst>
                                          <p:attrName>style.color</p:attrName>
                                        </p:attrNameLst>
                                      </p:cBhvr>
                                      <p:by>
                                        <p:hsl h="0" s="-12549" l="-25098"/>
                                      </p:by>
                                    </p:animClr>
                                    <p:animClr clrSpc="hsl" dir="cw">
                                      <p:cBhvr>
                                        <p:cTn id="35" dur="500" fill="hold"/>
                                        <p:tgtEl>
                                          <p:spTgt spid="66"/>
                                        </p:tgtEl>
                                        <p:attrNameLst>
                                          <p:attrName>fillcolor</p:attrName>
                                        </p:attrNameLst>
                                      </p:cBhvr>
                                      <p:by>
                                        <p:hsl h="0" s="-12549" l="-25098"/>
                                      </p:by>
                                    </p:animClr>
                                    <p:animClr clrSpc="hsl" dir="cw">
                                      <p:cBhvr>
                                        <p:cTn id="36" dur="500" fill="hold"/>
                                        <p:tgtEl>
                                          <p:spTgt spid="66"/>
                                        </p:tgtEl>
                                        <p:attrNameLst>
                                          <p:attrName>stroke.color</p:attrName>
                                        </p:attrNameLst>
                                      </p:cBhvr>
                                      <p:by>
                                        <p:hsl h="0" s="-12549" l="-25098"/>
                                      </p:by>
                                    </p:animClr>
                                    <p:set>
                                      <p:cBhvr>
                                        <p:cTn id="37"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Permanency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have permanency and stability in their living arrangements.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The continuity of family relationships and connections is preserved for children.</a:t>
            </a:r>
          </a:p>
        </p:txBody>
      </p:sp>
    </p:spTree>
    <p:extLst>
      <p:ext uri="{BB962C8B-B14F-4D97-AF65-F5344CB8AC3E}">
        <p14:creationId xmlns:p14="http://schemas.microsoft.com/office/powerpoint/2010/main" val="2408860952"/>
      </p:ext>
    </p:extLst>
  </p:cSld>
  <p:clrMapOvr>
    <a:masterClrMapping/>
  </p:clrMapOvr>
  <p:transition advTm="372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a:t>
            </a:r>
          </a:p>
          <a:p>
            <a:pPr marL="457200" lvl="1" indent="0">
              <a:lnSpc>
                <a:spcPct val="120000"/>
              </a:lnSpc>
              <a:buNone/>
            </a:pPr>
            <a:r>
              <a:rPr lang="en-US" dirty="0" smtClean="0">
                <a:solidFill>
                  <a:schemeClr val="bg1"/>
                </a:solidFill>
                <a:latin typeface="Times New Roman"/>
                <a:cs typeface="Times New Roman"/>
              </a:rPr>
              <a:t>P1: </a:t>
            </a:r>
            <a:r>
              <a:rPr lang="en-US" dirty="0">
                <a:solidFill>
                  <a:schemeClr val="bg1"/>
                </a:solidFill>
                <a:latin typeface="Times New Roman"/>
                <a:cs typeface="Times New Roman"/>
              </a:rPr>
              <a:t>Permanency in 12 months for children entering foster </a:t>
            </a:r>
            <a:r>
              <a:rPr lang="en-US" dirty="0" smtClean="0">
                <a:solidFill>
                  <a:schemeClr val="bg1"/>
                </a:solidFill>
                <a:latin typeface="Times New Roman"/>
                <a:cs typeface="Times New Roman"/>
              </a:rPr>
              <a:t>care</a:t>
            </a:r>
          </a:p>
          <a:p>
            <a:pPr marL="457200" lvl="1" indent="0">
              <a:lnSpc>
                <a:spcPct val="120000"/>
              </a:lnSpc>
              <a:buNone/>
            </a:pPr>
            <a:r>
              <a:rPr lang="en-US" sz="2400" dirty="0" smtClean="0">
                <a:solidFill>
                  <a:srgbClr val="BEAA64"/>
                </a:solidFill>
                <a:latin typeface="Times New Roman"/>
                <a:cs typeface="Times New Roman"/>
              </a:rPr>
              <a:t>“Of all children who entered care in the 12-month period, what percent discharged to permanency within 12 months?”</a:t>
            </a:r>
          </a:p>
          <a:p>
            <a:pPr marL="457200" lvl="1" indent="0">
              <a:lnSpc>
                <a:spcPct val="120000"/>
              </a:lnSpc>
              <a:buNone/>
            </a:pPr>
            <a:endParaRPr lang="en-US" sz="2400" dirty="0">
              <a:solidFill>
                <a:srgbClr val="BEAA64"/>
              </a:solidFill>
              <a:latin typeface="Times New Roman"/>
              <a:cs typeface="Times New Roman"/>
            </a:endParaRPr>
          </a:p>
          <a:p>
            <a:pPr marL="457200" lvl="1" indent="0">
              <a:lnSpc>
                <a:spcPct val="120000"/>
              </a:lnSpc>
              <a:buNone/>
            </a:pPr>
            <a:r>
              <a:rPr lang="en-US" sz="2000" u="sng" dirty="0" smtClean="0">
                <a:solidFill>
                  <a:schemeClr val="bg1"/>
                </a:solidFill>
                <a:latin typeface="Times New Roman"/>
                <a:cs typeface="Times New Roman"/>
              </a:rPr>
              <a:t>Trial Home Visit (THV) Adjustment</a:t>
            </a:r>
            <a:r>
              <a:rPr lang="en-US" sz="2000" dirty="0" smtClean="0">
                <a:solidFill>
                  <a:schemeClr val="bg1"/>
                </a:solidFill>
                <a:latin typeface="Times New Roman"/>
                <a:cs typeface="Times New Roman"/>
              </a:rPr>
              <a:t>: Children </a:t>
            </a:r>
            <a:r>
              <a:rPr lang="en-US" sz="2000" dirty="0">
                <a:solidFill>
                  <a:schemeClr val="bg1"/>
                </a:solidFill>
                <a:latin typeface="Times New Roman"/>
                <a:cs typeface="Times New Roman"/>
              </a:rPr>
              <a:t>who have a discharge to reunification that was preceded by a trial home visit will have their length of stay adjusted to be at the time of the entry to the THV plus 30 days…and THV +30 will be considered the date they exited to permanency, even if the actual episode ends later.</a:t>
            </a:r>
          </a:p>
          <a:p>
            <a:pPr marL="457200" lvl="1" indent="0">
              <a:lnSpc>
                <a:spcPct val="120000"/>
              </a:lnSpc>
              <a:buNone/>
            </a:pPr>
            <a:endParaRPr lang="en-US" sz="2200" dirty="0">
              <a:solidFill>
                <a:srgbClr val="BEAA64"/>
              </a:solidFill>
              <a:latin typeface="Times New Roman"/>
              <a:cs typeface="Times New Roman"/>
            </a:endParaRPr>
          </a:p>
        </p:txBody>
      </p:sp>
    </p:spTree>
    <p:extLst>
      <p:ext uri="{BB962C8B-B14F-4D97-AF65-F5344CB8AC3E}">
        <p14:creationId xmlns:p14="http://schemas.microsoft.com/office/powerpoint/2010/main" val="279498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P1</a:t>
            </a:r>
            <a:r>
              <a:rPr lang="en-US" dirty="0">
                <a:solidFill>
                  <a:srgbClr val="BEAA64"/>
                </a:solidFill>
                <a:latin typeface="Times New Roman"/>
                <a:cs typeface="Times New Roman"/>
              </a:rPr>
              <a:t>: Permanency in 12 months for children entering foster </a:t>
            </a:r>
            <a:r>
              <a:rPr lang="en-US" dirty="0" smtClean="0">
                <a:solidFill>
                  <a:srgbClr val="BEAA64"/>
                </a:solidFill>
                <a:latin typeface="Times New Roman"/>
                <a:cs typeface="Times New Roman"/>
              </a:rPr>
              <a:t>care</a:t>
            </a:r>
            <a:endParaRPr lang="en-US" dirty="0">
              <a:solidFill>
                <a:srgbClr val="BEAA64"/>
              </a:solidFill>
              <a:latin typeface="Times New Roman"/>
              <a:cs typeface="Times New Roman"/>
            </a:endParaRP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3477875"/>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67%</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&gt;=40.5%</a:t>
            </a:r>
          </a:p>
        </p:txBody>
      </p:sp>
    </p:spTree>
    <p:extLst>
      <p:ext uri="{BB962C8B-B14F-4D97-AF65-F5344CB8AC3E}">
        <p14:creationId xmlns:p14="http://schemas.microsoft.com/office/powerpoint/2010/main" val="41449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59"/>
                                        </p:tgtEl>
                                        <p:attrNameLst>
                                          <p:attrName>style.color</p:attrName>
                                        </p:attrNameLst>
                                      </p:cBhvr>
                                      <p:by>
                                        <p:hsl h="0" s="-12549" l="-25098"/>
                                      </p:by>
                                    </p:animClr>
                                    <p:animClr clrSpc="hsl" dir="cw">
                                      <p:cBhvr>
                                        <p:cTn id="25" dur="500" fill="hold"/>
                                        <p:tgtEl>
                                          <p:spTgt spid="59"/>
                                        </p:tgtEl>
                                        <p:attrNameLst>
                                          <p:attrName>fillcolor</p:attrName>
                                        </p:attrNameLst>
                                      </p:cBhvr>
                                      <p:by>
                                        <p:hsl h="0" s="-12549" l="-25098"/>
                                      </p:by>
                                    </p:animClr>
                                    <p:animClr clrSpc="hsl" dir="cw">
                                      <p:cBhvr>
                                        <p:cTn id="26" dur="500" fill="hold"/>
                                        <p:tgtEl>
                                          <p:spTgt spid="59"/>
                                        </p:tgtEl>
                                        <p:attrNameLst>
                                          <p:attrName>stroke.color</p:attrName>
                                        </p:attrNameLst>
                                      </p:cBhvr>
                                      <p:by>
                                        <p:hsl h="0" s="-12549" l="-25098"/>
                                      </p:by>
                                    </p:animClr>
                                    <p:set>
                                      <p:cBhvr>
                                        <p:cTn id="27" dur="500" fill="hold"/>
                                        <p:tgtEl>
                                          <p:spTgt spid="59"/>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2"/>
                                        </p:tgtEl>
                                        <p:attrNameLst>
                                          <p:attrName>style.color</p:attrName>
                                        </p:attrNameLst>
                                      </p:cBhvr>
                                      <p:by>
                                        <p:hsl h="0" s="-12549" l="-25098"/>
                                      </p:by>
                                    </p:animClr>
                                    <p:animClr clrSpc="hsl" dir="cw">
                                      <p:cBhvr>
                                        <p:cTn id="30" dur="500" fill="hold"/>
                                        <p:tgtEl>
                                          <p:spTgt spid="62"/>
                                        </p:tgtEl>
                                        <p:attrNameLst>
                                          <p:attrName>fillcolor</p:attrName>
                                        </p:attrNameLst>
                                      </p:cBhvr>
                                      <p:by>
                                        <p:hsl h="0" s="-12549" l="-25098"/>
                                      </p:by>
                                    </p:animClr>
                                    <p:animClr clrSpc="hsl" dir="cw">
                                      <p:cBhvr>
                                        <p:cTn id="31" dur="500" fill="hold"/>
                                        <p:tgtEl>
                                          <p:spTgt spid="62"/>
                                        </p:tgtEl>
                                        <p:attrNameLst>
                                          <p:attrName>stroke.color</p:attrName>
                                        </p:attrNameLst>
                                      </p:cBhvr>
                                      <p:by>
                                        <p:hsl h="0" s="-12549" l="-25098"/>
                                      </p:by>
                                    </p:animClr>
                                    <p:set>
                                      <p:cBhvr>
                                        <p:cTn id="32" dur="500" fill="hold"/>
                                        <p:tgtEl>
                                          <p:spTgt spid="62"/>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3"/>
                                        </p:tgtEl>
                                        <p:attrNameLst>
                                          <p:attrName>style.color</p:attrName>
                                        </p:attrNameLst>
                                      </p:cBhvr>
                                      <p:by>
                                        <p:hsl h="0" s="-12549" l="-25098"/>
                                      </p:by>
                                    </p:animClr>
                                    <p:animClr clrSpc="hsl" dir="cw">
                                      <p:cBhvr>
                                        <p:cTn id="35" dur="500" fill="hold"/>
                                        <p:tgtEl>
                                          <p:spTgt spid="63"/>
                                        </p:tgtEl>
                                        <p:attrNameLst>
                                          <p:attrName>fillcolor</p:attrName>
                                        </p:attrNameLst>
                                      </p:cBhvr>
                                      <p:by>
                                        <p:hsl h="0" s="-12549" l="-25098"/>
                                      </p:by>
                                    </p:animClr>
                                    <p:animClr clrSpc="hsl" dir="cw">
                                      <p:cBhvr>
                                        <p:cTn id="36" dur="500" fill="hold"/>
                                        <p:tgtEl>
                                          <p:spTgt spid="63"/>
                                        </p:tgtEl>
                                        <p:attrNameLst>
                                          <p:attrName>stroke.color</p:attrName>
                                        </p:attrNameLst>
                                      </p:cBhvr>
                                      <p:by>
                                        <p:hsl h="0" s="-12549" l="-25098"/>
                                      </p:by>
                                    </p:animClr>
                                    <p:set>
                                      <p:cBhvr>
                                        <p:cTn id="37" dur="500" fill="hold"/>
                                        <p:tgtEl>
                                          <p:spTgt spid="63"/>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66"/>
                                        </p:tgtEl>
                                        <p:attrNameLst>
                                          <p:attrName>style.color</p:attrName>
                                        </p:attrNameLst>
                                      </p:cBhvr>
                                      <p:by>
                                        <p:hsl h="0" s="-12549" l="-25098"/>
                                      </p:by>
                                    </p:animClr>
                                    <p:animClr clrSpc="hsl" dir="cw">
                                      <p:cBhvr>
                                        <p:cTn id="40" dur="500" fill="hold"/>
                                        <p:tgtEl>
                                          <p:spTgt spid="66"/>
                                        </p:tgtEl>
                                        <p:attrNameLst>
                                          <p:attrName>fillcolor</p:attrName>
                                        </p:attrNameLst>
                                      </p:cBhvr>
                                      <p:by>
                                        <p:hsl h="0" s="-12549" l="-25098"/>
                                      </p:by>
                                    </p:animClr>
                                    <p:animClr clrSpc="hsl" dir="cw">
                                      <p:cBhvr>
                                        <p:cTn id="41" dur="500" fill="hold"/>
                                        <p:tgtEl>
                                          <p:spTgt spid="66"/>
                                        </p:tgtEl>
                                        <p:attrNameLst>
                                          <p:attrName>stroke.color</p:attrName>
                                        </p:attrNameLst>
                                      </p:cBhvr>
                                      <p:by>
                                        <p:hsl h="0" s="-12549" l="-25098"/>
                                      </p:by>
                                    </p:animClr>
                                    <p:set>
                                      <p:cBhvr>
                                        <p:cTn id="42"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 (</a:t>
            </a:r>
            <a:r>
              <a:rPr lang="en-US" sz="3000" b="1" dirty="0" err="1" smtClean="0">
                <a:solidFill>
                  <a:schemeClr val="bg1"/>
                </a:solidFill>
                <a:latin typeface="Times New Roman"/>
                <a:cs typeface="Times New Roman"/>
              </a:rPr>
              <a:t>con’t</a:t>
            </a:r>
            <a:r>
              <a:rPr lang="en-US" sz="3000" b="1" dirty="0" smtClean="0">
                <a:solidFill>
                  <a:schemeClr val="bg1"/>
                </a:solidFill>
                <a:latin typeface="Times New Roman"/>
                <a:cs typeface="Times New Roman"/>
              </a:rPr>
              <a:t>)</a:t>
            </a:r>
          </a:p>
          <a:p>
            <a:pPr marL="457200" lvl="1" indent="0">
              <a:lnSpc>
                <a:spcPct val="120000"/>
              </a:lnSpc>
              <a:buNone/>
            </a:pPr>
            <a:r>
              <a:rPr lang="en-US" dirty="0" smtClean="0">
                <a:solidFill>
                  <a:schemeClr val="bg1"/>
                </a:solidFill>
                <a:latin typeface="Times New Roman"/>
                <a:cs typeface="Times New Roman"/>
              </a:rPr>
              <a:t>P2/P3: </a:t>
            </a:r>
            <a:r>
              <a:rPr lang="en-US" dirty="0">
                <a:solidFill>
                  <a:schemeClr val="bg1"/>
                </a:solidFill>
                <a:latin typeface="Times New Roman"/>
                <a:cs typeface="Times New Roman"/>
              </a:rPr>
              <a:t>Permanency in 12 months for children in foster care for 12-23 </a:t>
            </a:r>
            <a:r>
              <a:rPr lang="en-US" dirty="0" smtClean="0">
                <a:solidFill>
                  <a:schemeClr val="bg1"/>
                </a:solidFill>
                <a:latin typeface="Times New Roman"/>
                <a:cs typeface="Times New Roman"/>
              </a:rPr>
              <a:t>months (P2) or for 24 months or more (P3)</a:t>
            </a:r>
            <a:endParaRPr lang="en-US" dirty="0">
              <a:solidFill>
                <a:schemeClr val="bg1"/>
              </a:solidFill>
              <a:latin typeface="Times New Roman"/>
              <a:cs typeface="Times New Roman"/>
            </a:endParaRPr>
          </a:p>
          <a:p>
            <a:pPr marL="457200" lvl="1" indent="0">
              <a:lnSpc>
                <a:spcPct val="120000"/>
              </a:lnSpc>
              <a:buNone/>
            </a:pPr>
            <a:r>
              <a:rPr lang="en-US" sz="2400" dirty="0">
                <a:solidFill>
                  <a:srgbClr val="BEAA64"/>
                </a:solidFill>
                <a:latin typeface="Times New Roman"/>
                <a:cs typeface="Times New Roman"/>
              </a:rPr>
              <a:t>“Of all children in care on the first day of the 12-month period who had been in care between 12 and 23 </a:t>
            </a:r>
            <a:r>
              <a:rPr lang="en-US" sz="2400" dirty="0" smtClean="0">
                <a:solidFill>
                  <a:srgbClr val="BEAA64"/>
                </a:solidFill>
                <a:latin typeface="Times New Roman"/>
                <a:cs typeface="Times New Roman"/>
              </a:rPr>
              <a:t>months (P2) or for 24 months or more (P3), </a:t>
            </a:r>
            <a:r>
              <a:rPr lang="en-US" sz="2400" dirty="0">
                <a:solidFill>
                  <a:srgbClr val="BEAA64"/>
                </a:solidFill>
                <a:latin typeface="Times New Roman"/>
                <a:cs typeface="Times New Roman"/>
              </a:rPr>
              <a:t>what percent discharged to permanency within 12 months?</a:t>
            </a:r>
            <a:r>
              <a:rPr lang="en-US" sz="2400" dirty="0" smtClean="0">
                <a:solidFill>
                  <a:srgbClr val="BEAA64"/>
                </a:solidFill>
                <a:latin typeface="Times New Roman"/>
                <a:cs typeface="Times New Roman"/>
              </a:rPr>
              <a:t>”</a:t>
            </a:r>
            <a:endParaRPr lang="en-US" sz="2400" dirty="0" smtClean="0">
              <a:solidFill>
                <a:schemeClr val="bg1"/>
              </a:solidFill>
              <a:latin typeface="Times New Roman"/>
              <a:cs typeface="Times New Roman"/>
            </a:endParaRPr>
          </a:p>
        </p:txBody>
      </p:sp>
    </p:spTree>
    <p:extLst>
      <p:ext uri="{BB962C8B-B14F-4D97-AF65-F5344CB8AC3E}">
        <p14:creationId xmlns:p14="http://schemas.microsoft.com/office/powerpoint/2010/main" val="174238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smtClean="0">
                <a:solidFill>
                  <a:srgbClr val="BEAA64"/>
                </a:solidFill>
                <a:latin typeface="Times New Roman"/>
                <a:cs typeface="Times New Roman"/>
              </a:rPr>
              <a:t>P2/P3: Entry &amp; Length of Stay for months</a:t>
            </a:r>
            <a:endParaRPr lang="en-US" dirty="0">
              <a:solidFill>
                <a:srgbClr val="BEAA64"/>
              </a:solidFill>
              <a:latin typeface="Times New Roman"/>
              <a:cs typeface="Times New Roman"/>
            </a:endParaRP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rgbClr val="558ED5"/>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6" name="TextBox 55"/>
          <p:cNvSpPr txBox="1"/>
          <p:nvPr/>
        </p:nvSpPr>
        <p:spPr>
          <a:xfrm>
            <a:off x="5029200" y="2438400"/>
            <a:ext cx="3962400" cy="2554545"/>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less than 12 months prior to censor date: </a:t>
            </a:r>
            <a:r>
              <a:rPr lang="en-US" sz="2000" dirty="0" smtClean="0">
                <a:solidFill>
                  <a:srgbClr val="BEAA64"/>
                </a:solidFill>
                <a:latin typeface="Times New Roman"/>
                <a:cs typeface="Times New Roman"/>
              </a:rPr>
              <a:t>4</a:t>
            </a:r>
            <a:endParaRPr lang="en-US" sz="2000" dirty="0" smtClean="0">
              <a:solidFill>
                <a:srgbClr val="FFFFFF"/>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in care for 12-23 months prior to censor date: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a:solidFill>
                  <a:srgbClr val="FFFFFF"/>
                </a:solidFill>
                <a:latin typeface="Times New Roman"/>
                <a:cs typeface="Times New Roman"/>
              </a:rPr>
              <a:t>Children in care for </a:t>
            </a:r>
            <a:r>
              <a:rPr lang="en-US" sz="2000" dirty="0" smtClean="0">
                <a:solidFill>
                  <a:srgbClr val="FFFFFF"/>
                </a:solidFill>
                <a:latin typeface="Times New Roman"/>
                <a:cs typeface="Times New Roman"/>
              </a:rPr>
              <a:t>more than 24 months prior to censor date: </a:t>
            </a:r>
            <a:r>
              <a:rPr lang="en-US" sz="2000" b="1" dirty="0" smtClean="0">
                <a:solidFill>
                  <a:srgbClr val="BEAA64"/>
                </a:solidFill>
                <a:latin typeface="Times New Roman"/>
                <a:cs typeface="Times New Roman"/>
              </a:rPr>
              <a:t>5</a:t>
            </a:r>
            <a:endParaRPr lang="en-US" sz="2000" b="1" dirty="0">
              <a:solidFill>
                <a:srgbClr val="BEAA64"/>
              </a:solidFill>
              <a:latin typeface="Times New Roman"/>
              <a:cs typeface="Times New Roman"/>
            </a:endParaRPr>
          </a:p>
        </p:txBody>
      </p: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36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par>
                                <p:cTn id="18" presetID="9"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dissolve">
                                      <p:cBhvr>
                                        <p:cTn id="20" dur="500"/>
                                        <p:tgtEl>
                                          <p:spTgt spid="34"/>
                                        </p:tgtEl>
                                      </p:cBhvr>
                                    </p:animEffect>
                                  </p:childTnLst>
                                </p:cTn>
                              </p:par>
                              <p:par>
                                <p:cTn id="21" presetID="9"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dissolve">
                                      <p:cBhvr>
                                        <p:cTn id="23" dur="500"/>
                                        <p:tgtEl>
                                          <p:spTgt spid="59"/>
                                        </p:tgtEl>
                                      </p:cBhvr>
                                    </p:animEffect>
                                  </p:childTnLst>
                                </p:cTn>
                              </p:par>
                              <p:par>
                                <p:cTn id="24" presetID="9"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par>
                                <p:cTn id="27" presetID="9"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par>
                                <p:cTn id="30" presetID="9"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par>
                                <p:cTn id="33" presetID="9"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dissolve">
                                      <p:cBhvr>
                                        <p:cTn id="38" dur="500"/>
                                        <p:tgtEl>
                                          <p:spTgt spid="60"/>
                                        </p:tgtEl>
                                      </p:cBhvr>
                                    </p:animEffect>
                                  </p:childTnLst>
                                </p:cTn>
                              </p:par>
                              <p:par>
                                <p:cTn id="39" presetID="9"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par>
                                <p:cTn id="45" presetID="9"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dissolve">
                                      <p:cBhvr>
                                        <p:cTn id="47" dur="500"/>
                                        <p:tgtEl>
                                          <p:spTgt spid="36"/>
                                        </p:tgtEl>
                                      </p:cBhvr>
                                    </p:animEffect>
                                  </p:childTnLst>
                                </p:cTn>
                              </p:par>
                              <p:par>
                                <p:cTn id="48" presetID="9"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dissolve">
                                      <p:cBhvr>
                                        <p:cTn id="50" dur="500"/>
                                        <p:tgtEl>
                                          <p:spTgt spid="63"/>
                                        </p:tgtEl>
                                      </p:cBhvr>
                                    </p:animEffect>
                                  </p:childTnLst>
                                </p:cTn>
                              </p:par>
                              <p:par>
                                <p:cTn id="51" presetID="9"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dissolve">
                                      <p:cBhvr>
                                        <p:cTn id="53" dur="500"/>
                                        <p:tgtEl>
                                          <p:spTgt spid="30"/>
                                        </p:tgtEl>
                                      </p:cBhvr>
                                    </p:animEffect>
                                  </p:childTnLst>
                                </p:cTn>
                              </p:par>
                              <p:par>
                                <p:cTn id="54" presetID="9"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dissolve">
                                      <p:cBhvr>
                                        <p:cTn id="56" dur="500"/>
                                        <p:tgtEl>
                                          <p:spTgt spid="64"/>
                                        </p:tgtEl>
                                      </p:cBhvr>
                                    </p:animEffect>
                                  </p:childTnLst>
                                </p:cTn>
                              </p:par>
                              <p:par>
                                <p:cTn id="57" presetID="9"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dissolve">
                                      <p:cBhvr>
                                        <p:cTn id="59" dur="500"/>
                                        <p:tgtEl>
                                          <p:spTgt spid="61"/>
                                        </p:tgtEl>
                                      </p:cBhvr>
                                    </p:animEffect>
                                  </p:childTnLst>
                                </p:cTn>
                              </p:par>
                              <p:par>
                                <p:cTn id="60" presetID="9"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par>
                                <p:cTn id="63" presetID="9"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dissolve">
                                      <p:cBhvr>
                                        <p:cTn id="65" dur="500"/>
                                        <p:tgtEl>
                                          <p:spTgt spid="66"/>
                                        </p:tgtEl>
                                      </p:cBhvr>
                                    </p:animEffect>
                                  </p:childTnLst>
                                </p:cTn>
                              </p:par>
                              <p:par>
                                <p:cTn id="66" presetID="9"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63"/>
                                        </p:tgtEl>
                                      </p:cBhvr>
                                    </p:animEffect>
                                    <p:set>
                                      <p:cBhvr>
                                        <p:cTn id="76" dur="1" fill="hold">
                                          <p:stCondLst>
                                            <p:cond delay="499"/>
                                          </p:stCondLst>
                                        </p:cTn>
                                        <p:tgtEl>
                                          <p:spTgt spid="63"/>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61"/>
                                        </p:tgtEl>
                                      </p:cBhvr>
                                    </p:animEffect>
                                    <p:set>
                                      <p:cBhvr>
                                        <p:cTn id="79" dur="1" fill="hold">
                                          <p:stCondLst>
                                            <p:cond delay="499"/>
                                          </p:stCondLst>
                                        </p:cTn>
                                        <p:tgtEl>
                                          <p:spTgt spid="6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8" presetClass="emph" presetSubtype="0" fill="hold" nodeType="clickEffect">
                                  <p:stCondLst>
                                    <p:cond delay="0"/>
                                  </p:stCondLst>
                                  <p:iterate type="lt">
                                    <p:tmPct val="4000"/>
                                  </p:iterate>
                                  <p:childTnLst>
                                    <p:set>
                                      <p:cBhvr override="childStyle">
                                        <p:cTn id="83" dur="500" fill="hold"/>
                                        <p:tgtEl>
                                          <p:spTgt spid="56">
                                            <p:txEl>
                                              <p:pRg st="0" end="0"/>
                                            </p:txEl>
                                          </p:spTgt>
                                        </p:tgtEl>
                                        <p:attrNameLst>
                                          <p:attrName>style.textDecorationUnderline</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nodeType="clickEffect">
                                  <p:stCondLst>
                                    <p:cond delay="0"/>
                                  </p:stCondLst>
                                  <p:iterate type="lt">
                                    <p:tmPct val="4000"/>
                                  </p:iterate>
                                  <p:childTnLst>
                                    <p:set>
                                      <p:cBhvr override="childStyle">
                                        <p:cTn id="87" dur="500" fill="hold"/>
                                        <p:tgtEl>
                                          <p:spTgt spid="56">
                                            <p:txEl>
                                              <p:pRg st="0" end="0"/>
                                            </p:txEl>
                                          </p:spTgt>
                                        </p:tgtEl>
                                        <p:attrNameLst>
                                          <p:attrName>style.color</p:attrName>
                                        </p:attrNameLst>
                                      </p:cBhvr>
                                      <p:to>
                                        <p:clrVal>
                                          <a:schemeClr val="accent1"/>
                                        </p:clrVal>
                                      </p:to>
                                    </p:set>
                                    <p:set>
                                      <p:cBhvr>
                                        <p:cTn id="88" dur="500" fill="hold"/>
                                        <p:tgtEl>
                                          <p:spTgt spid="56">
                                            <p:txEl>
                                              <p:pRg st="0" end="0"/>
                                            </p:txEl>
                                          </p:spTgt>
                                        </p:tgtEl>
                                        <p:attrNameLst>
                                          <p:attrName>fillcolor</p:attrName>
                                        </p:attrNameLst>
                                      </p:cBhvr>
                                      <p:to>
                                        <p:clrVal>
                                          <a:schemeClr val="accent1"/>
                                        </p:clrVal>
                                      </p:to>
                                    </p:set>
                                    <p:set>
                                      <p:cBhvr>
                                        <p:cTn id="89" dur="500" fill="hold"/>
                                        <p:tgtEl>
                                          <p:spTgt spid="56">
                                            <p:txEl>
                                              <p:pRg st="0" end="0"/>
                                            </p:txEl>
                                          </p:spTgt>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24" presetClass="emph" presetSubtype="0" fill="hold" nodeType="clickEffect">
                                  <p:stCondLst>
                                    <p:cond delay="0"/>
                                  </p:stCondLst>
                                  <p:childTnLst>
                                    <p:animClr clrSpc="hsl" dir="cw">
                                      <p:cBhvr override="childStyle">
                                        <p:cTn id="93" dur="500" fill="hold"/>
                                        <p:tgtEl>
                                          <p:spTgt spid="59"/>
                                        </p:tgtEl>
                                        <p:attrNameLst>
                                          <p:attrName>style.color</p:attrName>
                                        </p:attrNameLst>
                                      </p:cBhvr>
                                      <p:by>
                                        <p:hsl h="0" s="-12549" l="-25098"/>
                                      </p:by>
                                    </p:animClr>
                                    <p:animClr clrSpc="hsl" dir="cw">
                                      <p:cBhvr>
                                        <p:cTn id="94" dur="500" fill="hold"/>
                                        <p:tgtEl>
                                          <p:spTgt spid="59"/>
                                        </p:tgtEl>
                                        <p:attrNameLst>
                                          <p:attrName>fillcolor</p:attrName>
                                        </p:attrNameLst>
                                      </p:cBhvr>
                                      <p:by>
                                        <p:hsl h="0" s="-12549" l="-25098"/>
                                      </p:by>
                                    </p:animClr>
                                    <p:animClr clrSpc="hsl" dir="cw">
                                      <p:cBhvr>
                                        <p:cTn id="95" dur="500" fill="hold"/>
                                        <p:tgtEl>
                                          <p:spTgt spid="59"/>
                                        </p:tgtEl>
                                        <p:attrNameLst>
                                          <p:attrName>stroke.color</p:attrName>
                                        </p:attrNameLst>
                                      </p:cBhvr>
                                      <p:by>
                                        <p:hsl h="0" s="-12549" l="-25098"/>
                                      </p:by>
                                    </p:animClr>
                                    <p:set>
                                      <p:cBhvr>
                                        <p:cTn id="96" dur="500" fill="hold"/>
                                        <p:tgtEl>
                                          <p:spTgt spid="59"/>
                                        </p:tgtEl>
                                        <p:attrNameLst>
                                          <p:attrName>fill.type</p:attrName>
                                        </p:attrNameLst>
                                      </p:cBhvr>
                                      <p:to>
                                        <p:strVal val="solid"/>
                                      </p:to>
                                    </p:set>
                                  </p:childTnLst>
                                </p:cTn>
                              </p:par>
                              <p:par>
                                <p:cTn id="97" presetID="24" presetClass="emph" presetSubtype="0" fill="hold" nodeType="withEffect">
                                  <p:stCondLst>
                                    <p:cond delay="0"/>
                                  </p:stCondLst>
                                  <p:childTnLst>
                                    <p:animClr clrSpc="hsl" dir="cw">
                                      <p:cBhvr override="childStyle">
                                        <p:cTn id="98" dur="500" fill="hold"/>
                                        <p:tgtEl>
                                          <p:spTgt spid="28"/>
                                        </p:tgtEl>
                                        <p:attrNameLst>
                                          <p:attrName>style.color</p:attrName>
                                        </p:attrNameLst>
                                      </p:cBhvr>
                                      <p:by>
                                        <p:hsl h="0" s="-12549" l="-25098"/>
                                      </p:by>
                                    </p:animClr>
                                    <p:animClr clrSpc="hsl" dir="cw">
                                      <p:cBhvr>
                                        <p:cTn id="99" dur="500" fill="hold"/>
                                        <p:tgtEl>
                                          <p:spTgt spid="28"/>
                                        </p:tgtEl>
                                        <p:attrNameLst>
                                          <p:attrName>fillcolor</p:attrName>
                                        </p:attrNameLst>
                                      </p:cBhvr>
                                      <p:by>
                                        <p:hsl h="0" s="-12549" l="-25098"/>
                                      </p:by>
                                    </p:animClr>
                                    <p:animClr clrSpc="hsl" dir="cw">
                                      <p:cBhvr>
                                        <p:cTn id="100" dur="500" fill="hold"/>
                                        <p:tgtEl>
                                          <p:spTgt spid="28"/>
                                        </p:tgtEl>
                                        <p:attrNameLst>
                                          <p:attrName>stroke.color</p:attrName>
                                        </p:attrNameLst>
                                      </p:cBhvr>
                                      <p:by>
                                        <p:hsl h="0" s="-12549" l="-25098"/>
                                      </p:by>
                                    </p:animClr>
                                    <p:set>
                                      <p:cBhvr>
                                        <p:cTn id="101" dur="500" fill="hold"/>
                                        <p:tgtEl>
                                          <p:spTgt spid="28"/>
                                        </p:tgtEl>
                                        <p:attrNameLst>
                                          <p:attrName>fill.type</p:attrName>
                                        </p:attrNameLst>
                                      </p:cBhvr>
                                      <p:to>
                                        <p:strVal val="solid"/>
                                      </p:to>
                                    </p:set>
                                  </p:childTnLst>
                                </p:cTn>
                              </p:par>
                              <p:par>
                                <p:cTn id="102" presetID="24" presetClass="emph" presetSubtype="0" fill="hold" nodeType="withEffect">
                                  <p:stCondLst>
                                    <p:cond delay="0"/>
                                  </p:stCondLst>
                                  <p:childTnLst>
                                    <p:animClr clrSpc="hsl" dir="cw">
                                      <p:cBhvr override="childStyle">
                                        <p:cTn id="103" dur="500" fill="hold"/>
                                        <p:tgtEl>
                                          <p:spTgt spid="66"/>
                                        </p:tgtEl>
                                        <p:attrNameLst>
                                          <p:attrName>style.color</p:attrName>
                                        </p:attrNameLst>
                                      </p:cBhvr>
                                      <p:by>
                                        <p:hsl h="0" s="-12549" l="-25098"/>
                                      </p:by>
                                    </p:animClr>
                                    <p:animClr clrSpc="hsl" dir="cw">
                                      <p:cBhvr>
                                        <p:cTn id="104" dur="500" fill="hold"/>
                                        <p:tgtEl>
                                          <p:spTgt spid="66"/>
                                        </p:tgtEl>
                                        <p:attrNameLst>
                                          <p:attrName>fillcolor</p:attrName>
                                        </p:attrNameLst>
                                      </p:cBhvr>
                                      <p:by>
                                        <p:hsl h="0" s="-12549" l="-25098"/>
                                      </p:by>
                                    </p:animClr>
                                    <p:animClr clrSpc="hsl" dir="cw">
                                      <p:cBhvr>
                                        <p:cTn id="105" dur="500" fill="hold"/>
                                        <p:tgtEl>
                                          <p:spTgt spid="66"/>
                                        </p:tgtEl>
                                        <p:attrNameLst>
                                          <p:attrName>stroke.color</p:attrName>
                                        </p:attrNameLst>
                                      </p:cBhvr>
                                      <p:by>
                                        <p:hsl h="0" s="-12549" l="-25098"/>
                                      </p:by>
                                    </p:animClr>
                                    <p:set>
                                      <p:cBhvr>
                                        <p:cTn id="106" dur="500" fill="hold"/>
                                        <p:tgtEl>
                                          <p:spTgt spid="66"/>
                                        </p:tgtEl>
                                        <p:attrNameLst>
                                          <p:attrName>fill.type</p:attrName>
                                        </p:attrNameLst>
                                      </p:cBhvr>
                                      <p:to>
                                        <p:strVal val="solid"/>
                                      </p:to>
                                    </p:set>
                                  </p:childTnLst>
                                </p:cTn>
                              </p:par>
                              <p:par>
                                <p:cTn id="107" presetID="24" presetClass="emph" presetSubtype="0" fill="hold" nodeType="withEffect">
                                  <p:stCondLst>
                                    <p:cond delay="0"/>
                                  </p:stCondLst>
                                  <p:childTnLst>
                                    <p:animClr clrSpc="hsl" dir="cw">
                                      <p:cBhvr override="childStyle">
                                        <p:cTn id="108" dur="500" fill="hold"/>
                                        <p:tgtEl>
                                          <p:spTgt spid="33"/>
                                        </p:tgtEl>
                                        <p:attrNameLst>
                                          <p:attrName>style.color</p:attrName>
                                        </p:attrNameLst>
                                      </p:cBhvr>
                                      <p:by>
                                        <p:hsl h="0" s="-12549" l="-25098"/>
                                      </p:by>
                                    </p:animClr>
                                    <p:animClr clrSpc="hsl" dir="cw">
                                      <p:cBhvr>
                                        <p:cTn id="109" dur="500" fill="hold"/>
                                        <p:tgtEl>
                                          <p:spTgt spid="33"/>
                                        </p:tgtEl>
                                        <p:attrNameLst>
                                          <p:attrName>fillcolor</p:attrName>
                                        </p:attrNameLst>
                                      </p:cBhvr>
                                      <p:by>
                                        <p:hsl h="0" s="-12549" l="-25098"/>
                                      </p:by>
                                    </p:animClr>
                                    <p:animClr clrSpc="hsl" dir="cw">
                                      <p:cBhvr>
                                        <p:cTn id="110" dur="500" fill="hold"/>
                                        <p:tgtEl>
                                          <p:spTgt spid="33"/>
                                        </p:tgtEl>
                                        <p:attrNameLst>
                                          <p:attrName>stroke.color</p:attrName>
                                        </p:attrNameLst>
                                      </p:cBhvr>
                                      <p:by>
                                        <p:hsl h="0" s="-12549" l="-25098"/>
                                      </p:by>
                                    </p:animClr>
                                    <p:set>
                                      <p:cBhvr>
                                        <p:cTn id="111" dur="500" fill="hold"/>
                                        <p:tgtEl>
                                          <p:spTgt spid="33"/>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iterate type="lt">
                                    <p:tmAbs val="0"/>
                                  </p:iterate>
                                  <p:childTnLst>
                                    <p:set>
                                      <p:cBhvr>
                                        <p:cTn id="115" dur="1" fill="hold">
                                          <p:stCondLst>
                                            <p:cond delay="0"/>
                                          </p:stCondLst>
                                        </p:cTn>
                                        <p:tgtEl>
                                          <p:spTgt spid="56">
                                            <p:txEl>
                                              <p:pRg st="0" end="0"/>
                                            </p:txEl>
                                          </p:spTgt>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9"/>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8"/>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66"/>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8" presetClass="emph" presetSubtype="0" fill="hold" nodeType="clickEffect">
                                  <p:stCondLst>
                                    <p:cond delay="0"/>
                                  </p:stCondLst>
                                  <p:iterate type="lt">
                                    <p:tmPct val="4000"/>
                                  </p:iterate>
                                  <p:childTnLst>
                                    <p:set>
                                      <p:cBhvr override="childStyle">
                                        <p:cTn id="127" dur="500" fill="hold"/>
                                        <p:tgtEl>
                                          <p:spTgt spid="56">
                                            <p:txEl>
                                              <p:pRg st="2" end="2"/>
                                            </p:txEl>
                                          </p:spTgt>
                                        </p:tgtEl>
                                        <p:attrNameLst>
                                          <p:attrName>style.textDecorationUnderline</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6" presetClass="emph" presetSubtype="0" fill="hold" nodeType="clickEffect">
                                  <p:stCondLst>
                                    <p:cond delay="0"/>
                                  </p:stCondLst>
                                  <p:iterate type="lt">
                                    <p:tmPct val="4000"/>
                                  </p:iterate>
                                  <p:childTnLst>
                                    <p:set>
                                      <p:cBhvr override="childStyle">
                                        <p:cTn id="131" dur="500" fill="hold"/>
                                        <p:tgtEl>
                                          <p:spTgt spid="56">
                                            <p:txEl>
                                              <p:pRg st="2" end="2"/>
                                            </p:txEl>
                                          </p:spTgt>
                                        </p:tgtEl>
                                        <p:attrNameLst>
                                          <p:attrName>style.color</p:attrName>
                                        </p:attrNameLst>
                                      </p:cBhvr>
                                      <p:to>
                                        <p:clrVal>
                                          <a:schemeClr val="accent2"/>
                                        </p:clrVal>
                                      </p:to>
                                    </p:set>
                                    <p:set>
                                      <p:cBhvr>
                                        <p:cTn id="132" dur="500" fill="hold"/>
                                        <p:tgtEl>
                                          <p:spTgt spid="56">
                                            <p:txEl>
                                              <p:pRg st="2" end="2"/>
                                            </p:txEl>
                                          </p:spTgt>
                                        </p:tgtEl>
                                        <p:attrNameLst>
                                          <p:attrName>fillcolor</p:attrName>
                                        </p:attrNameLst>
                                      </p:cBhvr>
                                      <p:to>
                                        <p:clrVal>
                                          <a:schemeClr val="accent2"/>
                                        </p:clrVal>
                                      </p:to>
                                    </p:set>
                                    <p:set>
                                      <p:cBhvr>
                                        <p:cTn id="133" dur="500" fill="hold"/>
                                        <p:tgtEl>
                                          <p:spTgt spid="56">
                                            <p:txEl>
                                              <p:pRg st="2" end="2"/>
                                            </p:txEl>
                                          </p:spTgt>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4" presetClass="emph" presetSubtype="0" fill="hold" nodeType="clickEffect">
                                  <p:stCondLst>
                                    <p:cond delay="0"/>
                                  </p:stCondLst>
                                  <p:childTnLst>
                                    <p:animClr clrSpc="hsl" dir="cw">
                                      <p:cBhvr override="childStyle">
                                        <p:cTn id="137" dur="500" fill="hold"/>
                                        <p:tgtEl>
                                          <p:spTgt spid="34"/>
                                        </p:tgtEl>
                                        <p:attrNameLst>
                                          <p:attrName>style.color</p:attrName>
                                        </p:attrNameLst>
                                      </p:cBhvr>
                                      <p:by>
                                        <p:hsl h="0" s="-12549" l="-25098"/>
                                      </p:by>
                                    </p:animClr>
                                    <p:animClr clrSpc="hsl" dir="cw">
                                      <p:cBhvr>
                                        <p:cTn id="138" dur="500" fill="hold"/>
                                        <p:tgtEl>
                                          <p:spTgt spid="34"/>
                                        </p:tgtEl>
                                        <p:attrNameLst>
                                          <p:attrName>fillcolor</p:attrName>
                                        </p:attrNameLst>
                                      </p:cBhvr>
                                      <p:by>
                                        <p:hsl h="0" s="-12549" l="-25098"/>
                                      </p:by>
                                    </p:animClr>
                                    <p:animClr clrSpc="hsl" dir="cw">
                                      <p:cBhvr>
                                        <p:cTn id="139" dur="500" fill="hold"/>
                                        <p:tgtEl>
                                          <p:spTgt spid="34"/>
                                        </p:tgtEl>
                                        <p:attrNameLst>
                                          <p:attrName>stroke.color</p:attrName>
                                        </p:attrNameLst>
                                      </p:cBhvr>
                                      <p:by>
                                        <p:hsl h="0" s="-12549" l="-25098"/>
                                      </p:by>
                                    </p:animClr>
                                    <p:set>
                                      <p:cBhvr>
                                        <p:cTn id="140" dur="500" fill="hold"/>
                                        <p:tgtEl>
                                          <p:spTgt spid="34"/>
                                        </p:tgtEl>
                                        <p:attrNameLst>
                                          <p:attrName>fill.type</p:attrName>
                                        </p:attrNameLst>
                                      </p:cBhvr>
                                      <p:to>
                                        <p:strVal val="solid"/>
                                      </p:to>
                                    </p:set>
                                  </p:childTnLst>
                                </p:cTn>
                              </p:par>
                              <p:par>
                                <p:cTn id="141" presetID="24" presetClass="emph" presetSubtype="0" fill="hold" nodeType="withEffect">
                                  <p:stCondLst>
                                    <p:cond delay="0"/>
                                  </p:stCondLst>
                                  <p:childTnLst>
                                    <p:animClr clrSpc="hsl" dir="cw">
                                      <p:cBhvr override="childStyle">
                                        <p:cTn id="142" dur="500" fill="hold"/>
                                        <p:tgtEl>
                                          <p:spTgt spid="62"/>
                                        </p:tgtEl>
                                        <p:attrNameLst>
                                          <p:attrName>style.color</p:attrName>
                                        </p:attrNameLst>
                                      </p:cBhvr>
                                      <p:by>
                                        <p:hsl h="0" s="-12549" l="-25098"/>
                                      </p:by>
                                    </p:animClr>
                                    <p:animClr clrSpc="hsl" dir="cw">
                                      <p:cBhvr>
                                        <p:cTn id="143" dur="500" fill="hold"/>
                                        <p:tgtEl>
                                          <p:spTgt spid="62"/>
                                        </p:tgtEl>
                                        <p:attrNameLst>
                                          <p:attrName>fillcolor</p:attrName>
                                        </p:attrNameLst>
                                      </p:cBhvr>
                                      <p:by>
                                        <p:hsl h="0" s="-12549" l="-25098"/>
                                      </p:by>
                                    </p:animClr>
                                    <p:animClr clrSpc="hsl" dir="cw">
                                      <p:cBhvr>
                                        <p:cTn id="144" dur="500" fill="hold"/>
                                        <p:tgtEl>
                                          <p:spTgt spid="62"/>
                                        </p:tgtEl>
                                        <p:attrNameLst>
                                          <p:attrName>stroke.color</p:attrName>
                                        </p:attrNameLst>
                                      </p:cBhvr>
                                      <p:by>
                                        <p:hsl h="0" s="-12549" l="-25098"/>
                                      </p:by>
                                    </p:animClr>
                                    <p:set>
                                      <p:cBhvr>
                                        <p:cTn id="145" dur="500" fill="hold"/>
                                        <p:tgtEl>
                                          <p:spTgt spid="62"/>
                                        </p:tgtEl>
                                        <p:attrNameLst>
                                          <p:attrName>fill.type</p:attrName>
                                        </p:attrNameLst>
                                      </p:cBhvr>
                                      <p:to>
                                        <p:strVal val="solid"/>
                                      </p:to>
                                    </p:set>
                                  </p:childTnLst>
                                </p:cTn>
                              </p:par>
                              <p:par>
                                <p:cTn id="146" presetID="24" presetClass="emph" presetSubtype="0" fill="hold" nodeType="withEffect">
                                  <p:stCondLst>
                                    <p:cond delay="0"/>
                                  </p:stCondLst>
                                  <p:childTnLst>
                                    <p:animClr clrSpc="hsl" dir="cw">
                                      <p:cBhvr override="childStyle">
                                        <p:cTn id="147" dur="500" fill="hold"/>
                                        <p:tgtEl>
                                          <p:spTgt spid="60"/>
                                        </p:tgtEl>
                                        <p:attrNameLst>
                                          <p:attrName>style.color</p:attrName>
                                        </p:attrNameLst>
                                      </p:cBhvr>
                                      <p:by>
                                        <p:hsl h="0" s="-12549" l="-25098"/>
                                      </p:by>
                                    </p:animClr>
                                    <p:animClr clrSpc="hsl" dir="cw">
                                      <p:cBhvr>
                                        <p:cTn id="148" dur="500" fill="hold"/>
                                        <p:tgtEl>
                                          <p:spTgt spid="60"/>
                                        </p:tgtEl>
                                        <p:attrNameLst>
                                          <p:attrName>fillcolor</p:attrName>
                                        </p:attrNameLst>
                                      </p:cBhvr>
                                      <p:by>
                                        <p:hsl h="0" s="-12549" l="-25098"/>
                                      </p:by>
                                    </p:animClr>
                                    <p:animClr clrSpc="hsl" dir="cw">
                                      <p:cBhvr>
                                        <p:cTn id="149" dur="500" fill="hold"/>
                                        <p:tgtEl>
                                          <p:spTgt spid="60"/>
                                        </p:tgtEl>
                                        <p:attrNameLst>
                                          <p:attrName>stroke.color</p:attrName>
                                        </p:attrNameLst>
                                      </p:cBhvr>
                                      <p:by>
                                        <p:hsl h="0" s="-12549" l="-25098"/>
                                      </p:by>
                                    </p:animClr>
                                    <p:set>
                                      <p:cBhvr>
                                        <p:cTn id="150" dur="500" fill="hold"/>
                                        <p:tgtEl>
                                          <p:spTgt spid="60"/>
                                        </p:tgtEl>
                                        <p:attrNameLst>
                                          <p:attrName>fill.type</p:attrName>
                                        </p:attrNameLst>
                                      </p:cBhvr>
                                      <p:to>
                                        <p:strVal val="solid"/>
                                      </p:to>
                                    </p:set>
                                  </p:childTnLst>
                                </p:cTn>
                              </p:par>
                              <p:par>
                                <p:cTn id="151" presetID="24" presetClass="emph" presetSubtype="0" fill="hold" nodeType="withEffect">
                                  <p:stCondLst>
                                    <p:cond delay="0"/>
                                  </p:stCondLst>
                                  <p:childTnLst>
                                    <p:animClr clrSpc="hsl" dir="cw">
                                      <p:cBhvr override="childStyle">
                                        <p:cTn id="152" dur="500" fill="hold"/>
                                        <p:tgtEl>
                                          <p:spTgt spid="47"/>
                                        </p:tgtEl>
                                        <p:attrNameLst>
                                          <p:attrName>style.color</p:attrName>
                                        </p:attrNameLst>
                                      </p:cBhvr>
                                      <p:by>
                                        <p:hsl h="0" s="-12549" l="-25098"/>
                                      </p:by>
                                    </p:animClr>
                                    <p:animClr clrSpc="hsl" dir="cw">
                                      <p:cBhvr>
                                        <p:cTn id="153" dur="500" fill="hold"/>
                                        <p:tgtEl>
                                          <p:spTgt spid="47"/>
                                        </p:tgtEl>
                                        <p:attrNameLst>
                                          <p:attrName>fillcolor</p:attrName>
                                        </p:attrNameLst>
                                      </p:cBhvr>
                                      <p:by>
                                        <p:hsl h="0" s="-12549" l="-25098"/>
                                      </p:by>
                                    </p:animClr>
                                    <p:animClr clrSpc="hsl" dir="cw">
                                      <p:cBhvr>
                                        <p:cTn id="154" dur="500" fill="hold"/>
                                        <p:tgtEl>
                                          <p:spTgt spid="47"/>
                                        </p:tgtEl>
                                        <p:attrNameLst>
                                          <p:attrName>stroke.color</p:attrName>
                                        </p:attrNameLst>
                                      </p:cBhvr>
                                      <p:by>
                                        <p:hsl h="0" s="-12549" l="-25098"/>
                                      </p:by>
                                    </p:animClr>
                                    <p:set>
                                      <p:cBhvr>
                                        <p:cTn id="155" dur="500" fill="hold"/>
                                        <p:tgtEl>
                                          <p:spTgt spid="47"/>
                                        </p:tgtEl>
                                        <p:attrNameLst>
                                          <p:attrName>fill.type</p:attrName>
                                        </p:attrNameLst>
                                      </p:cBhvr>
                                      <p:to>
                                        <p:strVal val="solid"/>
                                      </p:to>
                                    </p:set>
                                  </p:childTnLst>
                                </p:cTn>
                              </p:par>
                              <p:par>
                                <p:cTn id="156" presetID="24" presetClass="emph" presetSubtype="0" fill="hold" nodeType="withEffect">
                                  <p:stCondLst>
                                    <p:cond delay="0"/>
                                  </p:stCondLst>
                                  <p:childTnLst>
                                    <p:animClr clrSpc="hsl" dir="cw">
                                      <p:cBhvr override="childStyle">
                                        <p:cTn id="157" dur="500" fill="hold"/>
                                        <p:tgtEl>
                                          <p:spTgt spid="67"/>
                                        </p:tgtEl>
                                        <p:attrNameLst>
                                          <p:attrName>style.color</p:attrName>
                                        </p:attrNameLst>
                                      </p:cBhvr>
                                      <p:by>
                                        <p:hsl h="0" s="-12549" l="-25098"/>
                                      </p:by>
                                    </p:animClr>
                                    <p:animClr clrSpc="hsl" dir="cw">
                                      <p:cBhvr>
                                        <p:cTn id="158" dur="500" fill="hold"/>
                                        <p:tgtEl>
                                          <p:spTgt spid="67"/>
                                        </p:tgtEl>
                                        <p:attrNameLst>
                                          <p:attrName>fillcolor</p:attrName>
                                        </p:attrNameLst>
                                      </p:cBhvr>
                                      <p:by>
                                        <p:hsl h="0" s="-12549" l="-25098"/>
                                      </p:by>
                                    </p:animClr>
                                    <p:animClr clrSpc="hsl" dir="cw">
                                      <p:cBhvr>
                                        <p:cTn id="159" dur="500" fill="hold"/>
                                        <p:tgtEl>
                                          <p:spTgt spid="67"/>
                                        </p:tgtEl>
                                        <p:attrNameLst>
                                          <p:attrName>stroke.color</p:attrName>
                                        </p:attrNameLst>
                                      </p:cBhvr>
                                      <p:by>
                                        <p:hsl h="0" s="-12549" l="-25098"/>
                                      </p:by>
                                    </p:animClr>
                                    <p:set>
                                      <p:cBhvr>
                                        <p:cTn id="160" dur="500" fill="hold"/>
                                        <p:tgtEl>
                                          <p:spTgt spid="67"/>
                                        </p:tgtEl>
                                        <p:attrNameLst>
                                          <p:attrName>fill.type</p:attrName>
                                        </p:attrNameLst>
                                      </p:cBhvr>
                                      <p:to>
                                        <p:strVal val="solid"/>
                                      </p:to>
                                    </p:set>
                                  </p:childTnLst>
                                </p:cTn>
                              </p:par>
                              <p:par>
                                <p:cTn id="161" presetID="24" presetClass="emph" presetSubtype="0" fill="hold" nodeType="withEffect">
                                  <p:stCondLst>
                                    <p:cond delay="0"/>
                                  </p:stCondLst>
                                  <p:childTnLst>
                                    <p:animClr clrSpc="hsl" dir="cw">
                                      <p:cBhvr override="childStyle">
                                        <p:cTn id="162" dur="500" fill="hold"/>
                                        <p:tgtEl>
                                          <p:spTgt spid="64"/>
                                        </p:tgtEl>
                                        <p:attrNameLst>
                                          <p:attrName>style.color</p:attrName>
                                        </p:attrNameLst>
                                      </p:cBhvr>
                                      <p:by>
                                        <p:hsl h="0" s="-12549" l="-25098"/>
                                      </p:by>
                                    </p:animClr>
                                    <p:animClr clrSpc="hsl" dir="cw">
                                      <p:cBhvr>
                                        <p:cTn id="163" dur="500" fill="hold"/>
                                        <p:tgtEl>
                                          <p:spTgt spid="64"/>
                                        </p:tgtEl>
                                        <p:attrNameLst>
                                          <p:attrName>fillcolor</p:attrName>
                                        </p:attrNameLst>
                                      </p:cBhvr>
                                      <p:by>
                                        <p:hsl h="0" s="-12549" l="-25098"/>
                                      </p:by>
                                    </p:animClr>
                                    <p:animClr clrSpc="hsl" dir="cw">
                                      <p:cBhvr>
                                        <p:cTn id="164" dur="500" fill="hold"/>
                                        <p:tgtEl>
                                          <p:spTgt spid="64"/>
                                        </p:tgtEl>
                                        <p:attrNameLst>
                                          <p:attrName>stroke.color</p:attrName>
                                        </p:attrNameLst>
                                      </p:cBhvr>
                                      <p:by>
                                        <p:hsl h="0" s="-12549" l="-25098"/>
                                      </p:by>
                                    </p:animClr>
                                    <p:set>
                                      <p:cBhvr>
                                        <p:cTn id="165" dur="500" fill="hold"/>
                                        <p:tgtEl>
                                          <p:spTgt spid="64"/>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iterate type="lt">
                                    <p:tmAbs val="0"/>
                                  </p:iterate>
                                  <p:childTnLst>
                                    <p:set>
                                      <p:cBhvr>
                                        <p:cTn id="169" dur="1" fill="hold">
                                          <p:stCondLst>
                                            <p:cond delay="0"/>
                                          </p:stCondLst>
                                        </p:cTn>
                                        <p:tgtEl>
                                          <p:spTgt spid="56">
                                            <p:txEl>
                                              <p:pRg st="2" end="2"/>
                                            </p:txEl>
                                          </p:spTgt>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34"/>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62"/>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6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47"/>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67"/>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6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8" presetClass="emph" presetSubtype="0" fill="hold" nodeType="clickEffect">
                                  <p:stCondLst>
                                    <p:cond delay="0"/>
                                  </p:stCondLst>
                                  <p:iterate type="lt">
                                    <p:tmPct val="4000"/>
                                  </p:iterate>
                                  <p:childTnLst>
                                    <p:set>
                                      <p:cBhvr override="childStyle">
                                        <p:cTn id="185" dur="500" fill="hold"/>
                                        <p:tgtEl>
                                          <p:spTgt spid="56">
                                            <p:txEl>
                                              <p:pRg st="4" end="4"/>
                                            </p:txEl>
                                          </p:spTgt>
                                        </p:tgtEl>
                                        <p:attrNameLst>
                                          <p:attrName>style.textDecorationUnderline</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16" presetClass="emph" presetSubtype="0" fill="hold" nodeType="clickEffect">
                                  <p:stCondLst>
                                    <p:cond delay="0"/>
                                  </p:stCondLst>
                                  <p:iterate type="lt">
                                    <p:tmPct val="4000"/>
                                  </p:iterate>
                                  <p:childTnLst>
                                    <p:set>
                                      <p:cBhvr override="childStyle">
                                        <p:cTn id="189" dur="500" fill="hold"/>
                                        <p:tgtEl>
                                          <p:spTgt spid="56">
                                            <p:txEl>
                                              <p:pRg st="4" end="4"/>
                                            </p:txEl>
                                          </p:spTgt>
                                        </p:tgtEl>
                                        <p:attrNameLst>
                                          <p:attrName>style.color</p:attrName>
                                        </p:attrNameLst>
                                      </p:cBhvr>
                                      <p:to>
                                        <p:clrVal>
                                          <a:srgbClr val="808000"/>
                                        </p:clrVal>
                                      </p:to>
                                    </p:set>
                                    <p:set>
                                      <p:cBhvr>
                                        <p:cTn id="190" dur="500" fill="hold"/>
                                        <p:tgtEl>
                                          <p:spTgt spid="56">
                                            <p:txEl>
                                              <p:pRg st="4" end="4"/>
                                            </p:txEl>
                                          </p:spTgt>
                                        </p:tgtEl>
                                        <p:attrNameLst>
                                          <p:attrName>fillcolor</p:attrName>
                                        </p:attrNameLst>
                                      </p:cBhvr>
                                      <p:to>
                                        <p:clrVal>
                                          <a:srgbClr val="808000"/>
                                        </p:clrVal>
                                      </p:to>
                                    </p:set>
                                    <p:set>
                                      <p:cBhvr>
                                        <p:cTn id="191" dur="500" fill="hold"/>
                                        <p:tgtEl>
                                          <p:spTgt spid="56">
                                            <p:txEl>
                                              <p:pRg st="4" end="4"/>
                                            </p:txEl>
                                          </p:spTgt>
                                        </p:tgtEl>
                                        <p:attrNameLst>
                                          <p:attrName>fill.type</p:attrName>
                                        </p:attrNameLst>
                                      </p:cBhvr>
                                      <p:to>
                                        <p:strVal val="solid"/>
                                      </p:to>
                                    </p:set>
                                  </p:childTnLst>
                                </p:cTn>
                              </p:par>
                            </p:childTnLst>
                          </p:cTn>
                        </p:par>
                      </p:childTnLst>
                    </p:cTn>
                  </p:par>
                  <p:par>
                    <p:cTn id="192" fill="hold">
                      <p:stCondLst>
                        <p:cond delay="indefinite"/>
                      </p:stCondLst>
                      <p:childTnLst>
                        <p:par>
                          <p:cTn id="193" fill="hold">
                            <p:stCondLst>
                              <p:cond delay="0"/>
                            </p:stCondLst>
                            <p:childTnLst>
                              <p:par>
                                <p:cTn id="194" presetID="24" presetClass="emph" presetSubtype="0" fill="hold" nodeType="clickEffect">
                                  <p:stCondLst>
                                    <p:cond delay="0"/>
                                  </p:stCondLst>
                                  <p:childTnLst>
                                    <p:animClr clrSpc="hsl" dir="cw">
                                      <p:cBhvr override="childStyle">
                                        <p:cTn id="195" dur="500" fill="hold"/>
                                        <p:tgtEl>
                                          <p:spTgt spid="37"/>
                                        </p:tgtEl>
                                        <p:attrNameLst>
                                          <p:attrName>style.color</p:attrName>
                                        </p:attrNameLst>
                                      </p:cBhvr>
                                      <p:by>
                                        <p:hsl h="0" s="-12549" l="-25098"/>
                                      </p:by>
                                    </p:animClr>
                                    <p:animClr clrSpc="hsl" dir="cw">
                                      <p:cBhvr>
                                        <p:cTn id="196" dur="500" fill="hold"/>
                                        <p:tgtEl>
                                          <p:spTgt spid="37"/>
                                        </p:tgtEl>
                                        <p:attrNameLst>
                                          <p:attrName>fillcolor</p:attrName>
                                        </p:attrNameLst>
                                      </p:cBhvr>
                                      <p:by>
                                        <p:hsl h="0" s="-12549" l="-25098"/>
                                      </p:by>
                                    </p:animClr>
                                    <p:animClr clrSpc="hsl" dir="cw">
                                      <p:cBhvr>
                                        <p:cTn id="197" dur="500" fill="hold"/>
                                        <p:tgtEl>
                                          <p:spTgt spid="37"/>
                                        </p:tgtEl>
                                        <p:attrNameLst>
                                          <p:attrName>stroke.color</p:attrName>
                                        </p:attrNameLst>
                                      </p:cBhvr>
                                      <p:by>
                                        <p:hsl h="0" s="-12549" l="-25098"/>
                                      </p:by>
                                    </p:animClr>
                                    <p:set>
                                      <p:cBhvr>
                                        <p:cTn id="198" dur="500" fill="hold"/>
                                        <p:tgtEl>
                                          <p:spTgt spid="37"/>
                                        </p:tgtEl>
                                        <p:attrNameLst>
                                          <p:attrName>fill.type</p:attrName>
                                        </p:attrNameLst>
                                      </p:cBhvr>
                                      <p:to>
                                        <p:strVal val="solid"/>
                                      </p:to>
                                    </p:set>
                                  </p:childTnLst>
                                </p:cTn>
                              </p:par>
                              <p:par>
                                <p:cTn id="199" presetID="24" presetClass="emph" presetSubtype="0" fill="hold" nodeType="withEffect">
                                  <p:stCondLst>
                                    <p:cond delay="0"/>
                                  </p:stCondLst>
                                  <p:childTnLst>
                                    <p:animClr clrSpc="hsl" dir="cw">
                                      <p:cBhvr override="childStyle">
                                        <p:cTn id="200" dur="500" fill="hold"/>
                                        <p:tgtEl>
                                          <p:spTgt spid="65"/>
                                        </p:tgtEl>
                                        <p:attrNameLst>
                                          <p:attrName>style.color</p:attrName>
                                        </p:attrNameLst>
                                      </p:cBhvr>
                                      <p:by>
                                        <p:hsl h="0" s="-12549" l="-25098"/>
                                      </p:by>
                                    </p:animClr>
                                    <p:animClr clrSpc="hsl" dir="cw">
                                      <p:cBhvr>
                                        <p:cTn id="201" dur="500" fill="hold"/>
                                        <p:tgtEl>
                                          <p:spTgt spid="65"/>
                                        </p:tgtEl>
                                        <p:attrNameLst>
                                          <p:attrName>fillcolor</p:attrName>
                                        </p:attrNameLst>
                                      </p:cBhvr>
                                      <p:by>
                                        <p:hsl h="0" s="-12549" l="-25098"/>
                                      </p:by>
                                    </p:animClr>
                                    <p:animClr clrSpc="hsl" dir="cw">
                                      <p:cBhvr>
                                        <p:cTn id="202" dur="500" fill="hold"/>
                                        <p:tgtEl>
                                          <p:spTgt spid="65"/>
                                        </p:tgtEl>
                                        <p:attrNameLst>
                                          <p:attrName>stroke.color</p:attrName>
                                        </p:attrNameLst>
                                      </p:cBhvr>
                                      <p:by>
                                        <p:hsl h="0" s="-12549" l="-25098"/>
                                      </p:by>
                                    </p:animClr>
                                    <p:set>
                                      <p:cBhvr>
                                        <p:cTn id="203" dur="500" fill="hold"/>
                                        <p:tgtEl>
                                          <p:spTgt spid="65"/>
                                        </p:tgtEl>
                                        <p:attrNameLst>
                                          <p:attrName>fill.type</p:attrName>
                                        </p:attrNameLst>
                                      </p:cBhvr>
                                      <p:to>
                                        <p:strVal val="solid"/>
                                      </p:to>
                                    </p:set>
                                  </p:childTnLst>
                                </p:cTn>
                              </p:par>
                              <p:par>
                                <p:cTn id="204" presetID="24" presetClass="emph" presetSubtype="0" fill="hold" nodeType="withEffect">
                                  <p:stCondLst>
                                    <p:cond delay="0"/>
                                  </p:stCondLst>
                                  <p:childTnLst>
                                    <p:animClr clrSpc="hsl" dir="cw">
                                      <p:cBhvr override="childStyle">
                                        <p:cTn id="205" dur="500" fill="hold"/>
                                        <p:tgtEl>
                                          <p:spTgt spid="36"/>
                                        </p:tgtEl>
                                        <p:attrNameLst>
                                          <p:attrName>style.color</p:attrName>
                                        </p:attrNameLst>
                                      </p:cBhvr>
                                      <p:by>
                                        <p:hsl h="0" s="-12549" l="-25098"/>
                                      </p:by>
                                    </p:animClr>
                                    <p:animClr clrSpc="hsl" dir="cw">
                                      <p:cBhvr>
                                        <p:cTn id="206" dur="500" fill="hold"/>
                                        <p:tgtEl>
                                          <p:spTgt spid="36"/>
                                        </p:tgtEl>
                                        <p:attrNameLst>
                                          <p:attrName>fillcolor</p:attrName>
                                        </p:attrNameLst>
                                      </p:cBhvr>
                                      <p:by>
                                        <p:hsl h="0" s="-12549" l="-25098"/>
                                      </p:by>
                                    </p:animClr>
                                    <p:animClr clrSpc="hsl" dir="cw">
                                      <p:cBhvr>
                                        <p:cTn id="207" dur="500" fill="hold"/>
                                        <p:tgtEl>
                                          <p:spTgt spid="36"/>
                                        </p:tgtEl>
                                        <p:attrNameLst>
                                          <p:attrName>stroke.color</p:attrName>
                                        </p:attrNameLst>
                                      </p:cBhvr>
                                      <p:by>
                                        <p:hsl h="0" s="-12549" l="-25098"/>
                                      </p:by>
                                    </p:animClr>
                                    <p:set>
                                      <p:cBhvr>
                                        <p:cTn id="208" dur="500" fill="hold"/>
                                        <p:tgtEl>
                                          <p:spTgt spid="36"/>
                                        </p:tgtEl>
                                        <p:attrNameLst>
                                          <p:attrName>fill.type</p:attrName>
                                        </p:attrNameLst>
                                      </p:cBhvr>
                                      <p:to>
                                        <p:strVal val="solid"/>
                                      </p:to>
                                    </p:set>
                                  </p:childTnLst>
                                </p:cTn>
                              </p:par>
                              <p:par>
                                <p:cTn id="209" presetID="24" presetClass="emph" presetSubtype="0" fill="hold" nodeType="withEffect">
                                  <p:stCondLst>
                                    <p:cond delay="0"/>
                                  </p:stCondLst>
                                  <p:childTnLst>
                                    <p:animClr clrSpc="hsl" dir="cw">
                                      <p:cBhvr override="childStyle">
                                        <p:cTn id="210" dur="500" fill="hold"/>
                                        <p:tgtEl>
                                          <p:spTgt spid="30"/>
                                        </p:tgtEl>
                                        <p:attrNameLst>
                                          <p:attrName>style.color</p:attrName>
                                        </p:attrNameLst>
                                      </p:cBhvr>
                                      <p:by>
                                        <p:hsl h="0" s="-12549" l="-25098"/>
                                      </p:by>
                                    </p:animClr>
                                    <p:animClr clrSpc="hsl" dir="cw">
                                      <p:cBhvr>
                                        <p:cTn id="211" dur="500" fill="hold"/>
                                        <p:tgtEl>
                                          <p:spTgt spid="30"/>
                                        </p:tgtEl>
                                        <p:attrNameLst>
                                          <p:attrName>fillcolor</p:attrName>
                                        </p:attrNameLst>
                                      </p:cBhvr>
                                      <p:by>
                                        <p:hsl h="0" s="-12549" l="-25098"/>
                                      </p:by>
                                    </p:animClr>
                                    <p:animClr clrSpc="hsl" dir="cw">
                                      <p:cBhvr>
                                        <p:cTn id="212" dur="500" fill="hold"/>
                                        <p:tgtEl>
                                          <p:spTgt spid="30"/>
                                        </p:tgtEl>
                                        <p:attrNameLst>
                                          <p:attrName>stroke.color</p:attrName>
                                        </p:attrNameLst>
                                      </p:cBhvr>
                                      <p:by>
                                        <p:hsl h="0" s="-12549" l="-25098"/>
                                      </p:by>
                                    </p:animClr>
                                    <p:set>
                                      <p:cBhvr>
                                        <p:cTn id="213" dur="500" fill="hold"/>
                                        <p:tgtEl>
                                          <p:spTgt spid="30"/>
                                        </p:tgtEl>
                                        <p:attrNameLst>
                                          <p:attrName>fill.type</p:attrName>
                                        </p:attrNameLst>
                                      </p:cBhvr>
                                      <p:to>
                                        <p:strVal val="solid"/>
                                      </p:to>
                                    </p:set>
                                  </p:childTnLst>
                                </p:cTn>
                              </p:par>
                              <p:par>
                                <p:cTn id="214" presetID="24" presetClass="emph" presetSubtype="0" fill="hold" nodeType="withEffect">
                                  <p:stCondLst>
                                    <p:cond delay="0"/>
                                  </p:stCondLst>
                                  <p:childTnLst>
                                    <p:animClr clrSpc="hsl" dir="cw">
                                      <p:cBhvr override="childStyle">
                                        <p:cTn id="215" dur="500" fill="hold"/>
                                        <p:tgtEl>
                                          <p:spTgt spid="32"/>
                                        </p:tgtEl>
                                        <p:attrNameLst>
                                          <p:attrName>style.color</p:attrName>
                                        </p:attrNameLst>
                                      </p:cBhvr>
                                      <p:by>
                                        <p:hsl h="0" s="-12549" l="-25098"/>
                                      </p:by>
                                    </p:animClr>
                                    <p:animClr clrSpc="hsl" dir="cw">
                                      <p:cBhvr>
                                        <p:cTn id="216" dur="500" fill="hold"/>
                                        <p:tgtEl>
                                          <p:spTgt spid="32"/>
                                        </p:tgtEl>
                                        <p:attrNameLst>
                                          <p:attrName>fillcolor</p:attrName>
                                        </p:attrNameLst>
                                      </p:cBhvr>
                                      <p:by>
                                        <p:hsl h="0" s="-12549" l="-25098"/>
                                      </p:by>
                                    </p:animClr>
                                    <p:animClr clrSpc="hsl" dir="cw">
                                      <p:cBhvr>
                                        <p:cTn id="217" dur="500" fill="hold"/>
                                        <p:tgtEl>
                                          <p:spTgt spid="32"/>
                                        </p:tgtEl>
                                        <p:attrNameLst>
                                          <p:attrName>stroke.color</p:attrName>
                                        </p:attrNameLst>
                                      </p:cBhvr>
                                      <p:by>
                                        <p:hsl h="0" s="-12549" l="-25098"/>
                                      </p:by>
                                    </p:animClr>
                                    <p:set>
                                      <p:cBhvr>
                                        <p:cTn id="218" dur="500" fill="hold"/>
                                        <p:tgtEl>
                                          <p:spTgt spid="32"/>
                                        </p:tgtEl>
                                        <p:attrNameLst>
                                          <p:attrName>fill.type</p:attrName>
                                        </p:attrNameLst>
                                      </p:cBhvr>
                                      <p:to>
                                        <p:strVal val="solid"/>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nodeType="clickEffect">
                                  <p:stCondLst>
                                    <p:cond delay="0"/>
                                  </p:stCondLst>
                                  <p:iterate type="lt">
                                    <p:tmAbs val="0"/>
                                  </p:iterate>
                                  <p:childTnLst>
                                    <p:set>
                                      <p:cBhvr>
                                        <p:cTn id="222" dur="1" fill="hold">
                                          <p:stCondLst>
                                            <p:cond delay="0"/>
                                          </p:stCondLst>
                                        </p:cTn>
                                        <p:tgtEl>
                                          <p:spTgt spid="56">
                                            <p:txEl>
                                              <p:pRg st="4" end="4"/>
                                            </p:txEl>
                                          </p:spTgt>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37"/>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65"/>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36"/>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30"/>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Review some important concepts underlying child welfare data measurement.</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Explore the methodologies for the seven Federal CFSR3 measures.</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Introduce and examine features of the CCWIP website and key data indicators for California’s children.</a:t>
            </a:r>
          </a:p>
        </p:txBody>
      </p:sp>
    </p:spTree>
    <p:extLst>
      <p:ext uri="{BB962C8B-B14F-4D97-AF65-F5344CB8AC3E}">
        <p14:creationId xmlns:p14="http://schemas.microsoft.com/office/powerpoint/2010/main" val="89181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P2: Permanency in 12 months for children in care for 12-23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FFFFFF"/>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029200" y="2438400"/>
            <a:ext cx="39624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12-23 months: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4</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(P2): </a:t>
            </a:r>
            <a:r>
              <a:rPr lang="en-US" sz="2000" b="1" dirty="0" smtClean="0">
                <a:solidFill>
                  <a:srgbClr val="BEAA64"/>
                </a:solidFill>
                <a:latin typeface="Times New Roman"/>
                <a:cs typeface="Times New Roman"/>
              </a:rPr>
              <a:t>67%</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&gt;=43.6%</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39655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35">
                                            <p:txEl>
                                              <p:pRg st="2" end="2"/>
                                            </p:txEl>
                                          </p:spTgt>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nodeType="clickEffect">
                                  <p:stCondLst>
                                    <p:cond delay="0"/>
                                  </p:stCondLst>
                                  <p:childTnLst>
                                    <p:animClr clrSpc="hsl" dir="cw">
                                      <p:cBhvr override="childStyle">
                                        <p:cTn id="40" dur="500" fill="hold"/>
                                        <p:tgtEl>
                                          <p:spTgt spid="62"/>
                                        </p:tgtEl>
                                        <p:attrNameLst>
                                          <p:attrName>style.color</p:attrName>
                                        </p:attrNameLst>
                                      </p:cBhvr>
                                      <p:by>
                                        <p:hsl h="0" s="-12549" l="-25098"/>
                                      </p:by>
                                    </p:animClr>
                                    <p:animClr clrSpc="hsl" dir="cw">
                                      <p:cBhvr>
                                        <p:cTn id="41" dur="500" fill="hold"/>
                                        <p:tgtEl>
                                          <p:spTgt spid="62"/>
                                        </p:tgtEl>
                                        <p:attrNameLst>
                                          <p:attrName>fillcolor</p:attrName>
                                        </p:attrNameLst>
                                      </p:cBhvr>
                                      <p:by>
                                        <p:hsl h="0" s="-12549" l="-25098"/>
                                      </p:by>
                                    </p:animClr>
                                    <p:animClr clrSpc="hsl" dir="cw">
                                      <p:cBhvr>
                                        <p:cTn id="42" dur="500" fill="hold"/>
                                        <p:tgtEl>
                                          <p:spTgt spid="62"/>
                                        </p:tgtEl>
                                        <p:attrNameLst>
                                          <p:attrName>stroke.color</p:attrName>
                                        </p:attrNameLst>
                                      </p:cBhvr>
                                      <p:by>
                                        <p:hsl h="0" s="-12549" l="-25098"/>
                                      </p:by>
                                    </p:animClr>
                                    <p:set>
                                      <p:cBhvr>
                                        <p:cTn id="43" dur="500" fill="hold"/>
                                        <p:tgtEl>
                                          <p:spTgt spid="62"/>
                                        </p:tgtEl>
                                        <p:attrNameLst>
                                          <p:attrName>fill.type</p:attrName>
                                        </p:attrNameLst>
                                      </p:cBhvr>
                                      <p:to>
                                        <p:strVal val="solid"/>
                                      </p:to>
                                    </p:set>
                                  </p:childTnLst>
                                </p:cTn>
                              </p:par>
                              <p:par>
                                <p:cTn id="44" presetID="24" presetClass="emph" presetSubtype="0" fill="hold" nodeType="withEffect">
                                  <p:stCondLst>
                                    <p:cond delay="0"/>
                                  </p:stCondLst>
                                  <p:childTnLst>
                                    <p:animClr clrSpc="hsl" dir="cw">
                                      <p:cBhvr override="childStyle">
                                        <p:cTn id="45" dur="500" fill="hold"/>
                                        <p:tgtEl>
                                          <p:spTgt spid="60"/>
                                        </p:tgtEl>
                                        <p:attrNameLst>
                                          <p:attrName>style.color</p:attrName>
                                        </p:attrNameLst>
                                      </p:cBhvr>
                                      <p:by>
                                        <p:hsl h="0" s="-12549" l="-25098"/>
                                      </p:by>
                                    </p:animClr>
                                    <p:animClr clrSpc="hsl" dir="cw">
                                      <p:cBhvr>
                                        <p:cTn id="46" dur="500" fill="hold"/>
                                        <p:tgtEl>
                                          <p:spTgt spid="60"/>
                                        </p:tgtEl>
                                        <p:attrNameLst>
                                          <p:attrName>fillcolor</p:attrName>
                                        </p:attrNameLst>
                                      </p:cBhvr>
                                      <p:by>
                                        <p:hsl h="0" s="-12549" l="-25098"/>
                                      </p:by>
                                    </p:animClr>
                                    <p:animClr clrSpc="hsl" dir="cw">
                                      <p:cBhvr>
                                        <p:cTn id="47" dur="500" fill="hold"/>
                                        <p:tgtEl>
                                          <p:spTgt spid="60"/>
                                        </p:tgtEl>
                                        <p:attrNameLst>
                                          <p:attrName>stroke.color</p:attrName>
                                        </p:attrNameLst>
                                      </p:cBhvr>
                                      <p:by>
                                        <p:hsl h="0" s="-12549" l="-25098"/>
                                      </p:by>
                                    </p:animClr>
                                    <p:set>
                                      <p:cBhvr>
                                        <p:cTn id="48" dur="500" fill="hold"/>
                                        <p:tgtEl>
                                          <p:spTgt spid="60"/>
                                        </p:tgtEl>
                                        <p:attrNameLst>
                                          <p:attrName>fill.type</p:attrName>
                                        </p:attrNameLst>
                                      </p:cBhvr>
                                      <p:to>
                                        <p:strVal val="solid"/>
                                      </p:to>
                                    </p:set>
                                  </p:childTnLst>
                                </p:cTn>
                              </p:par>
                              <p:par>
                                <p:cTn id="49" presetID="24" presetClass="emph" presetSubtype="0" fill="hold" nodeType="withEffect">
                                  <p:stCondLst>
                                    <p:cond delay="0"/>
                                  </p:stCondLst>
                                  <p:childTnLst>
                                    <p:animClr clrSpc="hsl" dir="cw">
                                      <p:cBhvr override="childStyle">
                                        <p:cTn id="50" dur="500" fill="hold"/>
                                        <p:tgtEl>
                                          <p:spTgt spid="67"/>
                                        </p:tgtEl>
                                        <p:attrNameLst>
                                          <p:attrName>style.color</p:attrName>
                                        </p:attrNameLst>
                                      </p:cBhvr>
                                      <p:by>
                                        <p:hsl h="0" s="-12549" l="-25098"/>
                                      </p:by>
                                    </p:animClr>
                                    <p:animClr clrSpc="hsl" dir="cw">
                                      <p:cBhvr>
                                        <p:cTn id="51" dur="500" fill="hold"/>
                                        <p:tgtEl>
                                          <p:spTgt spid="67"/>
                                        </p:tgtEl>
                                        <p:attrNameLst>
                                          <p:attrName>fillcolor</p:attrName>
                                        </p:attrNameLst>
                                      </p:cBhvr>
                                      <p:by>
                                        <p:hsl h="0" s="-12549" l="-25098"/>
                                      </p:by>
                                    </p:animClr>
                                    <p:animClr clrSpc="hsl" dir="cw">
                                      <p:cBhvr>
                                        <p:cTn id="52" dur="500" fill="hold"/>
                                        <p:tgtEl>
                                          <p:spTgt spid="67"/>
                                        </p:tgtEl>
                                        <p:attrNameLst>
                                          <p:attrName>stroke.color</p:attrName>
                                        </p:attrNameLst>
                                      </p:cBhvr>
                                      <p:by>
                                        <p:hsl h="0" s="-12549" l="-25098"/>
                                      </p:by>
                                    </p:animClr>
                                    <p:set>
                                      <p:cBhvr>
                                        <p:cTn id="53" dur="500" fill="hold"/>
                                        <p:tgtEl>
                                          <p:spTgt spid="67"/>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64"/>
                                        </p:tgtEl>
                                        <p:attrNameLst>
                                          <p:attrName>style.color</p:attrName>
                                        </p:attrNameLst>
                                      </p:cBhvr>
                                      <p:by>
                                        <p:hsl h="0" s="-12549" l="-25098"/>
                                      </p:by>
                                    </p:animClr>
                                    <p:animClr clrSpc="hsl" dir="cw">
                                      <p:cBhvr>
                                        <p:cTn id="56" dur="500" fill="hold"/>
                                        <p:tgtEl>
                                          <p:spTgt spid="64"/>
                                        </p:tgtEl>
                                        <p:attrNameLst>
                                          <p:attrName>fillcolor</p:attrName>
                                        </p:attrNameLst>
                                      </p:cBhvr>
                                      <p:by>
                                        <p:hsl h="0" s="-12549" l="-25098"/>
                                      </p:by>
                                    </p:animClr>
                                    <p:animClr clrSpc="hsl" dir="cw">
                                      <p:cBhvr>
                                        <p:cTn id="57" dur="500" fill="hold"/>
                                        <p:tgtEl>
                                          <p:spTgt spid="64"/>
                                        </p:tgtEl>
                                        <p:attrNameLst>
                                          <p:attrName>stroke.color</p:attrName>
                                        </p:attrNameLst>
                                      </p:cBhvr>
                                      <p:by>
                                        <p:hsl h="0" s="-12549" l="-25098"/>
                                      </p:by>
                                    </p:animClr>
                                    <p:set>
                                      <p:cBhvr>
                                        <p:cTn id="58" dur="500" fill="hold"/>
                                        <p:tgtEl>
                                          <p:spTgt spid="6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62"/>
                                        </p:tgtEl>
                                      </p:cBhvr>
                                    </p:animEffect>
                                    <p:animScale>
                                      <p:cBhvr>
                                        <p:cTn id="63" dur="250" autoRev="1" fill="hold"/>
                                        <p:tgtEl>
                                          <p:spTgt spid="62"/>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60"/>
                                        </p:tgtEl>
                                      </p:cBhvr>
                                    </p:animEffect>
                                    <p:animScale>
                                      <p:cBhvr>
                                        <p:cTn id="66" dur="250" autoRev="1" fill="hold"/>
                                        <p:tgtEl>
                                          <p:spTgt spid="60"/>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67"/>
                                        </p:tgtEl>
                                      </p:cBhvr>
                                    </p:animEffect>
                                    <p:animScale>
                                      <p:cBhvr>
                                        <p:cTn id="69" dur="250" autoRev="1" fill="hold"/>
                                        <p:tgtEl>
                                          <p:spTgt spid="67"/>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64"/>
                                        </p:tgtEl>
                                      </p:cBhvr>
                                    </p:animEffect>
                                    <p:animScale>
                                      <p:cBhvr>
                                        <p:cTn id="72"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P3: Permanency in 12 months for children in care for 24+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685800" y="4648200"/>
            <a:ext cx="31242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953000" y="2438400"/>
            <a:ext cx="40386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more than 24 months: </a:t>
            </a:r>
            <a:r>
              <a:rPr lang="en-US" sz="2000" b="1" dirty="0">
                <a:solidFill>
                  <a:srgbClr val="BEAA64"/>
                </a:solidFill>
                <a:latin typeface="Times New Roman"/>
                <a:cs typeface="Times New Roman"/>
              </a:rPr>
              <a:t>5</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(P3): </a:t>
            </a:r>
            <a:r>
              <a:rPr lang="en-US" sz="2000" b="1" dirty="0" smtClean="0">
                <a:solidFill>
                  <a:srgbClr val="BEAA64"/>
                </a:solidFill>
                <a:latin typeface="Times New Roman"/>
                <a:cs typeface="Times New Roman"/>
              </a:rPr>
              <a:t>60%</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&gt;=30.3%</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26764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5">
                                            <p:txEl>
                                              <p:pRg st="2" end="2"/>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4" presetClass="emph" presetSubtype="0" fill="hold" nodeType="clickEffect">
                                  <p:stCondLst>
                                    <p:cond delay="0"/>
                                  </p:stCondLst>
                                  <p:childTnLst>
                                    <p:animClr clrSpc="hsl" dir="cw">
                                      <p:cBhvr override="childStyle">
                                        <p:cTn id="42" dur="500" fill="hold"/>
                                        <p:tgtEl>
                                          <p:spTgt spid="37"/>
                                        </p:tgtEl>
                                        <p:attrNameLst>
                                          <p:attrName>style.color</p:attrName>
                                        </p:attrNameLst>
                                      </p:cBhvr>
                                      <p:by>
                                        <p:hsl h="0" s="-12549" l="-25098"/>
                                      </p:by>
                                    </p:animClr>
                                    <p:animClr clrSpc="hsl" dir="cw">
                                      <p:cBhvr>
                                        <p:cTn id="43" dur="500" fill="hold"/>
                                        <p:tgtEl>
                                          <p:spTgt spid="37"/>
                                        </p:tgtEl>
                                        <p:attrNameLst>
                                          <p:attrName>fillcolor</p:attrName>
                                        </p:attrNameLst>
                                      </p:cBhvr>
                                      <p:by>
                                        <p:hsl h="0" s="-12549" l="-25098"/>
                                      </p:by>
                                    </p:animClr>
                                    <p:animClr clrSpc="hsl" dir="cw">
                                      <p:cBhvr>
                                        <p:cTn id="44" dur="500" fill="hold"/>
                                        <p:tgtEl>
                                          <p:spTgt spid="37"/>
                                        </p:tgtEl>
                                        <p:attrNameLst>
                                          <p:attrName>stroke.color</p:attrName>
                                        </p:attrNameLst>
                                      </p:cBhvr>
                                      <p:by>
                                        <p:hsl h="0" s="-12549" l="-25098"/>
                                      </p:by>
                                    </p:animClr>
                                    <p:set>
                                      <p:cBhvr>
                                        <p:cTn id="45" dur="500" fill="hold"/>
                                        <p:tgtEl>
                                          <p:spTgt spid="37"/>
                                        </p:tgtEl>
                                        <p:attrNameLst>
                                          <p:attrName>fill.type</p:attrName>
                                        </p:attrNameLst>
                                      </p:cBhvr>
                                      <p:to>
                                        <p:strVal val="solid"/>
                                      </p:to>
                                    </p:set>
                                  </p:childTnLst>
                                </p:cTn>
                              </p:par>
                              <p:par>
                                <p:cTn id="46" presetID="24" presetClass="emph" presetSubtype="0" fill="hold" nodeType="withEffect">
                                  <p:stCondLst>
                                    <p:cond delay="0"/>
                                  </p:stCondLst>
                                  <p:childTnLst>
                                    <p:animClr clrSpc="hsl" dir="cw">
                                      <p:cBhvr override="childStyle">
                                        <p:cTn id="47" dur="500" fill="hold"/>
                                        <p:tgtEl>
                                          <p:spTgt spid="65"/>
                                        </p:tgtEl>
                                        <p:attrNameLst>
                                          <p:attrName>style.color</p:attrName>
                                        </p:attrNameLst>
                                      </p:cBhvr>
                                      <p:by>
                                        <p:hsl h="0" s="-12549" l="-25098"/>
                                      </p:by>
                                    </p:animClr>
                                    <p:animClr clrSpc="hsl" dir="cw">
                                      <p:cBhvr>
                                        <p:cTn id="48" dur="500" fill="hold"/>
                                        <p:tgtEl>
                                          <p:spTgt spid="65"/>
                                        </p:tgtEl>
                                        <p:attrNameLst>
                                          <p:attrName>fillcolor</p:attrName>
                                        </p:attrNameLst>
                                      </p:cBhvr>
                                      <p:by>
                                        <p:hsl h="0" s="-12549" l="-25098"/>
                                      </p:by>
                                    </p:animClr>
                                    <p:animClr clrSpc="hsl" dir="cw">
                                      <p:cBhvr>
                                        <p:cTn id="49" dur="500" fill="hold"/>
                                        <p:tgtEl>
                                          <p:spTgt spid="65"/>
                                        </p:tgtEl>
                                        <p:attrNameLst>
                                          <p:attrName>stroke.color</p:attrName>
                                        </p:attrNameLst>
                                      </p:cBhvr>
                                      <p:by>
                                        <p:hsl h="0" s="-12549" l="-25098"/>
                                      </p:by>
                                    </p:animClr>
                                    <p:set>
                                      <p:cBhvr>
                                        <p:cTn id="50" dur="500" fill="hold"/>
                                        <p:tgtEl>
                                          <p:spTgt spid="65"/>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7"/>
                                        </p:tgtEl>
                                      </p:cBhvr>
                                    </p:animEffect>
                                    <p:animScale>
                                      <p:cBhvr>
                                        <p:cTn id="60" dur="250" autoRev="1" fill="hold"/>
                                        <p:tgtEl>
                                          <p:spTgt spid="37"/>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5"/>
                                        </p:tgtEl>
                                      </p:cBhvr>
                                    </p:animEffect>
                                    <p:animScale>
                                      <p:cBhvr>
                                        <p:cTn id="63" dur="250" autoRev="1" fill="hold"/>
                                        <p:tgtEl>
                                          <p:spTgt spid="65"/>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 (</a:t>
            </a:r>
            <a:r>
              <a:rPr lang="en-US" sz="3000" b="1" dirty="0" err="1" smtClean="0">
                <a:solidFill>
                  <a:schemeClr val="bg1"/>
                </a:solidFill>
                <a:latin typeface="Times New Roman"/>
                <a:cs typeface="Times New Roman"/>
              </a:rPr>
              <a:t>con’t</a:t>
            </a:r>
            <a:r>
              <a:rPr lang="en-US" sz="3000" b="1" dirty="0" smtClean="0">
                <a:solidFill>
                  <a:schemeClr val="bg1"/>
                </a:solidFill>
                <a:latin typeface="Times New Roman"/>
                <a:cs typeface="Times New Roman"/>
              </a:rPr>
              <a:t>)</a:t>
            </a:r>
          </a:p>
          <a:p>
            <a:pPr marL="457200" lvl="1" indent="0">
              <a:lnSpc>
                <a:spcPct val="120000"/>
              </a:lnSpc>
              <a:buNone/>
            </a:pPr>
            <a:r>
              <a:rPr lang="en-US" dirty="0">
                <a:solidFill>
                  <a:schemeClr val="bg1"/>
                </a:solidFill>
                <a:latin typeface="Times New Roman"/>
                <a:cs typeface="Times New Roman"/>
              </a:rPr>
              <a:t>P4: Re-entry to foster care</a:t>
            </a:r>
          </a:p>
          <a:p>
            <a:pPr marL="457200" lvl="1" indent="0">
              <a:lnSpc>
                <a:spcPct val="120000"/>
              </a:lnSpc>
              <a:buNone/>
            </a:pPr>
            <a:r>
              <a:rPr lang="en-US" sz="2400" dirty="0">
                <a:solidFill>
                  <a:srgbClr val="BEAA64"/>
                </a:solidFill>
                <a:latin typeface="Times New Roman"/>
                <a:cs typeface="Times New Roman"/>
              </a:rPr>
              <a:t>“Of all children who </a:t>
            </a:r>
            <a:r>
              <a:rPr lang="en-US" sz="2400" dirty="0" smtClean="0">
                <a:solidFill>
                  <a:srgbClr val="BEAA64"/>
                </a:solidFill>
                <a:latin typeface="Times New Roman"/>
                <a:cs typeface="Times New Roman"/>
              </a:rPr>
              <a:t>enter </a:t>
            </a:r>
            <a:r>
              <a:rPr lang="en-US" sz="2400" dirty="0">
                <a:solidFill>
                  <a:srgbClr val="BEAA64"/>
                </a:solidFill>
                <a:latin typeface="Times New Roman"/>
                <a:cs typeface="Times New Roman"/>
              </a:rPr>
              <a:t>care in the 12-month period who discharged within 12 months to reunification or guardianship</a:t>
            </a:r>
            <a:r>
              <a:rPr lang="en-US" sz="2400" dirty="0" smtClean="0">
                <a:solidFill>
                  <a:srgbClr val="BEAA64"/>
                </a:solidFill>
                <a:latin typeface="Times New Roman"/>
                <a:cs typeface="Times New Roman"/>
              </a:rPr>
              <a:t>, what </a:t>
            </a:r>
            <a:r>
              <a:rPr lang="en-US" sz="2400" dirty="0">
                <a:solidFill>
                  <a:srgbClr val="BEAA64"/>
                </a:solidFill>
                <a:latin typeface="Times New Roman"/>
                <a:cs typeface="Times New Roman"/>
              </a:rPr>
              <a:t>percent re-enter foster care within 12 months.</a:t>
            </a:r>
            <a:r>
              <a:rPr lang="en-US" dirty="0">
                <a:solidFill>
                  <a:srgbClr val="BEAA64"/>
                </a:solidFill>
                <a:latin typeface="Times New Roman"/>
                <a:cs typeface="Times New Roman"/>
              </a:rPr>
              <a:t>”</a:t>
            </a:r>
          </a:p>
          <a:p>
            <a:pPr marL="457200" lvl="1" indent="0">
              <a:lnSpc>
                <a:spcPct val="120000"/>
              </a:lnSpc>
              <a:buNone/>
            </a:pPr>
            <a:endParaRPr lang="en-US" sz="2400" dirty="0" smtClean="0">
              <a:solidFill>
                <a:schemeClr val="bg1"/>
              </a:solidFill>
              <a:latin typeface="Times New Roman"/>
              <a:cs typeface="Times New Roman"/>
            </a:endParaRPr>
          </a:p>
          <a:p>
            <a:pPr marL="457200" lvl="1" indent="0">
              <a:lnSpc>
                <a:spcPct val="120000"/>
              </a:lnSpc>
              <a:buNone/>
            </a:pPr>
            <a:r>
              <a:rPr lang="en-US" dirty="0" smtClean="0">
                <a:solidFill>
                  <a:schemeClr val="bg1"/>
                </a:solidFill>
                <a:latin typeface="Times New Roman"/>
                <a:cs typeface="Times New Roman"/>
              </a:rPr>
              <a:t>P5: Placement stability</a:t>
            </a:r>
          </a:p>
          <a:p>
            <a:pPr marL="457200" lvl="1" indent="0">
              <a:lnSpc>
                <a:spcPct val="120000"/>
              </a:lnSpc>
              <a:buNone/>
            </a:pPr>
            <a:r>
              <a:rPr lang="en-US" sz="2400" dirty="0" smtClean="0">
                <a:solidFill>
                  <a:srgbClr val="BEAA64"/>
                </a:solidFill>
                <a:latin typeface="Times New Roman"/>
                <a:cs typeface="Times New Roman"/>
              </a:rPr>
              <a:t>“Of all children who enter care in the 12-month period, what is the rate of placement moves per day?”</a:t>
            </a:r>
            <a:endParaRPr lang="en-US" sz="2400" dirty="0">
              <a:solidFill>
                <a:srgbClr val="BEAA64"/>
              </a:solidFill>
              <a:latin typeface="Times New Roman"/>
              <a:cs typeface="Times New Roman"/>
            </a:endParaRPr>
          </a:p>
        </p:txBody>
      </p:sp>
    </p:spTree>
    <p:extLst>
      <p:ext uri="{BB962C8B-B14F-4D97-AF65-F5344CB8AC3E}">
        <p14:creationId xmlns:p14="http://schemas.microsoft.com/office/powerpoint/2010/main" val="364226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P4</a:t>
            </a:r>
            <a:r>
              <a:rPr lang="en-US" dirty="0">
                <a:solidFill>
                  <a:srgbClr val="BEAA64"/>
                </a:solidFill>
                <a:latin typeface="Times New Roman"/>
                <a:cs typeface="Times New Roman"/>
              </a:rPr>
              <a:t>: Re-Entry to Foster Care</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15000" y="1828542"/>
            <a:ext cx="2651760" cy="501675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b="1" dirty="0">
              <a:solidFill>
                <a:srgbClr val="BEAA64"/>
              </a:solidFill>
              <a:latin typeface="Times New Roman"/>
              <a:cs typeface="Times New Roman"/>
            </a:endParaRPr>
          </a:p>
          <a:p>
            <a:r>
              <a:rPr lang="en-US" sz="2000" dirty="0" smtClean="0">
                <a:solidFill>
                  <a:schemeClr val="bg1"/>
                </a:solidFill>
                <a:latin typeface="Times New Roman"/>
                <a:cs typeface="Times New Roman"/>
              </a:rPr>
              <a:t>Children reentering foster care within 12 months of date of discharge: </a:t>
            </a:r>
            <a:r>
              <a:rPr lang="en-US" sz="2000" dirty="0" smtClean="0">
                <a:solidFill>
                  <a:srgbClr val="BEAA64"/>
                </a:solidFill>
                <a:latin typeface="Times New Roman"/>
                <a:cs typeface="Times New Roman"/>
              </a:rPr>
              <a:t>2</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(P4):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&lt;=8.3%</a:t>
            </a:r>
          </a:p>
        </p:txBody>
      </p:sp>
      <p:cxnSp>
        <p:nvCxnSpPr>
          <p:cNvPr id="21" name="Straight Connector 20"/>
          <p:cNvCxnSpPr/>
          <p:nvPr/>
        </p:nvCxnSpPr>
        <p:spPr>
          <a:xfrm>
            <a:off x="4572000" y="6172200"/>
            <a:ext cx="9144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572000" y="3581400"/>
            <a:ext cx="7620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810000" y="6172200"/>
            <a:ext cx="5334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3429000" y="3581400"/>
            <a:ext cx="9906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429000" y="3200400"/>
            <a:ext cx="990600" cy="338554"/>
          </a:xfrm>
          <a:prstGeom prst="rect">
            <a:avLst/>
          </a:prstGeom>
          <a:noFill/>
        </p:spPr>
        <p:txBody>
          <a:bodyPr wrap="square" rtlCol="0">
            <a:spAutoFit/>
          </a:bodyPr>
          <a:lstStyle/>
          <a:p>
            <a:r>
              <a:rPr lang="en-US" sz="1600" b="1" dirty="0" smtClean="0">
                <a:solidFill>
                  <a:schemeClr val="bg1"/>
                </a:solidFill>
                <a:latin typeface="Times New Roman"/>
                <a:cs typeface="Times New Roman"/>
              </a:rPr>
              <a:t>8 months</a:t>
            </a:r>
            <a:endParaRPr lang="en-US" sz="1600" b="1" dirty="0">
              <a:solidFill>
                <a:schemeClr val="bg1"/>
              </a:solidFill>
              <a:latin typeface="Times New Roman"/>
              <a:cs typeface="Times New Roman"/>
            </a:endParaRPr>
          </a:p>
        </p:txBody>
      </p:sp>
      <p:sp>
        <p:nvSpPr>
          <p:cNvPr id="37" name="TextBox 36"/>
          <p:cNvSpPr txBox="1"/>
          <p:nvPr/>
        </p:nvSpPr>
        <p:spPr>
          <a:xfrm>
            <a:off x="3581400" y="5715000"/>
            <a:ext cx="990600" cy="338554"/>
          </a:xfrm>
          <a:prstGeom prst="rect">
            <a:avLst/>
          </a:prstGeom>
          <a:noFill/>
        </p:spPr>
        <p:txBody>
          <a:bodyPr wrap="square" rtlCol="0">
            <a:spAutoFit/>
          </a:bodyPr>
          <a:lstStyle/>
          <a:p>
            <a:r>
              <a:rPr lang="en-US" sz="1600" b="1" dirty="0">
                <a:solidFill>
                  <a:schemeClr val="bg1"/>
                </a:solidFill>
                <a:latin typeface="Times New Roman"/>
                <a:cs typeface="Times New Roman"/>
              </a:rPr>
              <a:t>4</a:t>
            </a:r>
            <a:r>
              <a:rPr lang="en-US" sz="1600" b="1" dirty="0" smtClean="0">
                <a:solidFill>
                  <a:schemeClr val="bg1"/>
                </a:solidFill>
                <a:latin typeface="Times New Roman"/>
                <a:cs typeface="Times New Roman"/>
              </a:rPr>
              <a:t> months</a:t>
            </a:r>
            <a:endParaRPr lang="en-US" sz="1600" b="1" dirty="0">
              <a:solidFill>
                <a:schemeClr val="bg1"/>
              </a:solidFill>
              <a:latin typeface="Times New Roman"/>
              <a:cs typeface="Times New Roman"/>
            </a:endParaRPr>
          </a:p>
        </p:txBody>
      </p:sp>
    </p:spTree>
    <p:extLst>
      <p:ext uri="{BB962C8B-B14F-4D97-AF65-F5344CB8AC3E}">
        <p14:creationId xmlns:p14="http://schemas.microsoft.com/office/powerpoint/2010/main" val="138423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90">
                                            <p:txEl>
                                              <p:pRg st="4" end="4"/>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62"/>
                                        </p:tgtEl>
                                        <p:attrNameLst>
                                          <p:attrName>style.color</p:attrName>
                                        </p:attrNameLst>
                                      </p:cBhvr>
                                      <p:by>
                                        <p:hsl h="0" s="-12549" l="-25098"/>
                                      </p:by>
                                    </p:animClr>
                                    <p:animClr clrSpc="hsl" dir="cw">
                                      <p:cBhvr>
                                        <p:cTn id="35" dur="500" fill="hold"/>
                                        <p:tgtEl>
                                          <p:spTgt spid="62"/>
                                        </p:tgtEl>
                                        <p:attrNameLst>
                                          <p:attrName>fillcolor</p:attrName>
                                        </p:attrNameLst>
                                      </p:cBhvr>
                                      <p:by>
                                        <p:hsl h="0" s="-12549" l="-25098"/>
                                      </p:by>
                                    </p:animClr>
                                    <p:animClr clrSpc="hsl" dir="cw">
                                      <p:cBhvr>
                                        <p:cTn id="36" dur="500" fill="hold"/>
                                        <p:tgtEl>
                                          <p:spTgt spid="62"/>
                                        </p:tgtEl>
                                        <p:attrNameLst>
                                          <p:attrName>stroke.color</p:attrName>
                                        </p:attrNameLst>
                                      </p:cBhvr>
                                      <p:by>
                                        <p:hsl h="0" s="-12549" l="-25098"/>
                                      </p:by>
                                    </p:animClr>
                                    <p:set>
                                      <p:cBhvr>
                                        <p:cTn id="37" dur="500" fill="hold"/>
                                        <p:tgtEl>
                                          <p:spTgt spid="62"/>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29"/>
                                        </p:tgtEl>
                                        <p:attrNameLst>
                                          <p:attrName>style.color</p:attrName>
                                        </p:attrNameLst>
                                      </p:cBhvr>
                                      <p:by>
                                        <p:hsl h="0" s="-12549" l="-25098"/>
                                      </p:by>
                                    </p:animClr>
                                    <p:animClr clrSpc="hsl" dir="cw">
                                      <p:cBhvr>
                                        <p:cTn id="40" dur="500" fill="hold"/>
                                        <p:tgtEl>
                                          <p:spTgt spid="29"/>
                                        </p:tgtEl>
                                        <p:attrNameLst>
                                          <p:attrName>fillcolor</p:attrName>
                                        </p:attrNameLst>
                                      </p:cBhvr>
                                      <p:by>
                                        <p:hsl h="0" s="-12549" l="-25098"/>
                                      </p:by>
                                    </p:animClr>
                                    <p:animClr clrSpc="hsl" dir="cw">
                                      <p:cBhvr>
                                        <p:cTn id="41" dur="500" fill="hold"/>
                                        <p:tgtEl>
                                          <p:spTgt spid="29"/>
                                        </p:tgtEl>
                                        <p:attrNameLst>
                                          <p:attrName>stroke.color</p:attrName>
                                        </p:attrNameLst>
                                      </p:cBhvr>
                                      <p:by>
                                        <p:hsl h="0" s="-12549" l="-25098"/>
                                      </p:by>
                                    </p:animClr>
                                    <p:set>
                                      <p:cBhvr>
                                        <p:cTn id="42" dur="500" fill="hold"/>
                                        <p:tgtEl>
                                          <p:spTgt spid="29"/>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500" fill="hold"/>
                                        <p:tgtEl>
                                          <p:spTgt spid="25"/>
                                        </p:tgtEl>
                                        <p:attrNameLst>
                                          <p:attrName>style.color</p:attrName>
                                        </p:attrNameLst>
                                      </p:cBhvr>
                                      <p:by>
                                        <p:hsl h="0" s="-12549" l="-25098"/>
                                      </p:by>
                                    </p:animClr>
                                    <p:animClr clrSpc="hsl" dir="cw">
                                      <p:cBhvr>
                                        <p:cTn id="45" dur="500" fill="hold"/>
                                        <p:tgtEl>
                                          <p:spTgt spid="25"/>
                                        </p:tgtEl>
                                        <p:attrNameLst>
                                          <p:attrName>fillcolor</p:attrName>
                                        </p:attrNameLst>
                                      </p:cBhvr>
                                      <p:by>
                                        <p:hsl h="0" s="-12549" l="-25098"/>
                                      </p:by>
                                    </p:animClr>
                                    <p:animClr clrSpc="hsl" dir="cw">
                                      <p:cBhvr>
                                        <p:cTn id="46" dur="500" fill="hold"/>
                                        <p:tgtEl>
                                          <p:spTgt spid="25"/>
                                        </p:tgtEl>
                                        <p:attrNameLst>
                                          <p:attrName>stroke.color</p:attrName>
                                        </p:attrNameLst>
                                      </p:cBhvr>
                                      <p:by>
                                        <p:hsl h="0" s="-12549" l="-25098"/>
                                      </p:by>
                                    </p:animClr>
                                    <p:set>
                                      <p:cBhvr>
                                        <p:cTn id="47" dur="500" fill="hold"/>
                                        <p:tgtEl>
                                          <p:spTgt spid="25"/>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500" fill="hold"/>
                                        <p:tgtEl>
                                          <p:spTgt spid="66"/>
                                        </p:tgtEl>
                                        <p:attrNameLst>
                                          <p:attrName>style.color</p:attrName>
                                        </p:attrNameLst>
                                      </p:cBhvr>
                                      <p:by>
                                        <p:hsl h="0" s="-12549" l="-25098"/>
                                      </p:by>
                                    </p:animClr>
                                    <p:animClr clrSpc="hsl" dir="cw">
                                      <p:cBhvr>
                                        <p:cTn id="50" dur="500" fill="hold"/>
                                        <p:tgtEl>
                                          <p:spTgt spid="66"/>
                                        </p:tgtEl>
                                        <p:attrNameLst>
                                          <p:attrName>fillcolor</p:attrName>
                                        </p:attrNameLst>
                                      </p:cBhvr>
                                      <p:by>
                                        <p:hsl h="0" s="-12549" l="-25098"/>
                                      </p:by>
                                    </p:animClr>
                                    <p:animClr clrSpc="hsl" dir="cw">
                                      <p:cBhvr>
                                        <p:cTn id="51" dur="500" fill="hold"/>
                                        <p:tgtEl>
                                          <p:spTgt spid="66"/>
                                        </p:tgtEl>
                                        <p:attrNameLst>
                                          <p:attrName>stroke.color</p:attrName>
                                        </p:attrNameLst>
                                      </p:cBhvr>
                                      <p:by>
                                        <p:hsl h="0" s="-12549" l="-25098"/>
                                      </p:by>
                                    </p:animClr>
                                    <p:set>
                                      <p:cBhvr>
                                        <p:cTn id="52" dur="500" fill="hold"/>
                                        <p:tgtEl>
                                          <p:spTgt spid="66"/>
                                        </p:tgtEl>
                                        <p:attrNameLst>
                                          <p:attrName>fill.type</p:attrName>
                                        </p:attrNameLst>
                                      </p:cBhvr>
                                      <p:to>
                                        <p:strVal val="solid"/>
                                      </p:to>
                                    </p:set>
                                  </p:childTnLst>
                                </p:cTn>
                              </p:par>
                              <p:par>
                                <p:cTn id="53" presetID="24" presetClass="emph" presetSubtype="0" fill="hold" nodeType="withEffect">
                                  <p:stCondLst>
                                    <p:cond delay="0"/>
                                  </p:stCondLst>
                                  <p:childTnLst>
                                    <p:animClr clrSpc="hsl" dir="cw">
                                      <p:cBhvr override="childStyle">
                                        <p:cTn id="54" dur="500" fill="hold"/>
                                        <p:tgtEl>
                                          <p:spTgt spid="28"/>
                                        </p:tgtEl>
                                        <p:attrNameLst>
                                          <p:attrName>style.color</p:attrName>
                                        </p:attrNameLst>
                                      </p:cBhvr>
                                      <p:by>
                                        <p:hsl h="0" s="-12549" l="-25098"/>
                                      </p:by>
                                    </p:animClr>
                                    <p:animClr clrSpc="hsl" dir="cw">
                                      <p:cBhvr>
                                        <p:cTn id="55" dur="500" fill="hold"/>
                                        <p:tgtEl>
                                          <p:spTgt spid="28"/>
                                        </p:tgtEl>
                                        <p:attrNameLst>
                                          <p:attrName>fillcolor</p:attrName>
                                        </p:attrNameLst>
                                      </p:cBhvr>
                                      <p:by>
                                        <p:hsl h="0" s="-12549" l="-25098"/>
                                      </p:by>
                                    </p:animClr>
                                    <p:animClr clrSpc="hsl" dir="cw">
                                      <p:cBhvr>
                                        <p:cTn id="56" dur="500" fill="hold"/>
                                        <p:tgtEl>
                                          <p:spTgt spid="28"/>
                                        </p:tgtEl>
                                        <p:attrNameLst>
                                          <p:attrName>stroke.color</p:attrName>
                                        </p:attrNameLst>
                                      </p:cBhvr>
                                      <p:by>
                                        <p:hsl h="0" s="-12549" l="-25098"/>
                                      </p:by>
                                    </p:animClr>
                                    <p:set>
                                      <p:cBhvr>
                                        <p:cTn id="57" dur="500" fill="hold"/>
                                        <p:tgtEl>
                                          <p:spTgt spid="28"/>
                                        </p:tgtEl>
                                        <p:attrNameLst>
                                          <p:attrName>fill.type</p:attrName>
                                        </p:attrNameLst>
                                      </p:cBhvr>
                                      <p:to>
                                        <p:strVal val="solid"/>
                                      </p:to>
                                    </p:set>
                                  </p:childTnLst>
                                </p:cTn>
                              </p:par>
                              <p:par>
                                <p:cTn id="58" presetID="24" presetClass="emph" presetSubtype="0" fill="hold" nodeType="withEffect">
                                  <p:stCondLst>
                                    <p:cond delay="0"/>
                                  </p:stCondLst>
                                  <p:childTnLst>
                                    <p:animClr clrSpc="hsl" dir="cw">
                                      <p:cBhvr override="childStyle">
                                        <p:cTn id="59" dur="500" fill="hold"/>
                                        <p:tgtEl>
                                          <p:spTgt spid="21"/>
                                        </p:tgtEl>
                                        <p:attrNameLst>
                                          <p:attrName>style.color</p:attrName>
                                        </p:attrNameLst>
                                      </p:cBhvr>
                                      <p:by>
                                        <p:hsl h="0" s="-12549" l="-25098"/>
                                      </p:by>
                                    </p:animClr>
                                    <p:animClr clrSpc="hsl" dir="cw">
                                      <p:cBhvr>
                                        <p:cTn id="60" dur="500" fill="hold"/>
                                        <p:tgtEl>
                                          <p:spTgt spid="21"/>
                                        </p:tgtEl>
                                        <p:attrNameLst>
                                          <p:attrName>fillcolor</p:attrName>
                                        </p:attrNameLst>
                                      </p:cBhvr>
                                      <p:by>
                                        <p:hsl h="0" s="-12549" l="-25098"/>
                                      </p:by>
                                    </p:animClr>
                                    <p:animClr clrSpc="hsl" dir="cw">
                                      <p:cBhvr>
                                        <p:cTn id="61" dur="500" fill="hold"/>
                                        <p:tgtEl>
                                          <p:spTgt spid="21"/>
                                        </p:tgtEl>
                                        <p:attrNameLst>
                                          <p:attrName>stroke.color</p:attrName>
                                        </p:attrNameLst>
                                      </p:cBhvr>
                                      <p:by>
                                        <p:hsl h="0" s="-12549" l="-25098"/>
                                      </p:by>
                                    </p:animClr>
                                    <p:set>
                                      <p:cBhvr>
                                        <p:cTn id="62" dur="500" fill="hold"/>
                                        <p:tgtEl>
                                          <p:spTgt spid="2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14"/>
                                        </p:tgtEl>
                                        <p:attrNameLst>
                                          <p:attrName>style.color</p:attrName>
                                        </p:attrNameLst>
                                      </p:cBhvr>
                                      <p:to>
                                        <a:schemeClr val="accent2"/>
                                      </p:to>
                                    </p:animClr>
                                  </p:childTnLst>
                                </p:cTn>
                              </p:par>
                              <p:par>
                                <p:cTn id="67" presetID="3" presetClass="emph" presetSubtype="2" fill="hold" grpId="0" nodeType="withEffect">
                                  <p:stCondLst>
                                    <p:cond delay="0"/>
                                  </p:stCondLst>
                                  <p:childTnLst>
                                    <p:animClr clrSpc="rgb" dir="cw">
                                      <p:cBhvr override="childStyle">
                                        <p:cTn id="68" dur="2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EAA64"/>
                </a:solidFill>
                <a:latin typeface="Times New Roman"/>
                <a:cs typeface="Times New Roman"/>
              </a:rPr>
              <a:t>P5: </a:t>
            </a:r>
            <a:r>
              <a:rPr lang="en-US" dirty="0">
                <a:solidFill>
                  <a:srgbClr val="BEAA64"/>
                </a:solidFill>
                <a:latin typeface="Times New Roman"/>
                <a:cs typeface="Times New Roman"/>
              </a:rPr>
              <a:t>Placement </a:t>
            </a:r>
            <a:r>
              <a:rPr lang="en-US" dirty="0" smtClean="0">
                <a:solidFill>
                  <a:srgbClr val="BEAA64"/>
                </a:solidFill>
                <a:latin typeface="Times New Roman"/>
                <a:cs typeface="Times New Roman"/>
              </a:rPr>
              <a:t>Stability</a:t>
            </a:r>
            <a:endParaRPr lang="en-US" dirty="0">
              <a:solidFill>
                <a:srgbClr val="BEAA64"/>
              </a:solidFill>
            </a:endParaRPr>
          </a:p>
        </p:txBody>
      </p:sp>
      <p:grpSp>
        <p:nvGrpSpPr>
          <p:cNvPr id="17" name="Group 16"/>
          <p:cNvGrpSpPr/>
          <p:nvPr/>
        </p:nvGrpSpPr>
        <p:grpSpPr>
          <a:xfrm>
            <a:off x="415364" y="2362200"/>
            <a:ext cx="2289052" cy="830997"/>
            <a:chOff x="415364" y="2209800"/>
            <a:chExt cx="2289052" cy="830997"/>
          </a:xfrm>
        </p:grpSpPr>
        <p:sp>
          <p:nvSpPr>
            <p:cNvPr id="5" name="TextBox 4"/>
            <p:cNvSpPr txBox="1"/>
            <p:nvPr/>
          </p:nvSpPr>
          <p:spPr>
            <a:xfrm>
              <a:off x="838200" y="2209800"/>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342</a:t>
              </a:r>
            </a:p>
            <a:p>
              <a:r>
                <a:rPr lang="en-US" sz="1600" dirty="0" smtClean="0">
                  <a:solidFill>
                    <a:srgbClr val="FFFFFF"/>
                  </a:solidFill>
                  <a:latin typeface="Times New Roman"/>
                  <a:cs typeface="Times New Roman"/>
                </a:rPr>
                <a:t>Placement moves: </a:t>
              </a:r>
              <a:r>
                <a:rPr lang="en-US" sz="1600" dirty="0">
                  <a:solidFill>
                    <a:srgbClr val="BEAA64"/>
                  </a:solidFill>
                  <a:latin typeface="Times New Roman"/>
                  <a:cs typeface="Times New Roman"/>
                </a:rPr>
                <a:t>2</a:t>
              </a:r>
            </a:p>
          </p:txBody>
        </p:sp>
        <p:pic>
          <p:nvPicPr>
            <p:cNvPr id="6" name="Picture 5"/>
            <p:cNvPicPr>
              <a:picLocks noChangeAspect="1"/>
            </p:cNvPicPr>
            <p:nvPr/>
          </p:nvPicPr>
          <p:blipFill>
            <a:blip r:embed="rId3" cstate="print"/>
            <a:stretch>
              <a:fillRect/>
            </a:stretch>
          </p:blipFill>
          <p:spPr>
            <a:xfrm>
              <a:off x="415364" y="2320498"/>
              <a:ext cx="346636" cy="609600"/>
            </a:xfrm>
            <a:prstGeom prst="rect">
              <a:avLst/>
            </a:prstGeom>
          </p:spPr>
        </p:pic>
      </p:grpSp>
      <p:sp>
        <p:nvSpPr>
          <p:cNvPr id="7" name="TextBox 6"/>
          <p:cNvSpPr txBox="1"/>
          <p:nvPr/>
        </p:nvSpPr>
        <p:spPr>
          <a:xfrm>
            <a:off x="838200" y="3292654"/>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196</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9" name="TextBox 8"/>
          <p:cNvSpPr txBox="1"/>
          <p:nvPr/>
        </p:nvSpPr>
        <p:spPr>
          <a:xfrm>
            <a:off x="838200" y="4223108"/>
            <a:ext cx="2582758"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a:t>
            </a:r>
            <a:r>
              <a:rPr lang="en-US" sz="1600" dirty="0">
                <a:solidFill>
                  <a:srgbClr val="FFFFFF"/>
                </a:solidFill>
                <a:latin typeface="Times New Roman"/>
                <a:cs typeface="Times New Roman"/>
              </a:rPr>
              <a:t>care (episode </a:t>
            </a:r>
            <a:r>
              <a:rPr lang="en-US" sz="1600" dirty="0" smtClean="0">
                <a:solidFill>
                  <a:srgbClr val="FFFFFF"/>
                </a:solidFill>
                <a:latin typeface="Times New Roman"/>
                <a:cs typeface="Times New Roman"/>
              </a:rPr>
              <a:t>1): </a:t>
            </a:r>
            <a:r>
              <a:rPr lang="en-US" sz="1600" dirty="0" smtClean="0">
                <a:solidFill>
                  <a:srgbClr val="BEAA64"/>
                </a:solidFill>
                <a:latin typeface="Times New Roman"/>
                <a:cs typeface="Times New Roman"/>
              </a:rPr>
              <a:t>35</a:t>
            </a:r>
          </a:p>
          <a:p>
            <a:r>
              <a:rPr lang="en-US" sz="1600" dirty="0">
                <a:solidFill>
                  <a:srgbClr val="FFFFFF"/>
                </a:solidFill>
                <a:latin typeface="Times New Roman"/>
                <a:cs typeface="Times New Roman"/>
              </a:rPr>
              <a:t>Placement moves: </a:t>
            </a:r>
            <a:r>
              <a:rPr lang="en-US" sz="1600" dirty="0" smtClean="0">
                <a:solidFill>
                  <a:srgbClr val="BEAA64"/>
                </a:solidFill>
                <a:latin typeface="Times New Roman"/>
                <a:cs typeface="Times New Roman"/>
              </a:rPr>
              <a:t>1</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167</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a:solidFill>
                  <a:srgbClr val="BEAA64"/>
                </a:solidFill>
                <a:latin typeface="Times New Roman"/>
                <a:cs typeface="Times New Roman"/>
              </a:rPr>
              <a:t>1</a:t>
            </a:r>
          </a:p>
        </p:txBody>
      </p:sp>
      <p:sp>
        <p:nvSpPr>
          <p:cNvPr id="11" name="TextBox 10"/>
          <p:cNvSpPr txBox="1"/>
          <p:nvPr/>
        </p:nvSpPr>
        <p:spPr>
          <a:xfrm>
            <a:off x="838200" y="5646003"/>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154</a:t>
            </a:r>
          </a:p>
          <a:p>
            <a:r>
              <a:rPr lang="en-US" sz="1600" dirty="0" smtClean="0">
                <a:solidFill>
                  <a:srgbClr val="FFFFFF"/>
                </a:solidFill>
                <a:latin typeface="Times New Roman"/>
                <a:cs typeface="Times New Roman"/>
              </a:rPr>
              <a:t>Placement moves: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363553" y="1600200"/>
            <a:ext cx="8479906"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Cohort: Children Entering Care Between Apr 2013 – Mar 2014</a:t>
            </a:r>
            <a:endParaRPr lang="en-US" sz="2400" b="1" dirty="0">
              <a:solidFill>
                <a:srgbClr val="FFFFFF"/>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2" name="Group 31"/>
          <p:cNvGrpSpPr/>
          <p:nvPr/>
        </p:nvGrpSpPr>
        <p:grpSpPr>
          <a:xfrm>
            <a:off x="4419600" y="2305734"/>
            <a:ext cx="3477478" cy="584776"/>
            <a:chOff x="4648200" y="2305734"/>
            <a:chExt cx="3477478" cy="584776"/>
          </a:xfrm>
        </p:grpSpPr>
        <p:sp>
          <p:nvSpPr>
            <p:cNvPr id="19" name="TextBox 18"/>
            <p:cNvSpPr txBox="1"/>
            <p:nvPr/>
          </p:nvSpPr>
          <p:spPr>
            <a:xfrm>
              <a:off x="5105400" y="2305734"/>
              <a:ext cx="3020278" cy="584776"/>
            </a:xfrm>
            <a:prstGeom prst="rect">
              <a:avLst/>
            </a:prstGeom>
            <a:noFill/>
          </p:spPr>
          <p:txBody>
            <a:bodyPr wrap="none" rtlCol="0">
              <a:spAutoFit/>
            </a:bodyPr>
            <a:lstStyle/>
            <a:p>
              <a:r>
                <a:rPr lang="en-US" sz="1600" dirty="0" smtClean="0">
                  <a:solidFill>
                    <a:schemeClr val="bg1"/>
                  </a:solidFill>
                  <a:latin typeface="Times New Roman"/>
                  <a:cs typeface="Times New Roman"/>
                </a:rPr>
                <a:t>Denominator: total days in care </a:t>
              </a:r>
            </a:p>
            <a:p>
              <a:r>
                <a:rPr lang="en-US" sz="1600" dirty="0" smtClean="0">
                  <a:solidFill>
                    <a:srgbClr val="BEAA64"/>
                  </a:solidFill>
                  <a:latin typeface="Times New Roman"/>
                  <a:cs typeface="Times New Roman"/>
                </a:rPr>
                <a:t>342 + 196 + 35 + 167 + 154 = </a:t>
              </a:r>
              <a:r>
                <a:rPr lang="en-US" sz="1600" b="1" dirty="0" smtClean="0">
                  <a:solidFill>
                    <a:srgbClr val="BEAA64"/>
                  </a:solidFill>
                  <a:latin typeface="Times New Roman"/>
                  <a:cs typeface="Times New Roman"/>
                </a:rPr>
                <a:t>894</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145757" cy="584776"/>
            <a:chOff x="4648200" y="3055034"/>
            <a:chExt cx="3145757" cy="584776"/>
          </a:xfrm>
        </p:grpSpPr>
        <p:sp>
          <p:nvSpPr>
            <p:cNvPr id="20" name="TextBox 19"/>
            <p:cNvSpPr txBox="1"/>
            <p:nvPr/>
          </p:nvSpPr>
          <p:spPr>
            <a:xfrm>
              <a:off x="5105400" y="3055034"/>
              <a:ext cx="2688557"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placement moves</a:t>
              </a:r>
            </a:p>
            <a:p>
              <a:r>
                <a:rPr lang="en-US" sz="1600" dirty="0" smtClean="0">
                  <a:solidFill>
                    <a:srgbClr val="BEAA64"/>
                  </a:solidFill>
                  <a:latin typeface="Times New Roman"/>
                  <a:cs typeface="Times New Roman"/>
                </a:rPr>
                <a:t>2 + 0 + 1 + </a:t>
              </a:r>
              <a:r>
                <a:rPr lang="en-US" sz="1600" dirty="0">
                  <a:solidFill>
                    <a:srgbClr val="BEAA64"/>
                  </a:solidFill>
                  <a:latin typeface="Times New Roman"/>
                  <a:cs typeface="Times New Roman"/>
                </a:rPr>
                <a:t>1</a:t>
              </a:r>
              <a:r>
                <a:rPr lang="en-US" sz="1600" dirty="0" smtClean="0">
                  <a:solidFill>
                    <a:srgbClr val="BEAA64"/>
                  </a:solidFill>
                  <a:latin typeface="Times New Roman"/>
                  <a:cs typeface="Times New Roman"/>
                </a:rPr>
                <a:t> + 0 = </a:t>
              </a:r>
              <a:r>
                <a:rPr lang="en-US" sz="1600" b="1" dirty="0">
                  <a:solidFill>
                    <a:srgbClr val="BEAA64"/>
                  </a:solidFill>
                  <a:latin typeface="Times New Roman"/>
                  <a:cs typeface="Times New Roman"/>
                </a:rPr>
                <a:t>4</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a:cs typeface="Times"/>
                </a:rPr>
                <a:t>2</a:t>
              </a:r>
            </a:p>
          </p:txBody>
        </p:sp>
      </p:grpSp>
      <p:grpSp>
        <p:nvGrpSpPr>
          <p:cNvPr id="29" name="Group 28"/>
          <p:cNvGrpSpPr/>
          <p:nvPr/>
        </p:nvGrpSpPr>
        <p:grpSpPr>
          <a:xfrm>
            <a:off x="4419600" y="3804334"/>
            <a:ext cx="3884641" cy="584776"/>
            <a:chOff x="4648200" y="3804334"/>
            <a:chExt cx="3884641" cy="584776"/>
          </a:xfrm>
        </p:grpSpPr>
        <p:sp>
          <p:nvSpPr>
            <p:cNvPr id="21" name="TextBox 20"/>
            <p:cNvSpPr txBox="1"/>
            <p:nvPr/>
          </p:nvSpPr>
          <p:spPr>
            <a:xfrm>
              <a:off x="5105400" y="3804334"/>
              <a:ext cx="3427441"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moves per day in care</a:t>
              </a:r>
            </a:p>
            <a:p>
              <a:r>
                <a:rPr lang="en-US" sz="1600" dirty="0">
                  <a:solidFill>
                    <a:srgbClr val="BEAA64"/>
                  </a:solidFill>
                  <a:latin typeface="Times New Roman"/>
                  <a:cs typeface="Times New Roman"/>
                </a:rPr>
                <a:t>4</a:t>
              </a:r>
              <a:r>
                <a:rPr lang="en-US" sz="1600" dirty="0" smtClean="0">
                  <a:solidFill>
                    <a:srgbClr val="BEAA64"/>
                  </a:solidFill>
                  <a:latin typeface="Times New Roman"/>
                  <a:cs typeface="Times New Roman"/>
                </a:rPr>
                <a:t> / 894 =  </a:t>
              </a:r>
              <a:r>
                <a:rPr lang="en-US" sz="1600" b="1" dirty="0">
                  <a:solidFill>
                    <a:srgbClr val="BEAA64"/>
                  </a:solidFill>
                  <a:latin typeface="Times New Roman"/>
                  <a:cs typeface="Times New Roman"/>
                </a:rPr>
                <a:t>0.00447</a:t>
              </a:r>
              <a:endParaRPr lang="en-US" sz="1600" b="1" dirty="0" smtClean="0">
                <a:solidFill>
                  <a:srgbClr val="BEAA64"/>
                </a:solidFill>
                <a:latin typeface="Times New Roman"/>
                <a:cs typeface="Times New Roman"/>
              </a:endParaRP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600" y="4553634"/>
            <a:ext cx="4419600" cy="830997"/>
            <a:chOff x="4648200" y="4553634"/>
            <a:chExt cx="2437530" cy="830997"/>
          </a:xfrm>
        </p:grpSpPr>
        <p:sp>
          <p:nvSpPr>
            <p:cNvPr id="22" name="TextBox 21"/>
            <p:cNvSpPr txBox="1"/>
            <p:nvPr/>
          </p:nvSpPr>
          <p:spPr>
            <a:xfrm>
              <a:off x="4942385" y="4553634"/>
              <a:ext cx="2143345" cy="830997"/>
            </a:xfrm>
            <a:prstGeom prst="rect">
              <a:avLst/>
            </a:prstGeom>
            <a:noFill/>
          </p:spPr>
          <p:txBody>
            <a:bodyPr wrap="square" rtlCol="0">
              <a:spAutoFit/>
            </a:bodyPr>
            <a:lstStyle/>
            <a:p>
              <a:r>
                <a:rPr lang="en-US" sz="1600" dirty="0" smtClean="0">
                  <a:solidFill>
                    <a:schemeClr val="bg1"/>
                  </a:solidFill>
                  <a:latin typeface="Times New Roman"/>
                  <a:cs typeface="Times New Roman"/>
                </a:rPr>
                <a:t>Multiply by </a:t>
              </a:r>
              <a:r>
                <a:rPr lang="en-US" sz="1600" dirty="0">
                  <a:solidFill>
                    <a:schemeClr val="bg1"/>
                  </a:solidFill>
                  <a:latin typeface="Times New Roman"/>
                  <a:cs typeface="Times New Roman"/>
                </a:rPr>
                <a:t>1</a:t>
              </a:r>
              <a:r>
                <a:rPr lang="en-US" sz="1600" dirty="0" smtClean="0">
                  <a:solidFill>
                    <a:schemeClr val="bg1"/>
                  </a:solidFill>
                  <a:latin typeface="Times New Roman"/>
                  <a:cs typeface="Times New Roman"/>
                </a:rPr>
                <a:t>,000</a:t>
              </a:r>
            </a:p>
            <a:p>
              <a:r>
                <a:rPr lang="en-US" sz="1600" dirty="0" smtClean="0">
                  <a:solidFill>
                    <a:srgbClr val="BEAA64"/>
                  </a:solidFill>
                  <a:latin typeface="Times New Roman"/>
                  <a:cs typeface="Times New Roman"/>
                </a:rPr>
                <a:t>0.00447 * 1,000 = </a:t>
              </a:r>
              <a:r>
                <a:rPr lang="en-US" sz="1600" b="1" dirty="0" smtClean="0">
                  <a:solidFill>
                    <a:srgbClr val="BEAA64"/>
                  </a:solidFill>
                  <a:latin typeface="Times New Roman"/>
                  <a:cs typeface="Times New Roman"/>
                </a:rPr>
                <a:t>4.5 placement moves per </a:t>
              </a:r>
            </a:p>
            <a:p>
              <a:r>
                <a:rPr lang="en-US" sz="1600" b="1" dirty="0" smtClean="0">
                  <a:solidFill>
                    <a:srgbClr val="BEAA64"/>
                  </a:solidFill>
                  <a:latin typeface="Times New Roman"/>
                  <a:cs typeface="Times New Roman"/>
                </a:rPr>
                <a:t>1,000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3434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715000"/>
            <a:ext cx="346636" cy="609600"/>
          </a:xfrm>
          <a:prstGeom prst="rect">
            <a:avLst/>
          </a:prstGeom>
        </p:spPr>
      </p:pic>
      <p:sp>
        <p:nvSpPr>
          <p:cNvPr id="35" name="TextBox 34"/>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4.12 </a:t>
            </a:r>
            <a:r>
              <a:rPr lang="en-US" sz="2000" b="1" smtClean="0">
                <a:solidFill>
                  <a:srgbClr val="BEAA64"/>
                </a:solidFill>
                <a:latin typeface="Times New Roman"/>
                <a:cs typeface="Times New Roman"/>
              </a:rPr>
              <a:t>per 1,000</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23534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Well-Being</a:t>
            </a:r>
          </a:p>
        </p:txBody>
      </p:sp>
      <p:sp>
        <p:nvSpPr>
          <p:cNvPr id="3" name="Content Placeholder 2"/>
          <p:cNvSpPr>
            <a:spLocks noGrp="1"/>
          </p:cNvSpPr>
          <p:nvPr>
            <p:ph idx="1"/>
          </p:nvPr>
        </p:nvSpPr>
        <p:spPr>
          <a:xfrm>
            <a:off x="457200" y="1600200"/>
            <a:ext cx="8229600" cy="4876800"/>
          </a:xfrm>
        </p:spPr>
        <p:txBody>
          <a:bodyPr>
            <a:noAutofit/>
          </a:bodyPr>
          <a:lstStyle/>
          <a:p>
            <a:pPr marL="282575" indent="-457200">
              <a:lnSpc>
                <a:spcPct val="110000"/>
              </a:lnSpc>
              <a:buFont typeface="Arial"/>
              <a:buChar char="•"/>
            </a:pPr>
            <a:r>
              <a:rPr lang="en-US" dirty="0" smtClean="0">
                <a:solidFill>
                  <a:schemeClr val="bg1"/>
                </a:solidFill>
                <a:latin typeface="Times"/>
                <a:cs typeface="Times"/>
              </a:rPr>
              <a:t>Families have enhanced capacity to provide for their children's needs.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appropriate services to meet their educational needs. </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adequate services to meet their physical and mental health needs. </a:t>
            </a:r>
          </a:p>
        </p:txBody>
      </p:sp>
    </p:spTree>
    <p:extLst>
      <p:ext uri="{BB962C8B-B14F-4D97-AF65-F5344CB8AC3E}">
        <p14:creationId xmlns:p14="http://schemas.microsoft.com/office/powerpoint/2010/main" val="2405754948"/>
      </p:ext>
    </p:extLst>
  </p:cSld>
  <p:clrMapOvr>
    <a:masterClrMapping/>
  </p:clrMapOvr>
  <p:transition advTm="372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r>
              <a:rPr lang="en-US" sz="4400" dirty="0" smtClean="0">
                <a:solidFill>
                  <a:srgbClr val="BEAA64"/>
                </a:solidFill>
                <a:latin typeface="Times New Roman"/>
                <a:cs typeface="Times New Roman"/>
              </a:rPr>
              <a:t>The California Child Welfare Indicators Project (CCWIP)</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26</a:t>
            </a:fld>
            <a:endParaRPr lang="en-US"/>
          </a:p>
        </p:txBody>
      </p:sp>
    </p:spTree>
    <p:extLst>
      <p:ext uri="{BB962C8B-B14F-4D97-AF65-F5344CB8AC3E}">
        <p14:creationId xmlns:p14="http://schemas.microsoft.com/office/powerpoint/2010/main" val="462005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a:cs typeface="Times"/>
              </a:rPr>
              <a:t>CCWIP</a:t>
            </a:r>
            <a:r>
              <a:rPr lang="en-US" dirty="0">
                <a:solidFill>
                  <a:srgbClr val="BEAA64"/>
                </a:solidFill>
                <a:latin typeface="Times"/>
                <a:cs typeface="Times"/>
              </a:rPr>
              <a:t> </a:t>
            </a:r>
            <a:r>
              <a:rPr lang="en-US" dirty="0" smtClean="0">
                <a:solidFill>
                  <a:srgbClr val="BEAA64"/>
                </a:solidFill>
                <a:latin typeface="Times"/>
                <a:cs typeface="Times"/>
              </a:rPr>
              <a:t>Overview</a:t>
            </a:r>
            <a:endParaRPr lang="en-US" dirty="0">
              <a:solidFill>
                <a:srgbClr val="BEAA64"/>
              </a:solidFill>
              <a:latin typeface="Times"/>
              <a:cs typeface="Times"/>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10000"/>
              </a:lnSpc>
            </a:pPr>
            <a:r>
              <a:rPr lang="en-US" sz="2600" dirty="0" smtClean="0">
                <a:solidFill>
                  <a:schemeClr val="bg1"/>
                </a:solidFill>
                <a:latin typeface="Times"/>
                <a:cs typeface="Times"/>
              </a:rPr>
              <a:t>Aggregates California’s administrative child welfare data into customizable tables that are refreshed quarterly and made available on a public website</a:t>
            </a:r>
          </a:p>
          <a:p>
            <a:pPr>
              <a:lnSpc>
                <a:spcPct val="110000"/>
              </a:lnSpc>
            </a:pPr>
            <a:endParaRPr lang="en-US" sz="2600" dirty="0" smtClean="0">
              <a:solidFill>
                <a:schemeClr val="bg1"/>
              </a:solidFill>
              <a:latin typeface="Times"/>
              <a:cs typeface="Times"/>
            </a:endParaRPr>
          </a:p>
          <a:p>
            <a:pPr>
              <a:lnSpc>
                <a:spcPct val="110000"/>
              </a:lnSpc>
            </a:pPr>
            <a:r>
              <a:rPr lang="en-US" sz="2600" dirty="0" smtClean="0">
                <a:solidFill>
                  <a:schemeClr val="bg1"/>
                </a:solidFill>
                <a:latin typeface="Times"/>
                <a:cs typeface="Times"/>
              </a:rPr>
              <a:t>Provides stakeholders with direct access to information on California’s entire child welfare system to examine performance measures over time </a:t>
            </a:r>
          </a:p>
          <a:p>
            <a:pPr>
              <a:lnSpc>
                <a:spcPct val="110000"/>
              </a:lnSpc>
            </a:pPr>
            <a:endParaRPr lang="en-US" sz="2600" dirty="0" smtClean="0">
              <a:solidFill>
                <a:schemeClr val="bg1"/>
              </a:solidFill>
              <a:latin typeface="Times"/>
              <a:cs typeface="Times"/>
            </a:endParaRPr>
          </a:p>
          <a:p>
            <a:pPr>
              <a:lnSpc>
                <a:spcPct val="110000"/>
              </a:lnSpc>
            </a:pPr>
            <a:r>
              <a:rPr lang="en-US" sz="2600" dirty="0" smtClean="0">
                <a:solidFill>
                  <a:schemeClr val="bg1"/>
                </a:solidFill>
                <a:latin typeface="Times"/>
                <a:cs typeface="Times"/>
              </a:rPr>
              <a:t>Data can be stratified and filtered by year, county, age, ethnicity, gender, placement type, and other subcategories</a:t>
            </a:r>
          </a:p>
        </p:txBody>
      </p:sp>
    </p:spTree>
    <p:extLst>
      <p:ext uri="{BB962C8B-B14F-4D97-AF65-F5344CB8AC3E}">
        <p14:creationId xmlns:p14="http://schemas.microsoft.com/office/powerpoint/2010/main" val="2870601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Where do the data come from?</a:t>
            </a:r>
            <a:endParaRPr lang="en-US" dirty="0">
              <a:solidFill>
                <a:srgbClr val="BEAA64"/>
              </a:solidFill>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9874051"/>
              </p:ext>
            </p:extLst>
          </p:nvPr>
        </p:nvGraphicFramePr>
        <p:xfrm>
          <a:off x="228600" y="16002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67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B1B2BD-105F-DC4A-A016-E72D37E467C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DE8F40F-1B1A-DA4F-BFDF-62D706D4D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2233C62-9E75-754D-A59A-9957249964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3061689-BEAC-C443-A1AC-C32FAED789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7B1A892-51E1-164F-8A97-D68C053C4F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2B9A442-C353-E340-8046-525BC4090FE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FDBA369-AB89-A843-8F4D-7A8CE92C27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2134773"/>
            <a:ext cx="1295400" cy="179701"/>
          </a:xfrm>
          <a:prstGeom prst="rect">
            <a:avLst/>
          </a:prstGeom>
        </p:spPr>
        <p:style>
          <a:lnRef idx="2">
            <a:schemeClr val="accent1"/>
          </a:lnRef>
          <a:fillRef idx="1">
            <a:schemeClr val="lt1"/>
          </a:fillRef>
          <a:effectRef idx="0">
            <a:schemeClr val="accent1"/>
          </a:effectRef>
          <a:fontRef idx="minor">
            <a:schemeClr val="dk1"/>
          </a:fontRef>
        </p:style>
      </p:sp>
      <p:sp>
        <p:nvSpPr>
          <p:cNvPr id="5" name="Rectangle 4"/>
          <p:cNvSpPr/>
          <p:nvPr/>
        </p:nvSpPr>
        <p:spPr>
          <a:xfrm>
            <a:off x="7377545" y="5744062"/>
            <a:ext cx="1752600" cy="179701"/>
          </a:xfrm>
          <a:prstGeom prst="rect">
            <a:avLst/>
          </a:prstGeom>
        </p:spPr>
        <p:style>
          <a:lnRef idx="2">
            <a:schemeClr val="accent1"/>
          </a:lnRef>
          <a:fillRef idx="1">
            <a:schemeClr val="lt1"/>
          </a:fillRef>
          <a:effectRef idx="0">
            <a:schemeClr val="accent1"/>
          </a:effectRef>
          <a:fontRef idx="minor">
            <a:schemeClr val="dk1"/>
          </a:fontRef>
        </p:style>
      </p:sp>
      <p:graphicFrame>
        <p:nvGraphicFramePr>
          <p:cNvPr id="6" name="Diagram 5"/>
          <p:cNvGraphicFramePr/>
          <p:nvPr>
            <p:extLst>
              <p:ext uri="{D42A27DB-BD31-4B8C-83A1-F6EECF244321}">
                <p14:modId xmlns:p14="http://schemas.microsoft.com/office/powerpoint/2010/main" val="1047582877"/>
              </p:ext>
            </p:extLst>
          </p:nvPr>
        </p:nvGraphicFramePr>
        <p:xfrm>
          <a:off x="976745" y="1843037"/>
          <a:ext cx="7315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4104C4B3-1342-4D3D-8426-5A37ABA9DDD3}" type="slidenum">
              <a:rPr lang="en-US" smtClean="0"/>
              <a:pPr/>
              <a:t>29</a:t>
            </a:fld>
            <a:endParaRPr lang="en-US" dirty="0"/>
          </a:p>
        </p:txBody>
      </p:sp>
      <p:sp>
        <p:nvSpPr>
          <p:cNvPr id="9"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Activity: “Exploring CCWIP Data”</a:t>
            </a:r>
            <a:endParaRPr lang="en-US" dirty="0">
              <a:solidFill>
                <a:srgbClr val="BEAA64"/>
              </a:solidFill>
              <a:latin typeface="Times"/>
              <a:cs typeface="Times"/>
            </a:endParaRPr>
          </a:p>
        </p:txBody>
      </p:sp>
    </p:spTree>
    <p:extLst>
      <p:ext uri="{BB962C8B-B14F-4D97-AF65-F5344CB8AC3E}">
        <p14:creationId xmlns:p14="http://schemas.microsoft.com/office/powerpoint/2010/main" val="383085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child welfare data measurement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a:t>
            </a:fld>
            <a:endParaRPr lang="en-US"/>
          </a:p>
        </p:txBody>
      </p:sp>
    </p:spTree>
    <p:extLst>
      <p:ext uri="{BB962C8B-B14F-4D97-AF65-F5344CB8AC3E}">
        <p14:creationId xmlns:p14="http://schemas.microsoft.com/office/powerpoint/2010/main" val="2610404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133600"/>
            <a:ext cx="7772400" cy="1362075"/>
          </a:xfrm>
        </p:spPr>
        <p:txBody>
          <a:bodyPr/>
          <a:lstStyle/>
          <a:p>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website</a:t>
            </a:r>
            <a:endParaRPr lang="en-US" sz="4400" dirty="0">
              <a:solidFill>
                <a:srgbClr val="BEAA64"/>
              </a:solidFill>
              <a:latin typeface="Times New Roman"/>
              <a:cs typeface="Times New Roman"/>
            </a:endParaRPr>
          </a:p>
        </p:txBody>
      </p:sp>
      <p:sp>
        <p:nvSpPr>
          <p:cNvPr id="6" name="Text Placeholder 5"/>
          <p:cNvSpPr>
            <a:spLocks noGrp="1"/>
          </p:cNvSpPr>
          <p:nvPr>
            <p:ph type="body" idx="1"/>
          </p:nvPr>
        </p:nvSpPr>
        <p:spPr/>
        <p:txBody>
          <a:bodyPr/>
          <a:lstStyle/>
          <a:p>
            <a:r>
              <a:rPr lang="en-US" sz="3200" dirty="0" smtClean="0">
                <a:solidFill>
                  <a:schemeClr val="bg1"/>
                </a:solidFill>
                <a:latin typeface="Times"/>
                <a:cs typeface="Times"/>
              </a:rPr>
              <a:t>http://</a:t>
            </a:r>
            <a:r>
              <a:rPr lang="en-US" sz="3200" dirty="0" err="1" smtClean="0">
                <a:solidFill>
                  <a:schemeClr val="bg1"/>
                </a:solidFill>
                <a:latin typeface="Times"/>
                <a:cs typeface="Times"/>
              </a:rPr>
              <a:t>cssr.berkeley.edu</a:t>
            </a:r>
            <a:r>
              <a:rPr lang="en-US" sz="3200" dirty="0" smtClean="0">
                <a:solidFill>
                  <a:schemeClr val="bg1"/>
                </a:solidFill>
                <a:latin typeface="Times"/>
                <a:cs typeface="Times"/>
              </a:rPr>
              <a:t>/</a:t>
            </a:r>
            <a:r>
              <a:rPr lang="en-US" sz="3200" dirty="0" err="1" smtClean="0">
                <a:solidFill>
                  <a:schemeClr val="bg1"/>
                </a:solidFill>
                <a:latin typeface="Times"/>
                <a:cs typeface="Times"/>
              </a:rPr>
              <a:t>ucb_childwelfare</a:t>
            </a:r>
            <a:r>
              <a:rPr lang="en-US" sz="3200" dirty="0" smtClean="0">
                <a:solidFill>
                  <a:schemeClr val="bg1"/>
                </a:solidFill>
                <a:latin typeface="Times"/>
                <a:cs typeface="Times"/>
              </a:rPr>
              <a:t>/</a:t>
            </a: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30</a:t>
            </a:fld>
            <a:endParaRPr lang="en-US"/>
          </a:p>
        </p:txBody>
      </p:sp>
    </p:spTree>
    <p:extLst>
      <p:ext uri="{BB962C8B-B14F-4D97-AF65-F5344CB8AC3E}">
        <p14:creationId xmlns:p14="http://schemas.microsoft.com/office/powerpoint/2010/main" val="3192140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Website</a:t>
            </a:r>
            <a:endParaRPr lang="en-US" dirty="0">
              <a:solidFill>
                <a:srgbClr val="BEAA64"/>
              </a:solidFill>
              <a:latin typeface="Times"/>
              <a:cs typeface="Times"/>
            </a:endParaRPr>
          </a:p>
        </p:txBody>
      </p:sp>
      <p:sp>
        <p:nvSpPr>
          <p:cNvPr id="5" name="Oval 4"/>
          <p:cNvSpPr/>
          <p:nvPr/>
        </p:nvSpPr>
        <p:spPr>
          <a:xfrm>
            <a:off x="76200" y="3505200"/>
            <a:ext cx="2057400" cy="114300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990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BEAA64"/>
                </a:solidFill>
                <a:latin typeface="Times New Roman"/>
                <a:cs typeface="Times New Roman"/>
              </a:rPr>
              <a:t>Report Index</a:t>
            </a:r>
            <a:endParaRPr lang="en-US" dirty="0">
              <a:solidFill>
                <a:srgbClr val="BEAA64"/>
              </a:solidFill>
              <a:latin typeface="Times New Roman"/>
              <a:cs typeface="Times New Roman"/>
            </a:endParaRPr>
          </a:p>
        </p:txBody>
      </p:sp>
      <p:pic>
        <p:nvPicPr>
          <p:cNvPr id="5" name="Content Placeholder 4" descr="Screen Shot 2016-08-04 at 10.57.49 AM.png"/>
          <p:cNvPicPr>
            <a:picLocks noGrp="1" noChangeAspect="1"/>
          </p:cNvPicPr>
          <p:nvPr>
            <p:ph idx="1"/>
          </p:nvPr>
        </p:nvPicPr>
        <p:blipFill>
          <a:blip r:embed="rId2">
            <a:extLst>
              <a:ext uri="{28A0092B-C50C-407E-A947-70E740481C1C}">
                <a14:useLocalDpi xmlns:a14="http://schemas.microsoft.com/office/drawing/2010/main" val="0"/>
              </a:ext>
            </a:extLst>
          </a:blip>
          <a:srcRect t="14815" b="14815"/>
          <a:stretch>
            <a:fillRect/>
          </a:stretch>
        </p:blipFill>
        <p:spPr>
          <a:xfrm>
            <a:off x="152400" y="1348758"/>
            <a:ext cx="8839200" cy="5052042"/>
          </a:xfrm>
        </p:spPr>
      </p:pic>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32</a:t>
            </a:fld>
            <a:endParaRPr lang="en-US"/>
          </a:p>
        </p:txBody>
      </p:sp>
      <p:cxnSp>
        <p:nvCxnSpPr>
          <p:cNvPr id="7" name="Straight Arrow Connector 6"/>
          <p:cNvCxnSpPr/>
          <p:nvPr/>
        </p:nvCxnSpPr>
        <p:spPr>
          <a:xfrm flipH="1">
            <a:off x="4267200" y="4343400"/>
            <a:ext cx="2209800" cy="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23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AA64"/>
                </a:solidFill>
                <a:latin typeface="Times New Roman"/>
                <a:cs typeface="Times New Roman"/>
              </a:rPr>
              <a:t>Computing a Percent</a:t>
            </a:r>
          </a:p>
        </p:txBody>
      </p:sp>
      <p:sp>
        <p:nvSpPr>
          <p:cNvPr id="3" name="Rectangle 3"/>
          <p:cNvSpPr txBox="1">
            <a:spLocks noChangeArrowheads="1"/>
          </p:cNvSpPr>
          <p:nvPr/>
        </p:nvSpPr>
        <p:spPr>
          <a:xfrm>
            <a:off x="228600" y="1752600"/>
            <a:ext cx="8763000" cy="4876800"/>
          </a:xfrm>
          <a:prstGeom prst="rect">
            <a:avLst/>
          </a:prstGeom>
          <a:noFill/>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000" i="1" dirty="0" smtClean="0">
                <a:solidFill>
                  <a:schemeClr val="bg1"/>
                </a:solidFill>
                <a:latin typeface="Times"/>
                <a:cs typeface="Times"/>
              </a:rPr>
              <a:t>PERCENT: A proportion in relation to a whole expressed as a fraction of 100.</a:t>
            </a:r>
          </a:p>
          <a:p>
            <a:pPr marL="0" indent="0">
              <a:buNone/>
            </a:pPr>
            <a:endParaRPr lang="en-US" sz="3000" i="1" dirty="0">
              <a:solidFill>
                <a:schemeClr val="bg1"/>
              </a:solidFill>
              <a:latin typeface="Times"/>
              <a:cs typeface="Times"/>
            </a:endParaRPr>
          </a:p>
          <a:p>
            <a:pPr marL="0" indent="0" algn="ctr">
              <a:buNone/>
            </a:pPr>
            <a:r>
              <a:rPr lang="en-US" sz="3200" dirty="0" smtClean="0">
                <a:solidFill>
                  <a:schemeClr val="bg1"/>
                </a:solidFill>
                <a:latin typeface="Times"/>
                <a:cs typeface="Times"/>
              </a:rPr>
              <a:t>% percent (per 100) =            </a:t>
            </a:r>
            <a:r>
              <a:rPr lang="en-US" sz="3200" dirty="0">
                <a:solidFill>
                  <a:schemeClr val="bg1"/>
                </a:solidFill>
                <a:latin typeface="Times"/>
                <a:cs typeface="Times"/>
              </a:rPr>
              <a:t>x </a:t>
            </a:r>
            <a:r>
              <a:rPr lang="en-US" sz="3200" dirty="0" smtClean="0">
                <a:solidFill>
                  <a:schemeClr val="bg1"/>
                </a:solidFill>
                <a:latin typeface="Times"/>
                <a:cs typeface="Times"/>
              </a:rPr>
              <a:t>100 </a:t>
            </a:r>
            <a:endParaRPr lang="en-US" sz="3200" dirty="0">
              <a:solidFill>
                <a:schemeClr val="bg1"/>
              </a:solidFill>
              <a:latin typeface="Times"/>
              <a:cs typeface="Times"/>
            </a:endParaRPr>
          </a:p>
          <a:p>
            <a:pPr marL="0" indent="0">
              <a:buNone/>
            </a:pPr>
            <a:endParaRPr lang="en-US" sz="3000" i="1" dirty="0" smtClean="0">
              <a:solidFill>
                <a:schemeClr val="bg1"/>
              </a:solidFill>
              <a:latin typeface="Times"/>
              <a:cs typeface="Times"/>
            </a:endParaRPr>
          </a:p>
          <a:p>
            <a:pPr>
              <a:buFontTx/>
              <a:buNone/>
            </a:pPr>
            <a:endParaRPr lang="en-US" sz="3000" i="1" dirty="0" smtClean="0">
              <a:solidFill>
                <a:schemeClr val="bg1"/>
              </a:solidFill>
              <a:latin typeface="Times"/>
              <a:cs typeface="Times"/>
            </a:endParaRPr>
          </a:p>
          <a:p>
            <a:pPr>
              <a:buFontTx/>
              <a:buNone/>
            </a:pPr>
            <a:endParaRPr lang="en-US" sz="3000" dirty="0" smtClean="0">
              <a:solidFill>
                <a:schemeClr val="bg1"/>
              </a:solidFill>
              <a:latin typeface="Times"/>
              <a:cs typeface="Times"/>
            </a:endParaRPr>
          </a:p>
        </p:txBody>
      </p:sp>
      <p:sp>
        <p:nvSpPr>
          <p:cNvPr id="5" name="TextBox 4"/>
          <p:cNvSpPr txBox="1"/>
          <p:nvPr/>
        </p:nvSpPr>
        <p:spPr>
          <a:xfrm>
            <a:off x="5562600" y="3276600"/>
            <a:ext cx="914400" cy="1077218"/>
          </a:xfrm>
          <a:prstGeom prst="rect">
            <a:avLst/>
          </a:prstGeom>
          <a:noFill/>
        </p:spPr>
        <p:txBody>
          <a:bodyPr wrap="square" rtlCol="0">
            <a:spAutoFit/>
          </a:bodyPr>
          <a:lstStyle/>
          <a:p>
            <a:pPr>
              <a:lnSpc>
                <a:spcPct val="50000"/>
              </a:lnSpc>
            </a:pPr>
            <a:r>
              <a:rPr lang="en-US" sz="3200" dirty="0" smtClean="0">
                <a:solidFill>
                  <a:srgbClr val="FFFFFF"/>
                </a:solidFill>
                <a:latin typeface="Times"/>
                <a:cs typeface="Times"/>
              </a:rPr>
              <a:t>part</a:t>
            </a:r>
          </a:p>
          <a:p>
            <a:pPr>
              <a:lnSpc>
                <a:spcPct val="50000"/>
              </a:lnSpc>
            </a:pPr>
            <a:r>
              <a:rPr lang="en-US" sz="3200" dirty="0" smtClean="0">
                <a:solidFill>
                  <a:srgbClr val="FFFFFF"/>
                </a:solidFill>
                <a:latin typeface="Times"/>
                <a:cs typeface="Times"/>
              </a:rPr>
              <a:t>___</a:t>
            </a:r>
          </a:p>
          <a:p>
            <a:r>
              <a:rPr lang="en-US" sz="3200" dirty="0" smtClean="0">
                <a:solidFill>
                  <a:srgbClr val="FFFFFF"/>
                </a:solidFill>
                <a:latin typeface="Times"/>
                <a:cs typeface="Times"/>
              </a:rPr>
              <a:t>total</a:t>
            </a:r>
            <a:endParaRPr lang="en-US" sz="3200" dirty="0">
              <a:solidFill>
                <a:srgbClr val="FFFFFF"/>
              </a:solidFill>
              <a:latin typeface="Times"/>
              <a:cs typeface="Times"/>
            </a:endParaRPr>
          </a:p>
        </p:txBody>
      </p:sp>
    </p:spTree>
    <p:extLst>
      <p:ext uri="{BB962C8B-B14F-4D97-AF65-F5344CB8AC3E}">
        <p14:creationId xmlns:p14="http://schemas.microsoft.com/office/powerpoint/2010/main" val="1745683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EAA64"/>
                </a:solidFill>
                <a:latin typeface="Times"/>
                <a:cs typeface="Times"/>
              </a:rPr>
              <a:t>Computing a Rate per 1,000</a:t>
            </a:r>
          </a:p>
        </p:txBody>
      </p:sp>
      <p:sp>
        <p:nvSpPr>
          <p:cNvPr id="3" name="Rectangle 3"/>
          <p:cNvSpPr txBox="1">
            <a:spLocks noChangeArrowheads="1"/>
          </p:cNvSpPr>
          <p:nvPr/>
        </p:nvSpPr>
        <p:spPr>
          <a:xfrm>
            <a:off x="900113" y="1778000"/>
            <a:ext cx="7345362" cy="45466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i="1" dirty="0" smtClean="0">
                <a:solidFill>
                  <a:schemeClr val="bg1"/>
                </a:solidFill>
                <a:latin typeface="Times"/>
                <a:cs typeface="Times"/>
              </a:rPr>
              <a:t>RATE: A proportion in relation to a whole, can be expressed as a fraction of 100, 1000, 100,000, etc.</a:t>
            </a:r>
          </a:p>
          <a:p>
            <a:pPr>
              <a:buFontTx/>
              <a:buNone/>
            </a:pPr>
            <a:endParaRPr lang="en-US" sz="3200" i="1" dirty="0" smtClean="0">
              <a:solidFill>
                <a:schemeClr val="bg1"/>
              </a:solidFill>
              <a:latin typeface="Times"/>
              <a:cs typeface="Times"/>
            </a:endParaRPr>
          </a:p>
          <a:p>
            <a:pPr algn="ctr">
              <a:buFontTx/>
              <a:buNone/>
            </a:pPr>
            <a:r>
              <a:rPr lang="en-US" dirty="0" smtClean="0">
                <a:solidFill>
                  <a:schemeClr val="bg1"/>
                </a:solidFill>
                <a:latin typeface="Times"/>
                <a:cs typeface="Times"/>
              </a:rPr>
              <a:t>rate per 1000 =            x 1000 </a:t>
            </a:r>
          </a:p>
        </p:txBody>
      </p:sp>
      <p:sp>
        <p:nvSpPr>
          <p:cNvPr id="4" name="TextBox 3"/>
          <p:cNvSpPr txBox="1"/>
          <p:nvPr/>
        </p:nvSpPr>
        <p:spPr>
          <a:xfrm>
            <a:off x="4724400" y="3124200"/>
            <a:ext cx="914400" cy="984885"/>
          </a:xfrm>
          <a:prstGeom prst="rect">
            <a:avLst/>
          </a:prstGeom>
          <a:noFill/>
        </p:spPr>
        <p:txBody>
          <a:bodyPr wrap="square" rtlCol="0">
            <a:spAutoFit/>
          </a:bodyPr>
          <a:lstStyle/>
          <a:p>
            <a:pPr>
              <a:lnSpc>
                <a:spcPct val="50000"/>
              </a:lnSpc>
            </a:pPr>
            <a:r>
              <a:rPr lang="en-US" sz="2900" dirty="0" smtClean="0">
                <a:solidFill>
                  <a:srgbClr val="FFFFFF"/>
                </a:solidFill>
                <a:latin typeface="Times New Roman"/>
                <a:cs typeface="Times New Roman"/>
              </a:rPr>
              <a:t>part</a:t>
            </a:r>
          </a:p>
          <a:p>
            <a:pPr>
              <a:lnSpc>
                <a:spcPct val="50000"/>
              </a:lnSpc>
            </a:pPr>
            <a:r>
              <a:rPr lang="en-US" sz="2900" dirty="0" smtClean="0">
                <a:solidFill>
                  <a:srgbClr val="FFFFFF"/>
                </a:solidFill>
                <a:latin typeface="Times New Roman"/>
                <a:cs typeface="Times New Roman"/>
              </a:rPr>
              <a:t>___</a:t>
            </a:r>
          </a:p>
          <a:p>
            <a:r>
              <a:rPr lang="en-US" sz="2900" dirty="0" smtClean="0">
                <a:solidFill>
                  <a:srgbClr val="FFFFFF"/>
                </a:solidFill>
                <a:latin typeface="Times New Roman"/>
                <a:cs typeface="Times New Roman"/>
              </a:rPr>
              <a:t>total</a:t>
            </a:r>
            <a:endParaRPr lang="en-US" sz="2900" dirty="0">
              <a:solidFill>
                <a:srgbClr val="FFFFFF"/>
              </a:solidFill>
              <a:latin typeface="Times New Roman"/>
              <a:cs typeface="Times New Roman"/>
            </a:endParaRPr>
          </a:p>
        </p:txBody>
      </p:sp>
    </p:spTree>
    <p:extLst>
      <p:ext uri="{BB962C8B-B14F-4D97-AF65-F5344CB8AC3E}">
        <p14:creationId xmlns:p14="http://schemas.microsoft.com/office/powerpoint/2010/main" val="1205324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EAA64"/>
                </a:solidFill>
                <a:latin typeface="Times New Roman"/>
                <a:cs typeface="Times New Roman"/>
              </a:rPr>
              <a:t>Computing a Rate per 1,000</a:t>
            </a:r>
          </a:p>
        </p:txBody>
      </p:sp>
      <p:sp>
        <p:nvSpPr>
          <p:cNvPr id="3" name="Text Box 17"/>
          <p:cNvSpPr txBox="1">
            <a:spLocks noChangeArrowheads="1"/>
          </p:cNvSpPr>
          <p:nvPr/>
        </p:nvSpPr>
        <p:spPr bwMode="auto">
          <a:xfrm>
            <a:off x="381000" y="1524000"/>
            <a:ext cx="8302811"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sz="2400" dirty="0">
                <a:solidFill>
                  <a:schemeClr val="bg1"/>
                </a:solidFill>
                <a:latin typeface="Times New Roman"/>
                <a:cs typeface="Times New Roman"/>
              </a:rPr>
              <a:t>What was the </a:t>
            </a:r>
            <a:r>
              <a:rPr lang="en-US" sz="2400" dirty="0" smtClean="0">
                <a:solidFill>
                  <a:schemeClr val="bg1"/>
                </a:solidFill>
                <a:latin typeface="Times New Roman"/>
                <a:cs typeface="Times New Roman"/>
              </a:rPr>
              <a:t>child maltreatment allegation rate for children in California in 2015? </a:t>
            </a:r>
            <a:r>
              <a:rPr lang="en-US" sz="2400" dirty="0">
                <a:solidFill>
                  <a:schemeClr val="bg1"/>
                </a:solidFill>
                <a:latin typeface="Times New Roman"/>
                <a:cs typeface="Times New Roman"/>
              </a:rPr>
              <a:t>(i.e., how many </a:t>
            </a:r>
            <a:r>
              <a:rPr lang="en-US" sz="2400" dirty="0" smtClean="0">
                <a:solidFill>
                  <a:schemeClr val="bg1"/>
                </a:solidFill>
                <a:latin typeface="Times New Roman"/>
                <a:cs typeface="Times New Roman"/>
              </a:rPr>
              <a:t>children were the subject of a child maltreatment allegation out </a:t>
            </a:r>
            <a:r>
              <a:rPr lang="en-US" sz="2400" dirty="0">
                <a:solidFill>
                  <a:schemeClr val="bg1"/>
                </a:solidFill>
                <a:latin typeface="Times New Roman"/>
                <a:cs typeface="Times New Roman"/>
              </a:rPr>
              <a:t>of all possible </a:t>
            </a:r>
            <a:r>
              <a:rPr lang="en-US" sz="2400" dirty="0" smtClean="0">
                <a:solidFill>
                  <a:schemeClr val="bg1"/>
                </a:solidFill>
                <a:latin typeface="Times New Roman"/>
                <a:cs typeface="Times New Roman"/>
              </a:rPr>
              <a:t>children in the population?</a:t>
            </a:r>
            <a:r>
              <a:rPr lang="en-US" sz="2400" dirty="0">
                <a:solidFill>
                  <a:schemeClr val="bg1"/>
                </a:solidFill>
                <a:latin typeface="Times New Roman"/>
                <a:cs typeface="Times New Roman"/>
              </a:rPr>
              <a:t>)</a:t>
            </a:r>
          </a:p>
        </p:txBody>
      </p:sp>
      <p:sp>
        <p:nvSpPr>
          <p:cNvPr id="5" name="Text Box 12"/>
          <p:cNvSpPr txBox="1">
            <a:spLocks noChangeArrowheads="1"/>
          </p:cNvSpPr>
          <p:nvPr/>
        </p:nvSpPr>
        <p:spPr bwMode="auto">
          <a:xfrm>
            <a:off x="381000" y="4202392"/>
            <a:ext cx="37338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eaLnBrk="1" hangingPunct="1">
              <a:spcBef>
                <a:spcPct val="50000"/>
              </a:spcBef>
            </a:pPr>
            <a:r>
              <a:rPr lang="en-US" b="0" u="sng" dirty="0">
                <a:solidFill>
                  <a:srgbClr val="FFFFFF"/>
                </a:solidFill>
                <a:latin typeface="Times New Roman"/>
                <a:cs typeface="Times New Roman"/>
              </a:rPr>
              <a:t>Raw Numbers (counts</a:t>
            </a:r>
            <a:r>
              <a:rPr lang="en-US" b="0" u="sng" dirty="0" smtClean="0">
                <a:solidFill>
                  <a:srgbClr val="FFFFFF"/>
                </a:solidFill>
                <a:latin typeface="Times New Roman"/>
                <a:cs typeface="Times New Roman"/>
              </a:rPr>
              <a:t>)</a:t>
            </a:r>
          </a:p>
          <a:p>
            <a:pPr eaLnBrk="1" hangingPunct="1">
              <a:spcBef>
                <a:spcPct val="50000"/>
              </a:spcBef>
            </a:pPr>
            <a:r>
              <a:rPr lang="en-US" b="0" dirty="0" smtClean="0">
                <a:solidFill>
                  <a:srgbClr val="FFFFFF"/>
                </a:solidFill>
                <a:latin typeface="Times New Roman"/>
                <a:cs typeface="Times New Roman"/>
              </a:rPr>
              <a:t># Allegations = 501,411</a:t>
            </a:r>
          </a:p>
          <a:p>
            <a:pPr eaLnBrk="1" hangingPunct="1">
              <a:spcBef>
                <a:spcPct val="50000"/>
              </a:spcBef>
            </a:pPr>
            <a:r>
              <a:rPr lang="en-US" b="0" dirty="0" smtClean="0">
                <a:solidFill>
                  <a:srgbClr val="FFFFFF"/>
                </a:solidFill>
                <a:latin typeface="Times New Roman"/>
                <a:cs typeface="Times New Roman"/>
              </a:rPr>
              <a:t># Child population = 9,102,486</a:t>
            </a:r>
            <a:endParaRPr lang="en-US" b="0" dirty="0">
              <a:solidFill>
                <a:srgbClr val="FFFFFF"/>
              </a:solidFill>
              <a:latin typeface="Times New Roman"/>
              <a:cs typeface="Times New Roman"/>
            </a:endParaRPr>
          </a:p>
        </p:txBody>
      </p:sp>
      <p:sp>
        <p:nvSpPr>
          <p:cNvPr id="14" name="Text Box 20"/>
          <p:cNvSpPr txBox="1">
            <a:spLocks noChangeArrowheads="1"/>
          </p:cNvSpPr>
          <p:nvPr/>
        </p:nvSpPr>
        <p:spPr bwMode="auto">
          <a:xfrm>
            <a:off x="7550150" y="5562600"/>
            <a:ext cx="1600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charset="0"/>
                <a:cs typeface="Arial" charset="0"/>
              </a:defRPr>
            </a:lvl1pPr>
            <a:lvl2pPr marL="742950" indent="-285750" eaLnBrk="0" hangingPunct="0">
              <a:defRPr sz="2200" b="1">
                <a:solidFill>
                  <a:schemeClr val="tx1"/>
                </a:solidFill>
                <a:latin typeface="Arial" charset="0"/>
                <a:cs typeface="Arial" charset="0"/>
              </a:defRPr>
            </a:lvl2pPr>
            <a:lvl3pPr marL="1143000" indent="-228600" eaLnBrk="0" hangingPunct="0">
              <a:defRPr sz="2200" b="1">
                <a:solidFill>
                  <a:schemeClr val="tx1"/>
                </a:solidFill>
                <a:latin typeface="Arial" charset="0"/>
                <a:cs typeface="Arial" charset="0"/>
              </a:defRPr>
            </a:lvl3pPr>
            <a:lvl4pPr marL="1600200" indent="-228600" eaLnBrk="0" hangingPunct="0">
              <a:defRPr sz="2200" b="1">
                <a:solidFill>
                  <a:schemeClr val="tx1"/>
                </a:solidFill>
                <a:latin typeface="Arial" charset="0"/>
                <a:cs typeface="Arial" charset="0"/>
              </a:defRPr>
            </a:lvl4pPr>
            <a:lvl5pPr marL="2057400" indent="-228600" eaLnBrk="0" hangingPunct="0">
              <a:defRPr sz="2200" b="1">
                <a:solidFill>
                  <a:schemeClr val="tx1"/>
                </a:solidFill>
                <a:latin typeface="Arial" charset="0"/>
                <a:cs typeface="Arial" charset="0"/>
              </a:defRPr>
            </a:lvl5pPr>
            <a:lvl6pPr marL="2514600" indent="-228600" algn="ctr" eaLnBrk="0" fontAlgn="base" hangingPunct="0">
              <a:spcBef>
                <a:spcPct val="0"/>
              </a:spcBef>
              <a:spcAft>
                <a:spcPct val="0"/>
              </a:spcAft>
              <a:defRPr sz="2200" b="1">
                <a:solidFill>
                  <a:schemeClr val="tx1"/>
                </a:solidFill>
                <a:latin typeface="Arial" charset="0"/>
                <a:cs typeface="Arial" charset="0"/>
              </a:defRPr>
            </a:lvl6pPr>
            <a:lvl7pPr marL="2971800" indent="-228600" algn="ctr" eaLnBrk="0" fontAlgn="base" hangingPunct="0">
              <a:spcBef>
                <a:spcPct val="0"/>
              </a:spcBef>
              <a:spcAft>
                <a:spcPct val="0"/>
              </a:spcAft>
              <a:defRPr sz="2200" b="1">
                <a:solidFill>
                  <a:schemeClr val="tx1"/>
                </a:solidFill>
                <a:latin typeface="Arial" charset="0"/>
                <a:cs typeface="Arial" charset="0"/>
              </a:defRPr>
            </a:lvl7pPr>
            <a:lvl8pPr marL="3429000" indent="-228600" algn="ctr" eaLnBrk="0" fontAlgn="base" hangingPunct="0">
              <a:spcBef>
                <a:spcPct val="0"/>
              </a:spcBef>
              <a:spcAft>
                <a:spcPct val="0"/>
              </a:spcAft>
              <a:defRPr sz="2200" b="1">
                <a:solidFill>
                  <a:schemeClr val="tx1"/>
                </a:solidFill>
                <a:latin typeface="Arial" charset="0"/>
                <a:cs typeface="Arial" charset="0"/>
              </a:defRPr>
            </a:lvl8pPr>
            <a:lvl9pPr marL="3886200" indent="-228600" algn="ctr" eaLnBrk="0" fontAlgn="base" hangingPunct="0">
              <a:spcBef>
                <a:spcPct val="0"/>
              </a:spcBef>
              <a:spcAft>
                <a:spcPct val="0"/>
              </a:spcAft>
              <a:defRPr sz="2200" b="1">
                <a:solidFill>
                  <a:schemeClr val="tx1"/>
                </a:solidFill>
                <a:latin typeface="Arial" charset="0"/>
                <a:cs typeface="Arial" charset="0"/>
              </a:defRPr>
            </a:lvl9pPr>
          </a:lstStyle>
          <a:p>
            <a:pPr algn="l" eaLnBrk="1" hangingPunct="1">
              <a:spcBef>
                <a:spcPct val="50000"/>
              </a:spcBef>
            </a:pPr>
            <a:r>
              <a:rPr lang="en-US" sz="1400" dirty="0">
                <a:solidFill>
                  <a:srgbClr val="BEAA64"/>
                </a:solidFill>
                <a:latin typeface="Times New Roman"/>
                <a:cs typeface="Times New Roman"/>
              </a:rPr>
              <a:t>Scales for a meaningful </a:t>
            </a:r>
            <a:r>
              <a:rPr lang="en-US" sz="1400" dirty="0" smtClean="0">
                <a:solidFill>
                  <a:srgbClr val="BEAA64"/>
                </a:solidFill>
                <a:latin typeface="Times New Roman"/>
                <a:cs typeface="Times New Roman"/>
              </a:rPr>
              <a:t>interpretation and comparison.</a:t>
            </a:r>
            <a:endParaRPr lang="en-US" sz="1400" dirty="0">
              <a:solidFill>
                <a:srgbClr val="BEAA64"/>
              </a:solidFill>
              <a:latin typeface="Times New Roman"/>
              <a:cs typeface="Times New Roman"/>
            </a:endParaRPr>
          </a:p>
        </p:txBody>
      </p:sp>
      <p:sp>
        <p:nvSpPr>
          <p:cNvPr id="6" name="TextBox 5"/>
          <p:cNvSpPr txBox="1"/>
          <p:nvPr/>
        </p:nvSpPr>
        <p:spPr>
          <a:xfrm>
            <a:off x="2286000" y="3200400"/>
            <a:ext cx="2286000" cy="769441"/>
          </a:xfrm>
          <a:prstGeom prst="rect">
            <a:avLst/>
          </a:prstGeom>
          <a:noFill/>
        </p:spPr>
        <p:txBody>
          <a:bodyPr wrap="square" rtlCol="0">
            <a:spAutoFit/>
          </a:bodyPr>
          <a:lstStyle/>
          <a:p>
            <a:pPr>
              <a:lnSpc>
                <a:spcPct val="50000"/>
              </a:lnSpc>
            </a:pPr>
            <a:r>
              <a:rPr lang="en-US" sz="2200" dirty="0" smtClean="0">
                <a:solidFill>
                  <a:srgbClr val="FFFFFF"/>
                </a:solidFill>
                <a:latin typeface="Times New Roman"/>
                <a:cs typeface="Times New Roman"/>
              </a:rPr>
              <a:t>    # allegations</a:t>
            </a:r>
          </a:p>
          <a:p>
            <a:pPr>
              <a:lnSpc>
                <a:spcPct val="50000"/>
              </a:lnSpc>
            </a:pPr>
            <a:r>
              <a:rPr lang="en-US" sz="2200" dirty="0" smtClean="0">
                <a:solidFill>
                  <a:srgbClr val="FFFFFF"/>
                </a:solidFill>
                <a:latin typeface="Times New Roman"/>
                <a:cs typeface="Times New Roman"/>
              </a:rPr>
              <a:t>______________</a:t>
            </a:r>
          </a:p>
          <a:p>
            <a:r>
              <a:rPr lang="en-US" sz="2200" dirty="0" smtClean="0">
                <a:solidFill>
                  <a:srgbClr val="FFFFFF"/>
                </a:solidFill>
                <a:latin typeface="Times New Roman"/>
                <a:cs typeface="Times New Roman"/>
              </a:rPr>
              <a:t># child population</a:t>
            </a:r>
            <a:endParaRPr lang="en-US" sz="2200" dirty="0">
              <a:solidFill>
                <a:srgbClr val="FFFFFF"/>
              </a:solidFill>
              <a:latin typeface="Times New Roman"/>
              <a:cs typeface="Times New Roman"/>
            </a:endParaRPr>
          </a:p>
        </p:txBody>
      </p:sp>
      <p:sp>
        <p:nvSpPr>
          <p:cNvPr id="7" name="TextBox 6"/>
          <p:cNvSpPr txBox="1"/>
          <p:nvPr/>
        </p:nvSpPr>
        <p:spPr>
          <a:xfrm>
            <a:off x="4572000" y="3276600"/>
            <a:ext cx="1066800" cy="430887"/>
          </a:xfrm>
          <a:prstGeom prst="rect">
            <a:avLst/>
          </a:prstGeom>
          <a:noFill/>
        </p:spPr>
        <p:txBody>
          <a:bodyPr wrap="square" rtlCol="0">
            <a:spAutoFit/>
          </a:bodyPr>
          <a:lstStyle/>
          <a:p>
            <a:r>
              <a:rPr lang="en-US" sz="2200" dirty="0" smtClean="0">
                <a:solidFill>
                  <a:srgbClr val="FFFFFF"/>
                </a:solidFill>
                <a:latin typeface="Times"/>
                <a:cs typeface="Times"/>
              </a:rPr>
              <a:t>x 1000</a:t>
            </a:r>
            <a:endParaRPr lang="en-US" sz="2200" dirty="0">
              <a:solidFill>
                <a:srgbClr val="FFFFFF"/>
              </a:solidFill>
              <a:latin typeface="Times"/>
              <a:cs typeface="Times"/>
            </a:endParaRPr>
          </a:p>
        </p:txBody>
      </p:sp>
      <p:sp>
        <p:nvSpPr>
          <p:cNvPr id="8" name="TextBox 7"/>
          <p:cNvSpPr txBox="1"/>
          <p:nvPr/>
        </p:nvSpPr>
        <p:spPr>
          <a:xfrm>
            <a:off x="5638800" y="4343400"/>
            <a:ext cx="2895600" cy="769441"/>
          </a:xfrm>
          <a:prstGeom prst="rect">
            <a:avLst/>
          </a:prstGeom>
          <a:noFill/>
        </p:spPr>
        <p:txBody>
          <a:bodyPr wrap="square" rtlCol="0">
            <a:spAutoFit/>
          </a:bodyPr>
          <a:lstStyle/>
          <a:p>
            <a:pPr>
              <a:lnSpc>
                <a:spcPct val="50000"/>
              </a:lnSpc>
            </a:pPr>
            <a:r>
              <a:rPr lang="en-US" sz="2200" dirty="0" smtClean="0">
                <a:solidFill>
                  <a:srgbClr val="FFFFFF"/>
                </a:solidFill>
                <a:latin typeface="Times New Roman"/>
                <a:cs typeface="Times New Roman"/>
              </a:rPr>
              <a:t>      501,411</a:t>
            </a:r>
          </a:p>
          <a:p>
            <a:pPr>
              <a:lnSpc>
                <a:spcPct val="50000"/>
              </a:lnSpc>
            </a:pPr>
            <a:r>
              <a:rPr lang="en-US" sz="2200" dirty="0" smtClean="0">
                <a:solidFill>
                  <a:srgbClr val="FFFFFF"/>
                </a:solidFill>
                <a:latin typeface="Times New Roman"/>
                <a:cs typeface="Times New Roman"/>
              </a:rPr>
              <a:t>=  _________   X 1000</a:t>
            </a:r>
          </a:p>
          <a:p>
            <a:r>
              <a:rPr lang="en-US" sz="2200" dirty="0" smtClean="0">
                <a:solidFill>
                  <a:srgbClr val="FFFFFF"/>
                </a:solidFill>
                <a:latin typeface="Times New Roman"/>
                <a:cs typeface="Times New Roman"/>
              </a:rPr>
              <a:t>     9,102,486</a:t>
            </a:r>
            <a:endParaRPr lang="en-US" sz="2200" dirty="0">
              <a:solidFill>
                <a:srgbClr val="FFFFFF"/>
              </a:solidFill>
              <a:latin typeface="Times New Roman"/>
              <a:cs typeface="Times New Roman"/>
            </a:endParaRPr>
          </a:p>
        </p:txBody>
      </p:sp>
      <p:sp>
        <p:nvSpPr>
          <p:cNvPr id="9" name="TextBox 8"/>
          <p:cNvSpPr txBox="1"/>
          <p:nvPr/>
        </p:nvSpPr>
        <p:spPr>
          <a:xfrm>
            <a:off x="5638800" y="5181600"/>
            <a:ext cx="28194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0.055 x 1000</a:t>
            </a:r>
            <a:endParaRPr lang="en-US" sz="2200" dirty="0">
              <a:solidFill>
                <a:srgbClr val="FFFFFF"/>
              </a:solidFill>
              <a:latin typeface="Times New Roman"/>
              <a:cs typeface="Times New Roman"/>
            </a:endParaRPr>
          </a:p>
        </p:txBody>
      </p:sp>
      <p:sp>
        <p:nvSpPr>
          <p:cNvPr id="17" name="TextBox 16"/>
          <p:cNvSpPr txBox="1"/>
          <p:nvPr/>
        </p:nvSpPr>
        <p:spPr>
          <a:xfrm>
            <a:off x="5638800" y="5715000"/>
            <a:ext cx="990600"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 55.1</a:t>
            </a:r>
            <a:endParaRPr lang="en-US" sz="2200" dirty="0">
              <a:solidFill>
                <a:srgbClr val="FFFFFF"/>
              </a:solidFill>
              <a:latin typeface="Times New Roman"/>
              <a:cs typeface="Times New Roman"/>
            </a:endParaRPr>
          </a:p>
        </p:txBody>
      </p:sp>
      <p:sp>
        <p:nvSpPr>
          <p:cNvPr id="18" name="Oval 17"/>
          <p:cNvSpPr/>
          <p:nvPr/>
        </p:nvSpPr>
        <p:spPr>
          <a:xfrm>
            <a:off x="6781800" y="5105400"/>
            <a:ext cx="762000" cy="457200"/>
          </a:xfrm>
          <a:prstGeom prst="ellipse">
            <a:avLst/>
          </a:prstGeom>
          <a:noFill/>
          <a:ln>
            <a:solidFill>
              <a:srgbClr val="BEAA64"/>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6" grpId="0"/>
      <p:bldP spid="7" grpId="0"/>
      <p:bldP spid="8" grpId="0"/>
      <p:bldP spid="9" grpId="0"/>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1a through 1c </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36</a:t>
            </a:fld>
            <a:endParaRPr lang="en-US"/>
          </a:p>
        </p:txBody>
      </p:sp>
    </p:spTree>
    <p:extLst>
      <p:ext uri="{BB962C8B-B14F-4D97-AF65-F5344CB8AC3E}">
        <p14:creationId xmlns:p14="http://schemas.microsoft.com/office/powerpoint/2010/main" val="1991796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Federal (CFSR) Measures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37</a:t>
            </a:fld>
            <a:endParaRPr lang="en-US"/>
          </a:p>
        </p:txBody>
      </p:sp>
      <p:pic>
        <p:nvPicPr>
          <p:cNvPr id="3" name="Picture 2" descr="Screen Shot 2016-08-09 at 4.0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498123" cy="5105400"/>
          </a:xfrm>
          <a:prstGeom prst="rect">
            <a:avLst/>
          </a:prstGeom>
        </p:spPr>
      </p:pic>
      <p:sp>
        <p:nvSpPr>
          <p:cNvPr id="8" name="Rectangle 7"/>
          <p:cNvSpPr/>
          <p:nvPr/>
        </p:nvSpPr>
        <p:spPr>
          <a:xfrm>
            <a:off x="1905000" y="3276600"/>
            <a:ext cx="4495800" cy="9906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57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Methodology Links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9" y="1212040"/>
            <a:ext cx="8758302" cy="4433920"/>
          </a:xfrm>
          <a:prstGeom prst="rect">
            <a:avLst/>
          </a:prstGeom>
        </p:spPr>
      </p:pic>
      <p:cxnSp>
        <p:nvCxnSpPr>
          <p:cNvPr id="7" name="Straight Arrow Connector 6"/>
          <p:cNvCxnSpPr/>
          <p:nvPr/>
        </p:nvCxnSpPr>
        <p:spPr>
          <a:xfrm flipH="1">
            <a:off x="1447800" y="3124200"/>
            <a:ext cx="14478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965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Methodology Links (</a:t>
            </a:r>
            <a:r>
              <a:rPr lang="en-US" dirty="0" err="1" smtClean="0">
                <a:solidFill>
                  <a:srgbClr val="BEAA64"/>
                </a:solidFill>
                <a:latin typeface="Times New Roman"/>
                <a:cs typeface="Times New Roman"/>
              </a:rPr>
              <a:t>con’t</a:t>
            </a:r>
            <a:r>
              <a:rPr lang="en-US" dirty="0" smtClean="0">
                <a:solidFill>
                  <a:srgbClr val="BEAA64"/>
                </a:solidFill>
                <a:latin typeface="Times New Roman"/>
                <a:cs typeface="Times New Roman"/>
              </a:rPr>
              <a:t>)</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39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80" y="1321585"/>
            <a:ext cx="6986639" cy="2386030"/>
          </a:xfrm>
          <a:prstGeom prst="rect">
            <a:avLst/>
          </a:prstGeom>
        </p:spPr>
      </p:pic>
      <p:cxnSp>
        <p:nvCxnSpPr>
          <p:cNvPr id="6" name="Straight Arrow Connector 5"/>
          <p:cNvCxnSpPr/>
          <p:nvPr/>
        </p:nvCxnSpPr>
        <p:spPr>
          <a:xfrm flipV="1">
            <a:off x="2895600" y="1524000"/>
            <a:ext cx="0" cy="38100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011362"/>
            <a:ext cx="6858000" cy="4110215"/>
          </a:xfrm>
          <a:prstGeom prst="rect">
            <a:avLst/>
          </a:prstGeom>
        </p:spPr>
      </p:pic>
    </p:spTree>
    <p:extLst>
      <p:ext uri="{BB962C8B-B14F-4D97-AF65-F5344CB8AC3E}">
        <p14:creationId xmlns:p14="http://schemas.microsoft.com/office/powerpoint/2010/main" val="111197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Counterbalanced Indicators of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System Performance</a:t>
            </a:r>
            <a:endParaRPr lang="en-US" dirty="0">
              <a:solidFill>
                <a:srgbClr val="BEAA64"/>
              </a:solidFill>
              <a:latin typeface="Times New Roman"/>
              <a:cs typeface="Times New Roman"/>
            </a:endParaRPr>
          </a:p>
        </p:txBody>
      </p:sp>
      <p:graphicFrame>
        <p:nvGraphicFramePr>
          <p:cNvPr id="4" name="Object 4"/>
          <p:cNvGraphicFramePr>
            <a:graphicFrameLocks noChangeAspect="1"/>
          </p:cNvGraphicFramePr>
          <p:nvPr>
            <p:extLst/>
          </p:nvPr>
        </p:nvGraphicFramePr>
        <p:xfrm>
          <a:off x="2871788" y="2185194"/>
          <a:ext cx="3529012" cy="3313113"/>
        </p:xfrm>
        <a:graphic>
          <a:graphicData uri="http://schemas.openxmlformats.org/presentationml/2006/ole">
            <mc:AlternateContent xmlns:mc="http://schemas.openxmlformats.org/markup-compatibility/2006">
              <mc:Choice xmlns:v="urn:schemas-microsoft-com:vml" Requires="v">
                <p:oleObj spid="_x0000_s3106" name="Clip" r:id="rId4" imgW="3368160" imgH="3314160" progId="MS_ClipArt_Gallery.5">
                  <p:embed/>
                </p:oleObj>
              </mc:Choice>
              <mc:Fallback>
                <p:oleObj name="Clip" r:id="rId4" imgW="3368160" imgH="3314160" progId="MS_ClipArt_Gallery.5">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2185194"/>
                        <a:ext cx="3529012" cy="3313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533400" y="3109119"/>
            <a:ext cx="2376488"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permanency</a:t>
            </a:r>
          </a:p>
          <a:p>
            <a:pPr algn="ctr" eaLnBrk="1" hangingPunct="1"/>
            <a:r>
              <a:rPr lang="en-US" b="1" dirty="0">
                <a:solidFill>
                  <a:srgbClr val="FFFFFF"/>
                </a:solidFill>
                <a:latin typeface="Times New Roman"/>
                <a:cs typeface="Times New Roman"/>
              </a:rPr>
              <a:t>through reunification,</a:t>
            </a:r>
          </a:p>
          <a:p>
            <a:pPr algn="ctr" eaLnBrk="1" hangingPunct="1"/>
            <a:r>
              <a:rPr lang="en-US" b="1" dirty="0">
                <a:solidFill>
                  <a:srgbClr val="FFFFFF"/>
                </a:solidFill>
                <a:latin typeface="Times New Roman"/>
                <a:cs typeface="Times New Roman"/>
              </a:rPr>
              <a:t>adoption, or</a:t>
            </a:r>
          </a:p>
          <a:p>
            <a:pPr algn="ctr" eaLnBrk="1" hangingPunct="1"/>
            <a:r>
              <a:rPr lang="en-US" b="1" dirty="0">
                <a:solidFill>
                  <a:srgbClr val="FFFFFF"/>
                </a:solidFill>
                <a:latin typeface="Times New Roman"/>
                <a:cs typeface="Times New Roman"/>
              </a:rPr>
              <a:t>guardianship</a:t>
            </a:r>
          </a:p>
        </p:txBody>
      </p:sp>
      <p:sp>
        <p:nvSpPr>
          <p:cNvPr id="7" name="Text Box 7"/>
          <p:cNvSpPr txBox="1">
            <a:spLocks noChangeArrowheads="1"/>
          </p:cNvSpPr>
          <p:nvPr/>
        </p:nvSpPr>
        <p:spPr bwMode="auto">
          <a:xfrm>
            <a:off x="2208213" y="4785519"/>
            <a:ext cx="9921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length</a:t>
            </a:r>
          </a:p>
          <a:p>
            <a:pPr algn="ctr" eaLnBrk="1" hangingPunct="1"/>
            <a:r>
              <a:rPr lang="en-US" b="1" dirty="0">
                <a:solidFill>
                  <a:srgbClr val="FFFFFF"/>
                </a:solidFill>
                <a:latin typeface="Times New Roman"/>
                <a:cs typeface="Times New Roman"/>
              </a:rPr>
              <a:t>of stay</a:t>
            </a:r>
          </a:p>
        </p:txBody>
      </p:sp>
      <p:sp>
        <p:nvSpPr>
          <p:cNvPr id="9" name="Text Box 9"/>
          <p:cNvSpPr txBox="1">
            <a:spLocks noChangeArrowheads="1"/>
          </p:cNvSpPr>
          <p:nvPr/>
        </p:nvSpPr>
        <p:spPr bwMode="auto">
          <a:xfrm>
            <a:off x="3200400" y="1600200"/>
            <a:ext cx="2417882" cy="64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rate of referrals/</a:t>
            </a:r>
          </a:p>
          <a:p>
            <a:pPr algn="ctr" eaLnBrk="1" hangingPunct="1"/>
            <a:r>
              <a:rPr lang="en-US" b="1" dirty="0">
                <a:solidFill>
                  <a:srgbClr val="FFFFFF"/>
                </a:solidFill>
                <a:latin typeface="Times New Roman"/>
                <a:cs typeface="Times New Roman"/>
              </a:rPr>
              <a:t>substantiated referrals</a:t>
            </a:r>
          </a:p>
        </p:txBody>
      </p:sp>
      <p:sp>
        <p:nvSpPr>
          <p:cNvPr id="10" name="Text Box 10"/>
          <p:cNvSpPr txBox="1">
            <a:spLocks noChangeArrowheads="1"/>
          </p:cNvSpPr>
          <p:nvPr/>
        </p:nvSpPr>
        <p:spPr bwMode="auto">
          <a:xfrm>
            <a:off x="5867400" y="2194719"/>
            <a:ext cx="2187575"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Times New Roman"/>
                <a:cs typeface="Times New Roman"/>
              </a:rPr>
              <a:t>home-based services vs.</a:t>
            </a:r>
          </a:p>
          <a:p>
            <a:pPr algn="ctr" eaLnBrk="1" hangingPunct="1"/>
            <a:r>
              <a:rPr lang="en-US" b="1" dirty="0">
                <a:solidFill>
                  <a:schemeClr val="bg1"/>
                </a:solidFill>
                <a:latin typeface="Times New Roman"/>
                <a:cs typeface="Times New Roman"/>
              </a:rPr>
              <a:t>out of home care</a:t>
            </a:r>
          </a:p>
        </p:txBody>
      </p:sp>
      <p:sp>
        <p:nvSpPr>
          <p:cNvPr id="11" name="Text Box 11"/>
          <p:cNvSpPr txBox="1">
            <a:spLocks noChangeArrowheads="1"/>
          </p:cNvSpPr>
          <p:nvPr/>
        </p:nvSpPr>
        <p:spPr bwMode="auto">
          <a:xfrm>
            <a:off x="5257800" y="5090319"/>
            <a:ext cx="3084513" cy="92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positive attachments to family, friends, and neighbors</a:t>
            </a:r>
          </a:p>
        </p:txBody>
      </p:sp>
      <p:sp>
        <p:nvSpPr>
          <p:cNvPr id="12" name="Text Box 12"/>
          <p:cNvSpPr txBox="1">
            <a:spLocks noChangeArrowheads="1"/>
          </p:cNvSpPr>
          <p:nvPr/>
        </p:nvSpPr>
        <p:spPr bwMode="auto">
          <a:xfrm>
            <a:off x="6575648" y="3566319"/>
            <a:ext cx="1402906" cy="92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use of least</a:t>
            </a:r>
          </a:p>
          <a:p>
            <a:pPr algn="ctr" eaLnBrk="1" hangingPunct="1"/>
            <a:r>
              <a:rPr lang="en-US" b="1" dirty="0">
                <a:solidFill>
                  <a:srgbClr val="FFFFFF"/>
                </a:solidFill>
                <a:latin typeface="Times New Roman"/>
                <a:cs typeface="Times New Roman"/>
              </a:rPr>
              <a:t>restrictive</a:t>
            </a:r>
          </a:p>
          <a:p>
            <a:pPr algn="ctr" eaLnBrk="1" hangingPunct="1"/>
            <a:r>
              <a:rPr lang="en-US" b="1" dirty="0">
                <a:solidFill>
                  <a:srgbClr val="FFFFFF"/>
                </a:solidFill>
                <a:latin typeface="Times New Roman"/>
                <a:cs typeface="Times New Roman"/>
              </a:rPr>
              <a:t>form of care</a:t>
            </a:r>
          </a:p>
        </p:txBody>
      </p:sp>
      <p:sp>
        <p:nvSpPr>
          <p:cNvPr id="13" name="Text Box 13"/>
          <p:cNvSpPr txBox="1">
            <a:spLocks noChangeArrowheads="1"/>
          </p:cNvSpPr>
          <p:nvPr/>
        </p:nvSpPr>
        <p:spPr bwMode="auto">
          <a:xfrm>
            <a:off x="533400" y="6337224"/>
            <a:ext cx="7620000"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smtClean="0">
                <a:solidFill>
                  <a:srgbClr val="FFFFFF"/>
                </a:solidFill>
                <a:latin typeface="Times New Roman"/>
                <a:cs typeface="Times New Roman"/>
              </a:rPr>
              <a:t>Source</a:t>
            </a:r>
            <a:r>
              <a:rPr lang="en-US" sz="1300" dirty="0">
                <a:solidFill>
                  <a:srgbClr val="FFFFFF"/>
                </a:solidFill>
                <a:latin typeface="Times New Roman"/>
                <a:cs typeface="Times New Roman"/>
              </a:rPr>
              <a:t>:  Usher, C.L., Wildfire, J.B., </a:t>
            </a:r>
            <a:r>
              <a:rPr lang="en-US" sz="1300" dirty="0" err="1">
                <a:solidFill>
                  <a:srgbClr val="FFFFFF"/>
                </a:solidFill>
                <a:latin typeface="Times New Roman"/>
                <a:cs typeface="Times New Roman"/>
              </a:rPr>
              <a:t>Gogan</a:t>
            </a:r>
            <a:r>
              <a:rPr lang="en-US" sz="1300" dirty="0">
                <a:solidFill>
                  <a:srgbClr val="FFFFFF"/>
                </a:solidFill>
                <a:latin typeface="Times New Roman"/>
                <a:cs typeface="Times New Roman"/>
              </a:rPr>
              <a:t>, H.C. &amp; Brown, E.L. (2002). </a:t>
            </a:r>
            <a:r>
              <a:rPr lang="en-US" sz="1300" i="1" dirty="0">
                <a:solidFill>
                  <a:srgbClr val="FFFFFF"/>
                </a:solidFill>
                <a:latin typeface="Times New Roman"/>
                <a:cs typeface="Times New Roman"/>
              </a:rPr>
              <a:t>Measuring Outcomes in Child Welfare</a:t>
            </a:r>
            <a:r>
              <a:rPr lang="en-US" sz="1300" dirty="0">
                <a:solidFill>
                  <a:srgbClr val="FFFFFF"/>
                </a:solidFill>
                <a:latin typeface="Times New Roman"/>
                <a:cs typeface="Times New Roman"/>
              </a:rPr>
              <a:t>. Chapel </a:t>
            </a:r>
            <a:r>
              <a:rPr lang="en-US" sz="1300" dirty="0" smtClean="0">
                <a:solidFill>
                  <a:srgbClr val="FFFFFF"/>
                </a:solidFill>
                <a:latin typeface="Times New Roman"/>
                <a:cs typeface="Times New Roman"/>
              </a:rPr>
              <a:t>Hill, NC:</a:t>
            </a:r>
            <a:r>
              <a:rPr lang="en-US" sz="1300" dirty="0">
                <a:solidFill>
                  <a:srgbClr val="FFFFFF"/>
                </a:solidFill>
                <a:latin typeface="Times New Roman"/>
                <a:cs typeface="Times New Roman"/>
              </a:rPr>
              <a:t>  Jordan Institute for Families,</a:t>
            </a:r>
          </a:p>
        </p:txBody>
      </p:sp>
      <p:sp>
        <p:nvSpPr>
          <p:cNvPr id="14" name="Text Box 14"/>
          <p:cNvSpPr txBox="1">
            <a:spLocks noChangeArrowheads="1"/>
          </p:cNvSpPr>
          <p:nvPr/>
        </p:nvSpPr>
        <p:spPr bwMode="auto">
          <a:xfrm>
            <a:off x="1502303" y="2423319"/>
            <a:ext cx="1637245" cy="36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reentry to care</a:t>
            </a:r>
          </a:p>
        </p:txBody>
      </p:sp>
      <p:sp>
        <p:nvSpPr>
          <p:cNvPr id="3" name="TextBox 2"/>
          <p:cNvSpPr txBox="1"/>
          <p:nvPr/>
        </p:nvSpPr>
        <p:spPr>
          <a:xfrm>
            <a:off x="3581400" y="5715000"/>
            <a:ext cx="1600200" cy="646331"/>
          </a:xfrm>
          <a:prstGeom prst="rect">
            <a:avLst/>
          </a:prstGeom>
          <a:noFill/>
        </p:spPr>
        <p:txBody>
          <a:bodyPr wrap="square" rtlCol="0">
            <a:spAutoFit/>
          </a:bodyPr>
          <a:lstStyle/>
          <a:p>
            <a:pPr algn="ctr"/>
            <a:r>
              <a:rPr lang="en-US" b="1" dirty="0" smtClean="0">
                <a:solidFill>
                  <a:srgbClr val="FFFFFF"/>
                </a:solidFill>
                <a:latin typeface="Times New Roman"/>
                <a:cs typeface="Times New Roman"/>
              </a:rPr>
              <a:t>stability of care</a:t>
            </a:r>
            <a:endParaRPr lang="en-US" b="1" dirty="0">
              <a:solidFill>
                <a:srgbClr val="FFFFFF"/>
              </a:solidFill>
              <a:latin typeface="Times New Roman"/>
              <a:cs typeface="Times New Roman"/>
            </a:endParaRPr>
          </a:p>
        </p:txBody>
      </p:sp>
    </p:spTree>
    <p:extLst>
      <p:ext uri="{BB962C8B-B14F-4D97-AF65-F5344CB8AC3E}">
        <p14:creationId xmlns:p14="http://schemas.microsoft.com/office/powerpoint/2010/main" val="70404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utoUpdateAnimBg="0"/>
      <p:bldP spid="11" grpId="0" autoUpdateAnimBg="0"/>
      <p:bldP spid="12" grpId="0" autoUpdateAnimBg="0"/>
      <p:bldP spid="13" grpId="0"/>
      <p:bldP spid="14" grpId="0" autoUpdateAnimBg="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2a THROUGH 2D</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40</a:t>
            </a:fld>
            <a:endParaRPr lang="en-US"/>
          </a:p>
        </p:txBody>
      </p:sp>
    </p:spTree>
    <p:extLst>
      <p:ext uri="{BB962C8B-B14F-4D97-AF65-F5344CB8AC3E}">
        <p14:creationId xmlns:p14="http://schemas.microsoft.com/office/powerpoint/2010/main" val="2834401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Federal CFSR Summaries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41</a:t>
            </a:fld>
            <a:endParaRPr lang="en-US"/>
          </a:p>
        </p:txBody>
      </p:sp>
      <p:pic>
        <p:nvPicPr>
          <p:cNvPr id="2" name="Picture 1" descr="Screen Shot 2016-08-09 at 3.2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33332"/>
            <a:ext cx="8839200" cy="3900668"/>
          </a:xfrm>
          <a:prstGeom prst="rect">
            <a:avLst/>
          </a:prstGeom>
        </p:spPr>
      </p:pic>
      <p:cxnSp>
        <p:nvCxnSpPr>
          <p:cNvPr id="6" name="Straight Arrow Connector 5"/>
          <p:cNvCxnSpPr/>
          <p:nvPr/>
        </p:nvCxnSpPr>
        <p:spPr>
          <a:xfrm flipH="1">
            <a:off x="5943600" y="2514600"/>
            <a:ext cx="14478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451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3a through 3D</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42</a:t>
            </a:fld>
            <a:endParaRPr lang="en-US"/>
          </a:p>
        </p:txBody>
      </p:sp>
    </p:spTree>
    <p:extLst>
      <p:ext uri="{BB962C8B-B14F-4D97-AF65-F5344CB8AC3E}">
        <p14:creationId xmlns:p14="http://schemas.microsoft.com/office/powerpoint/2010/main" val="1144920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Row &amp; Column Dimensions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43</a:t>
            </a:fld>
            <a:endParaRPr lang="en-US"/>
          </a:p>
        </p:txBody>
      </p:sp>
      <p:pic>
        <p:nvPicPr>
          <p:cNvPr id="7" name="Picture 6" descr="Screen Shot 2016-08-04 at 11.44.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39200" cy="5232344"/>
          </a:xfrm>
          <a:prstGeom prst="rect">
            <a:avLst/>
          </a:prstGeom>
        </p:spPr>
      </p:pic>
      <p:sp>
        <p:nvSpPr>
          <p:cNvPr id="8" name="Oval 7"/>
          <p:cNvSpPr/>
          <p:nvPr/>
        </p:nvSpPr>
        <p:spPr>
          <a:xfrm>
            <a:off x="2971800" y="2209800"/>
            <a:ext cx="2819400" cy="914400"/>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668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rgbClr val="BEAA64"/>
                </a:solidFill>
                <a:latin typeface="Times New Roman"/>
                <a:cs typeface="Times New Roman"/>
              </a:rPr>
              <a:t>Service Component as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Row </a:t>
            </a:r>
            <a:r>
              <a:rPr lang="en-US" dirty="0">
                <a:solidFill>
                  <a:srgbClr val="BEAA64"/>
                </a:solidFill>
                <a:latin typeface="Times New Roman"/>
                <a:cs typeface="Times New Roman"/>
              </a:rPr>
              <a:t>&amp; Column Dimensions</a:t>
            </a:r>
            <a:endParaRPr lang="en-US" dirty="0"/>
          </a:p>
        </p:txBody>
      </p:sp>
      <p:sp>
        <p:nvSpPr>
          <p:cNvPr id="17" name="Text Placeholder 16"/>
          <p:cNvSpPr>
            <a:spLocks noGrp="1"/>
          </p:cNvSpPr>
          <p:nvPr>
            <p:ph type="body" idx="1"/>
          </p:nvPr>
        </p:nvSpPr>
        <p:spPr/>
        <p:txBody>
          <a:bodyPr/>
          <a:lstStyle/>
          <a:p>
            <a:pPr algn="ctr"/>
            <a:r>
              <a:rPr lang="en-US" dirty="0" smtClean="0">
                <a:solidFill>
                  <a:schemeClr val="bg1"/>
                </a:solidFill>
                <a:latin typeface="Times New Roman"/>
                <a:cs typeface="Times New Roman"/>
              </a:rPr>
              <a:t>Row</a:t>
            </a:r>
            <a:endParaRPr lang="en-US" dirty="0">
              <a:solidFill>
                <a:schemeClr val="bg1"/>
              </a:solidFill>
              <a:latin typeface="Times New Roman"/>
              <a:cs typeface="Times New Roman"/>
            </a:endParaRPr>
          </a:p>
        </p:txBody>
      </p:sp>
      <p:pic>
        <p:nvPicPr>
          <p:cNvPr id="21" name="Content Placeholder 20" descr="Screen Shot 2016-08-04 at 11.48.09 AM.png"/>
          <p:cNvPicPr>
            <a:picLocks noGrp="1" noChangeAspect="1"/>
          </p:cNvPicPr>
          <p:nvPr>
            <p:ph sz="half" idx="2"/>
          </p:nvPr>
        </p:nvPicPr>
        <p:blipFill>
          <a:blip r:embed="rId2">
            <a:extLst>
              <a:ext uri="{28A0092B-C50C-407E-A947-70E740481C1C}">
                <a14:useLocalDpi xmlns:a14="http://schemas.microsoft.com/office/drawing/2010/main" val="0"/>
              </a:ext>
            </a:extLst>
          </a:blip>
          <a:srcRect t="-14990" b="-14990"/>
          <a:stretch>
            <a:fillRect/>
          </a:stretch>
        </p:blipFill>
        <p:spPr>
          <a:xfrm>
            <a:off x="457200" y="1752600"/>
            <a:ext cx="4040188" cy="3951288"/>
          </a:xfrm>
        </p:spPr>
      </p:pic>
      <p:sp>
        <p:nvSpPr>
          <p:cNvPr id="19" name="Text Placeholder 18"/>
          <p:cNvSpPr>
            <a:spLocks noGrp="1"/>
          </p:cNvSpPr>
          <p:nvPr>
            <p:ph type="body" sz="quarter" idx="3"/>
          </p:nvPr>
        </p:nvSpPr>
        <p:spPr/>
        <p:txBody>
          <a:bodyPr/>
          <a:lstStyle/>
          <a:p>
            <a:pPr algn="ctr"/>
            <a:r>
              <a:rPr lang="en-US" dirty="0" smtClean="0">
                <a:solidFill>
                  <a:srgbClr val="FFFFFF"/>
                </a:solidFill>
                <a:latin typeface="Times New Roman"/>
                <a:cs typeface="Times New Roman"/>
              </a:rPr>
              <a:t>Column</a:t>
            </a:r>
            <a:endParaRPr lang="en-US" dirty="0">
              <a:solidFill>
                <a:srgbClr val="FFFFFF"/>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44</a:t>
            </a:fld>
            <a:endParaRPr lang="en-US"/>
          </a:p>
        </p:txBody>
      </p:sp>
      <p:pic>
        <p:nvPicPr>
          <p:cNvPr id="24" name="Content Placeholder 23" descr="Screen Shot 2016-08-04 at 11.49.57 AM.png"/>
          <p:cNvPicPr>
            <a:picLocks noGrp="1" noChangeAspect="1"/>
          </p:cNvPicPr>
          <p:nvPr>
            <p:ph sz="quarter" idx="4"/>
          </p:nvPr>
        </p:nvPicPr>
        <p:blipFill>
          <a:blip r:embed="rId3">
            <a:extLst>
              <a:ext uri="{28A0092B-C50C-407E-A947-70E740481C1C}">
                <a14:useLocalDpi xmlns:a14="http://schemas.microsoft.com/office/drawing/2010/main" val="0"/>
              </a:ext>
            </a:extLst>
          </a:blip>
          <a:srcRect t="-31512" b="-31512"/>
          <a:stretch>
            <a:fillRect/>
          </a:stretch>
        </p:blipFill>
        <p:spPr>
          <a:xfrm>
            <a:off x="4648200" y="1447800"/>
            <a:ext cx="4041775" cy="3951288"/>
          </a:xfrm>
        </p:spPr>
      </p:pic>
    </p:spTree>
    <p:extLst>
      <p:ext uri="{BB962C8B-B14F-4D97-AF65-F5344CB8AC3E}">
        <p14:creationId xmlns:p14="http://schemas.microsoft.com/office/powerpoint/2010/main" val="845506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4a &amp; 4b </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45</a:t>
            </a:fld>
            <a:endParaRPr lang="en-US"/>
          </a:p>
        </p:txBody>
      </p:sp>
    </p:spTree>
    <p:extLst>
      <p:ext uri="{BB962C8B-B14F-4D97-AF65-F5344CB8AC3E}">
        <p14:creationId xmlns:p14="http://schemas.microsoft.com/office/powerpoint/2010/main" val="3240453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solidFill>
                  <a:srgbClr val="BEAA64"/>
                </a:solidFill>
                <a:latin typeface="Times"/>
                <a:cs typeface="Times"/>
              </a:rPr>
              <a:t>Disproportionality vs. Disparity</a:t>
            </a:r>
          </a:p>
        </p:txBody>
      </p:sp>
      <p:sp>
        <p:nvSpPr>
          <p:cNvPr id="20483" name="Rectangle 3"/>
          <p:cNvSpPr>
            <a:spLocks noGrp="1" noChangeArrowheads="1"/>
          </p:cNvSpPr>
          <p:nvPr>
            <p:ph idx="1"/>
          </p:nvPr>
        </p:nvSpPr>
        <p:spPr>
          <a:xfrm>
            <a:off x="304800" y="1828800"/>
            <a:ext cx="8534400" cy="4525963"/>
          </a:xfrm>
        </p:spPr>
        <p:txBody>
          <a:bodyPr/>
          <a:lstStyle/>
          <a:p>
            <a:pPr eaLnBrk="1" hangingPunct="1">
              <a:buClr>
                <a:schemeClr val="tx1"/>
              </a:buClr>
              <a:buFontTx/>
              <a:buNone/>
            </a:pPr>
            <a:r>
              <a:rPr lang="en-US" sz="3000" u="sng" dirty="0">
                <a:solidFill>
                  <a:schemeClr val="bg1"/>
                </a:solidFill>
                <a:latin typeface="Times"/>
                <a:cs typeface="Times"/>
              </a:rPr>
              <a:t>D</a:t>
            </a:r>
            <a:r>
              <a:rPr lang="en-US" sz="3000" u="sng" dirty="0" smtClean="0">
                <a:solidFill>
                  <a:schemeClr val="bg1"/>
                </a:solidFill>
                <a:latin typeface="Times"/>
                <a:cs typeface="Times"/>
              </a:rPr>
              <a:t>isproportionality</a:t>
            </a:r>
            <a:r>
              <a:rPr lang="en-US" sz="3000" dirty="0" smtClean="0">
                <a:solidFill>
                  <a:schemeClr val="bg1"/>
                </a:solidFill>
                <a:latin typeface="Times"/>
                <a:cs typeface="Times"/>
              </a:rPr>
              <a:t>:  When a group makes up a proportion of those experiencing some event that is higher or lower than that group’s proportion of the population</a:t>
            </a:r>
          </a:p>
          <a:p>
            <a:pPr eaLnBrk="1" hangingPunct="1">
              <a:buFontTx/>
              <a:buNone/>
            </a:pPr>
            <a:endParaRPr lang="en-US" sz="3000" dirty="0" smtClean="0">
              <a:solidFill>
                <a:schemeClr val="bg1"/>
              </a:solidFill>
              <a:latin typeface="Times"/>
              <a:cs typeface="Times"/>
            </a:endParaRPr>
          </a:p>
          <a:p>
            <a:pPr eaLnBrk="1" hangingPunct="1">
              <a:buClr>
                <a:schemeClr val="tx1"/>
              </a:buClr>
              <a:buFontTx/>
              <a:buNone/>
            </a:pPr>
            <a:r>
              <a:rPr lang="en-US" sz="3000" u="sng" dirty="0">
                <a:solidFill>
                  <a:schemeClr val="bg1"/>
                </a:solidFill>
                <a:latin typeface="Times"/>
                <a:cs typeface="Times"/>
              </a:rPr>
              <a:t>D</a:t>
            </a:r>
            <a:r>
              <a:rPr lang="en-US" sz="3000" u="sng" dirty="0" smtClean="0">
                <a:solidFill>
                  <a:schemeClr val="bg1"/>
                </a:solidFill>
                <a:latin typeface="Times"/>
                <a:cs typeface="Times"/>
              </a:rPr>
              <a:t>isparity:</a:t>
            </a:r>
            <a:r>
              <a:rPr lang="en-US" sz="3000" dirty="0" smtClean="0">
                <a:solidFill>
                  <a:schemeClr val="bg1"/>
                </a:solidFill>
                <a:latin typeface="Times"/>
                <a:cs typeface="Times"/>
              </a:rPr>
              <a:t> A comparison of one group (e.g., regarding disproportionality, services, outcomes) to another group</a:t>
            </a:r>
          </a:p>
        </p:txBody>
      </p:sp>
    </p:spTree>
    <p:extLst>
      <p:ext uri="{BB962C8B-B14F-4D97-AF65-F5344CB8AC3E}">
        <p14:creationId xmlns:p14="http://schemas.microsoft.com/office/powerpoint/2010/main" val="30168653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47</a:t>
            </a:fld>
            <a:endParaRPr lang="en-US"/>
          </a:p>
        </p:txBody>
      </p:sp>
      <p:pic>
        <p:nvPicPr>
          <p:cNvPr id="9" name="Picture 8" descr="disproportion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95300"/>
            <a:ext cx="8577072" cy="5846064"/>
          </a:xfrm>
          <a:prstGeom prst="rect">
            <a:avLst/>
          </a:prstGeom>
        </p:spPr>
      </p:pic>
    </p:spTree>
    <p:extLst>
      <p:ext uri="{BB962C8B-B14F-4D97-AF65-F5344CB8AC3E}">
        <p14:creationId xmlns:p14="http://schemas.microsoft.com/office/powerpoint/2010/main" val="43355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48</a:t>
            </a:fld>
            <a:endParaRPr lang="en-US"/>
          </a:p>
        </p:txBody>
      </p:sp>
      <p:pic>
        <p:nvPicPr>
          <p:cNvPr id="2" name="Picture 1" descr="entry dispar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95300"/>
            <a:ext cx="8577072" cy="5846064"/>
          </a:xfrm>
          <a:prstGeom prst="rect">
            <a:avLst/>
          </a:prstGeom>
        </p:spPr>
      </p:pic>
      <p:sp>
        <p:nvSpPr>
          <p:cNvPr id="6" name="TextBox 5"/>
          <p:cNvSpPr txBox="1"/>
          <p:nvPr/>
        </p:nvSpPr>
        <p:spPr>
          <a:xfrm>
            <a:off x="5486400" y="5181600"/>
            <a:ext cx="3352800" cy="923330"/>
          </a:xfrm>
          <a:prstGeom prst="rect">
            <a:avLst/>
          </a:prstGeom>
          <a:noFill/>
        </p:spPr>
        <p:txBody>
          <a:bodyPr wrap="square" rtlCol="0">
            <a:spAutoFit/>
          </a:bodyPr>
          <a:lstStyle/>
          <a:p>
            <a:r>
              <a:rPr lang="en-US" dirty="0" smtClean="0">
                <a:latin typeface="Times"/>
                <a:cs typeface="Times"/>
              </a:rPr>
              <a:t>“Black children are 3.78 times more likely to enter care than white children.”</a:t>
            </a:r>
            <a:endParaRPr lang="en-US" dirty="0">
              <a:latin typeface="Times"/>
              <a:cs typeface="Times"/>
            </a:endParaRPr>
          </a:p>
        </p:txBody>
      </p:sp>
    </p:spTree>
    <p:extLst>
      <p:ext uri="{BB962C8B-B14F-4D97-AF65-F5344CB8AC3E}">
        <p14:creationId xmlns:p14="http://schemas.microsoft.com/office/powerpoint/2010/main" val="2469653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a:solidFill>
                  <a:srgbClr val="FFFFFF"/>
                </a:solidFill>
                <a:latin typeface="Times New Roman"/>
                <a:cs typeface="Times New Roman"/>
              </a:rPr>
              <a:t>5</a:t>
            </a:r>
            <a:r>
              <a:rPr lang="en-US" sz="3200" dirty="0" smtClean="0">
                <a:solidFill>
                  <a:srgbClr val="FFFFFF"/>
                </a:solidFill>
                <a:latin typeface="Times New Roman"/>
                <a:cs typeface="Times New Roman"/>
              </a:rPr>
              <a:t>a through 5c</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49</a:t>
            </a:fld>
            <a:endParaRPr lang="en-US"/>
          </a:p>
        </p:txBody>
      </p:sp>
    </p:spTree>
    <p:extLst>
      <p:ext uri="{BB962C8B-B14F-4D97-AF65-F5344CB8AC3E}">
        <p14:creationId xmlns:p14="http://schemas.microsoft.com/office/powerpoint/2010/main" val="697203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3 Key Data Views in Child Welfare</a:t>
            </a:r>
            <a:endParaRPr lang="en-US" dirty="0">
              <a:solidFill>
                <a:srgbClr val="BEAA64"/>
              </a:solidFill>
              <a:latin typeface="Times New Roman"/>
              <a:cs typeface="Times New Roman"/>
            </a:endParaRPr>
          </a:p>
        </p:txBody>
      </p:sp>
      <p:graphicFrame>
        <p:nvGraphicFramePr>
          <p:cNvPr id="4" name="Diagram 3"/>
          <p:cNvGraphicFramePr/>
          <p:nvPr>
            <p:extLst/>
          </p:nvPr>
        </p:nvGraphicFramePr>
        <p:xfrm>
          <a:off x="2286000" y="1905000"/>
          <a:ext cx="464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4104C4B3-1342-4D3D-8426-5A37ABA9DDD3}" type="slidenum">
              <a:rPr lang="en-US" smtClean="0"/>
              <a:pPr/>
              <a:t>5</a:t>
            </a:fld>
            <a:endParaRPr lang="en-US" dirty="0"/>
          </a:p>
        </p:txBody>
      </p:sp>
    </p:spTree>
    <p:extLst>
      <p:ext uri="{BB962C8B-B14F-4D97-AF65-F5344CB8AC3E}">
        <p14:creationId xmlns:p14="http://schemas.microsoft.com/office/powerpoint/2010/main" val="1007495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BEAA64"/>
                </a:solidFill>
                <a:latin typeface="Times New Roman"/>
                <a:cs typeface="Times New Roman"/>
              </a:rPr>
              <a:t>Multi-Report Option</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50</a:t>
            </a:fld>
            <a:endParaRPr lang="en-US"/>
          </a:p>
        </p:txBody>
      </p:sp>
      <p:pic>
        <p:nvPicPr>
          <p:cNvPr id="12" name="Picture 11" descr="Screen Shot 2016-08-04 at 1.36.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5522479" cy="3505200"/>
          </a:xfrm>
          <a:prstGeom prst="rect">
            <a:avLst/>
          </a:prstGeom>
        </p:spPr>
      </p:pic>
      <p:pic>
        <p:nvPicPr>
          <p:cNvPr id="11" name="Content Placeholder 10" descr="Screen Shot 2016-08-04 at 1.35.40 PM.png"/>
          <p:cNvPicPr>
            <a:picLocks noGrp="1" noChangeAspect="1"/>
          </p:cNvPicPr>
          <p:nvPr>
            <p:ph idx="1"/>
          </p:nvPr>
        </p:nvPicPr>
        <p:blipFill>
          <a:blip r:embed="rId3">
            <a:extLst>
              <a:ext uri="{28A0092B-C50C-407E-A947-70E740481C1C}">
                <a14:useLocalDpi xmlns:a14="http://schemas.microsoft.com/office/drawing/2010/main" val="0"/>
              </a:ext>
            </a:extLst>
          </a:blip>
          <a:srcRect t="6359" b="6359"/>
          <a:stretch>
            <a:fillRect/>
          </a:stretch>
        </p:blipFill>
        <p:spPr>
          <a:xfrm>
            <a:off x="4114800" y="3276600"/>
            <a:ext cx="4849431" cy="2667000"/>
          </a:xfrm>
        </p:spPr>
      </p:pic>
      <p:cxnSp>
        <p:nvCxnSpPr>
          <p:cNvPr id="16" name="Elbow Connector 15"/>
          <p:cNvCxnSpPr/>
          <p:nvPr/>
        </p:nvCxnSpPr>
        <p:spPr>
          <a:xfrm>
            <a:off x="6324600" y="1828800"/>
            <a:ext cx="1828800" cy="1371600"/>
          </a:xfrm>
          <a:prstGeom prst="bentConnector3">
            <a:avLst>
              <a:gd name="adj1" fmla="val 99708"/>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731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6a &amp; 6b</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51</a:t>
            </a:fld>
            <a:endParaRPr lang="en-US"/>
          </a:p>
        </p:txBody>
      </p:sp>
    </p:spTree>
    <p:extLst>
      <p:ext uri="{BB962C8B-B14F-4D97-AF65-F5344CB8AC3E}">
        <p14:creationId xmlns:p14="http://schemas.microsoft.com/office/powerpoint/2010/main" val="4135506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Multiple Time Periods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6667"/>
            <a:ext cx="8382000" cy="4392539"/>
          </a:xfrm>
          <a:prstGeom prst="rect">
            <a:avLst/>
          </a:prstGeom>
        </p:spPr>
      </p:pic>
      <p:cxnSp>
        <p:nvCxnSpPr>
          <p:cNvPr id="11" name="Straight Arrow Connector 10"/>
          <p:cNvCxnSpPr/>
          <p:nvPr/>
        </p:nvCxnSpPr>
        <p:spPr>
          <a:xfrm flipH="1">
            <a:off x="5453743" y="50292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453743" y="45720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487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7a &amp; 7b</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53</a:t>
            </a:fld>
            <a:endParaRPr lang="en-US"/>
          </a:p>
        </p:txBody>
      </p:sp>
    </p:spTree>
    <p:extLst>
      <p:ext uri="{BB962C8B-B14F-4D97-AF65-F5344CB8AC3E}">
        <p14:creationId xmlns:p14="http://schemas.microsoft.com/office/powerpoint/2010/main" val="1173061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54</a:t>
            </a:fld>
            <a:endParaRPr lang="en-US"/>
          </a:p>
        </p:txBody>
      </p:sp>
      <p:pic>
        <p:nvPicPr>
          <p:cNvPr id="6" name="Content Placeholder 5" descr="Screen Shot 2016-08-04 at 2.34.10 PM.png"/>
          <p:cNvPicPr>
            <a:picLocks noGrp="1" noChangeAspect="1"/>
          </p:cNvPicPr>
          <p:nvPr>
            <p:ph idx="1"/>
          </p:nvPr>
        </p:nvPicPr>
        <p:blipFill>
          <a:blip r:embed="rId2">
            <a:extLst>
              <a:ext uri="{28A0092B-C50C-407E-A947-70E740481C1C}">
                <a14:useLocalDpi xmlns:a14="http://schemas.microsoft.com/office/drawing/2010/main" val="0"/>
              </a:ext>
            </a:extLst>
          </a:blip>
          <a:srcRect t="-27487" b="-27487"/>
          <a:stretch>
            <a:fillRect/>
          </a:stretch>
        </p:blipFill>
        <p:spPr>
          <a:xfrm>
            <a:off x="110863" y="1219200"/>
            <a:ext cx="8880735" cy="4884062"/>
          </a:xfrm>
        </p:spPr>
      </p:pic>
      <p:cxnSp>
        <p:nvCxnSpPr>
          <p:cNvPr id="10" name="Straight Arrow Connector 9"/>
          <p:cNvCxnSpPr/>
          <p:nvPr/>
        </p:nvCxnSpPr>
        <p:spPr>
          <a:xfrm>
            <a:off x="8229600" y="4038600"/>
            <a:ext cx="0" cy="838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41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pic>
        <p:nvPicPr>
          <p:cNvPr id="2" name="Content Placeholder 1" descr="Screen Shot 2016-08-04 at 2.33.04 PM.png"/>
          <p:cNvPicPr>
            <a:picLocks noGrp="1" noChangeAspect="1"/>
          </p:cNvPicPr>
          <p:nvPr>
            <p:ph idx="1"/>
          </p:nvPr>
        </p:nvPicPr>
        <p:blipFill>
          <a:blip r:embed="rId2">
            <a:extLst>
              <a:ext uri="{28A0092B-C50C-407E-A947-70E740481C1C}">
                <a14:useLocalDpi xmlns:a14="http://schemas.microsoft.com/office/drawing/2010/main" val="0"/>
              </a:ext>
            </a:extLst>
          </a:blip>
          <a:srcRect l="-9215" r="-9215"/>
          <a:stretch>
            <a:fillRect/>
          </a:stretch>
        </p:blipFill>
        <p:spPr>
          <a:xfrm>
            <a:off x="-76200" y="1295400"/>
            <a:ext cx="9421750" cy="5105400"/>
          </a:xfrm>
        </p:spPr>
      </p:pic>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55</a:t>
            </a:fld>
            <a:endParaRPr lang="en-US"/>
          </a:p>
        </p:txBody>
      </p:sp>
      <p:sp>
        <p:nvSpPr>
          <p:cNvPr id="3" name="Oval 2"/>
          <p:cNvSpPr/>
          <p:nvPr/>
        </p:nvSpPr>
        <p:spPr>
          <a:xfrm>
            <a:off x="685800" y="2362200"/>
            <a:ext cx="838200"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83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r>
              <a:rPr lang="en-US" sz="3200" smtClean="0">
                <a:solidFill>
                  <a:srgbClr val="FFFFFF"/>
                </a:solidFill>
                <a:latin typeface="Times New Roman"/>
                <a:cs typeface="Times New Roman"/>
              </a:rPr>
              <a:t/>
            </a:r>
            <a:br>
              <a:rPr lang="en-US" sz="3200" smtClean="0">
                <a:solidFill>
                  <a:srgbClr val="FFFFFF"/>
                </a:solidFill>
                <a:latin typeface="Times New Roman"/>
                <a:cs typeface="Times New Roman"/>
              </a:rPr>
            </a:br>
            <a:r>
              <a:rPr lang="en-US" sz="3200" smtClean="0">
                <a:solidFill>
                  <a:srgbClr val="FFFFFF"/>
                </a:solidFill>
                <a:latin typeface="Times New Roman"/>
                <a:cs typeface="Times New Roman"/>
              </a:rPr>
              <a:t>8a through 8c</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56</a:t>
            </a:fld>
            <a:endParaRPr lang="en-US"/>
          </a:p>
        </p:txBody>
      </p:sp>
    </p:spTree>
    <p:extLst>
      <p:ext uri="{BB962C8B-B14F-4D97-AF65-F5344CB8AC3E}">
        <p14:creationId xmlns:p14="http://schemas.microsoft.com/office/powerpoint/2010/main" val="1084212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Exporting </a:t>
            </a:r>
            <a:r>
              <a:rPr lang="en-US" dirty="0" smtClean="0">
                <a:solidFill>
                  <a:srgbClr val="BEAA64"/>
                </a:solidFill>
                <a:latin typeface="Times New Roman"/>
                <a:cs typeface="Times New Roman"/>
              </a:rPr>
              <a:t>Tables &amp; Charts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245310"/>
            <a:ext cx="6019800" cy="5341426"/>
          </a:xfrm>
          <a:prstGeom prst="rect">
            <a:avLst/>
          </a:prstGeom>
        </p:spPr>
      </p:pic>
      <p:cxnSp>
        <p:nvCxnSpPr>
          <p:cNvPr id="6" name="Straight Arrow Connector 5"/>
          <p:cNvCxnSpPr/>
          <p:nvPr/>
        </p:nvCxnSpPr>
        <p:spPr>
          <a:xfrm flipV="1">
            <a:off x="3657600" y="1417638"/>
            <a:ext cx="0" cy="4873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343400" y="1417638"/>
            <a:ext cx="0" cy="4873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62100" y="1524000"/>
            <a:ext cx="14097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247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9a </a:t>
            </a:r>
            <a:r>
              <a:rPr lang="en-US" sz="3200" dirty="0" smtClean="0">
                <a:solidFill>
                  <a:srgbClr val="FFFFFF"/>
                </a:solidFill>
                <a:latin typeface="Times New Roman"/>
                <a:cs typeface="Times New Roman"/>
              </a:rPr>
              <a:t>&amp; 9B</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58</a:t>
            </a:fld>
            <a:endParaRPr lang="en-US"/>
          </a:p>
        </p:txBody>
      </p:sp>
    </p:spTree>
    <p:extLst>
      <p:ext uri="{BB962C8B-B14F-4D97-AF65-F5344CB8AC3E}">
        <p14:creationId xmlns:p14="http://schemas.microsoft.com/office/powerpoint/2010/main" val="2881507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Reviewing/Comparing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Multiple Methodologies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371" y="1500848"/>
            <a:ext cx="5181600" cy="5357152"/>
          </a:xfrm>
          <a:prstGeom prst="rect">
            <a:avLst/>
          </a:prstGeom>
        </p:spPr>
      </p:pic>
      <p:sp>
        <p:nvSpPr>
          <p:cNvPr id="8" name="Oval 7"/>
          <p:cNvSpPr/>
          <p:nvPr/>
        </p:nvSpPr>
        <p:spPr>
          <a:xfrm rot="5400000">
            <a:off x="1976210" y="3314585"/>
            <a:ext cx="609600" cy="9334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8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is the difference?</a:t>
            </a:r>
          </a:p>
        </p:txBody>
      </p:sp>
      <p:sp>
        <p:nvSpPr>
          <p:cNvPr id="27650" name="Content Placeholder 2"/>
          <p:cNvSpPr>
            <a:spLocks noGrp="1"/>
          </p:cNvSpPr>
          <p:nvPr>
            <p:ph idx="1"/>
          </p:nvPr>
        </p:nvSpPr>
        <p:spPr/>
        <p:txBody>
          <a:bodyPr/>
          <a:lstStyle/>
          <a:p>
            <a:pPr eaLnBrk="1" hangingPunct="1"/>
            <a:r>
              <a:rPr lang="en-US" dirty="0" smtClean="0">
                <a:solidFill>
                  <a:schemeClr val="bg1"/>
                </a:solidFill>
                <a:latin typeface="Times"/>
                <a:cs typeface="Times"/>
              </a:rPr>
              <a:t>Cross-Sectional/Point-in-time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a:t>
            </a:r>
            <a:r>
              <a:rPr lang="en-US" u="sng" dirty="0" smtClean="0">
                <a:solidFill>
                  <a:schemeClr val="bg1"/>
                </a:solidFill>
                <a:latin typeface="Times"/>
                <a:cs typeface="Times"/>
              </a:rPr>
              <a:t>in</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Exit cohort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who </a:t>
            </a:r>
            <a:r>
              <a:rPr lang="en-US" u="sng" dirty="0" smtClean="0">
                <a:solidFill>
                  <a:schemeClr val="bg1"/>
                </a:solidFill>
                <a:latin typeface="Times"/>
                <a:cs typeface="Times"/>
              </a:rPr>
              <a:t>left</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Entry cohort - </a:t>
            </a:r>
            <a:r>
              <a:rPr lang="en-US" u="sng" dirty="0">
                <a:solidFill>
                  <a:schemeClr val="bg1"/>
                </a:solidFill>
                <a:latin typeface="Times"/>
                <a:cs typeface="Times"/>
              </a:rPr>
              <a:t>A</a:t>
            </a:r>
            <a:r>
              <a:rPr lang="en-US" u="sng" dirty="0" smtClean="0">
                <a:solidFill>
                  <a:schemeClr val="bg1"/>
                </a:solidFill>
                <a:latin typeface="Times"/>
                <a:cs typeface="Times"/>
              </a:rPr>
              <a:t>ll</a:t>
            </a:r>
            <a:r>
              <a:rPr lang="en-US" dirty="0" smtClean="0">
                <a:solidFill>
                  <a:schemeClr val="bg1"/>
                </a:solidFill>
                <a:latin typeface="Times"/>
                <a:cs typeface="Times"/>
              </a:rPr>
              <a:t> children who entered</a:t>
            </a:r>
          </a:p>
        </p:txBody>
      </p:sp>
      <p:sp>
        <p:nvSpPr>
          <p:cNvPr id="27651" name="Slide Number Placeholder 3"/>
          <p:cNvSpPr>
            <a:spLocks noGrp="1"/>
          </p:cNvSpPr>
          <p:nvPr>
            <p:ph type="sldNum" sz="quarter" idx="12"/>
          </p:nvPr>
        </p:nvSpPr>
        <p:spPr>
          <a:xfrm>
            <a:off x="457200" y="6248400"/>
            <a:ext cx="1676400" cy="457200"/>
          </a:xfrm>
          <a:noFill/>
        </p:spPr>
        <p:txBody>
          <a:bodyPr/>
          <a:lstStyle/>
          <a:p>
            <a:pPr algn="l"/>
            <a:fld id="{53453A17-E45A-42EC-A62F-F9340F2F9BE7}" type="slidenum">
              <a:rPr lang="en-US" smtClean="0"/>
              <a:pPr algn="l"/>
              <a:t>6</a:t>
            </a:fld>
            <a:endParaRPr lang="en-US" smtClean="0"/>
          </a:p>
        </p:txBody>
      </p:sp>
    </p:spTree>
    <p:extLst>
      <p:ext uri="{BB962C8B-B14F-4D97-AF65-F5344CB8AC3E}">
        <p14:creationId xmlns:p14="http://schemas.microsoft.com/office/powerpoint/2010/main" val="1401707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3200" dirty="0" smtClean="0">
                <a:solidFill>
                  <a:srgbClr val="FFFFFF"/>
                </a:solidFill>
                <a:latin typeface="Times New Roman"/>
                <a:cs typeface="Times New Roman"/>
              </a:rPr>
              <a:t>Please complete exercises </a:t>
            </a:r>
            <a:br>
              <a:rPr lang="en-US" sz="3200" dirty="0" smtClean="0">
                <a:solidFill>
                  <a:srgbClr val="FFFFFF"/>
                </a:solidFill>
                <a:latin typeface="Times New Roman"/>
                <a:cs typeface="Times New Roman"/>
              </a:rPr>
            </a:br>
            <a:r>
              <a:rPr lang="en-US" sz="3200" dirty="0" smtClean="0">
                <a:solidFill>
                  <a:srgbClr val="FFFFFF"/>
                </a:solidFill>
                <a:latin typeface="Times New Roman"/>
                <a:cs typeface="Times New Roman"/>
              </a:rPr>
              <a:t>10a </a:t>
            </a:r>
            <a:r>
              <a:rPr lang="en-US" sz="3200" dirty="0" smtClean="0">
                <a:solidFill>
                  <a:srgbClr val="FFFFFF"/>
                </a:solidFill>
                <a:latin typeface="Times New Roman"/>
                <a:cs typeface="Times New Roman"/>
              </a:rPr>
              <a:t>through </a:t>
            </a:r>
            <a:r>
              <a:rPr lang="en-US" sz="3200" dirty="0" smtClean="0">
                <a:solidFill>
                  <a:srgbClr val="FFFFFF"/>
                </a:solidFill>
                <a:latin typeface="Times New Roman"/>
                <a:cs typeface="Times New Roman"/>
              </a:rPr>
              <a:t>10c</a:t>
            </a:r>
            <a:endParaRPr lang="en-US" sz="3200" dirty="0">
              <a:solidFill>
                <a:srgbClr val="FFFFFF"/>
              </a:solidFill>
              <a:latin typeface="Times New Roman"/>
              <a:cs typeface="Times New Roman"/>
            </a:endParaRPr>
          </a:p>
        </p:txBody>
      </p:sp>
      <p:sp>
        <p:nvSpPr>
          <p:cNvPr id="6" name="Text Placeholder 5"/>
          <p:cNvSpPr>
            <a:spLocks noGrp="1"/>
          </p:cNvSpPr>
          <p:nvPr>
            <p:ph type="body" idx="1"/>
          </p:nvPr>
        </p:nvSpPr>
        <p:spPr/>
        <p:txBody>
          <a:bodyPr/>
          <a:lstStyle/>
          <a:p>
            <a:r>
              <a:rPr lang="en-US" sz="4400" dirty="0" smtClean="0">
                <a:solidFill>
                  <a:srgbClr val="BEAA64"/>
                </a:solidFill>
                <a:latin typeface="Times New Roman"/>
                <a:cs typeface="Times New Roman"/>
              </a:rPr>
              <a:t>Worksheet:</a:t>
            </a:r>
            <a:endParaRPr lang="en-US" sz="44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60</a:t>
            </a:fld>
            <a:endParaRPr lang="en-US"/>
          </a:p>
        </p:txBody>
      </p:sp>
    </p:spTree>
    <p:extLst>
      <p:ext uri="{BB962C8B-B14F-4D97-AF65-F5344CB8AC3E}">
        <p14:creationId xmlns:p14="http://schemas.microsoft.com/office/powerpoint/2010/main" val="3650494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the </a:t>
            </a:r>
            <a:r>
              <a:rPr lang="en-US" i="1" dirty="0">
                <a:solidFill>
                  <a:schemeClr val="bg1"/>
                </a:solidFill>
                <a:latin typeface="Times New Roman"/>
                <a:cs typeface="Times New Roman"/>
              </a:rPr>
              <a:t>Stuart </a:t>
            </a:r>
            <a:r>
              <a:rPr lang="en-US" i="1" dirty="0" smtClean="0">
                <a:solidFill>
                  <a:schemeClr val="bg1"/>
                </a:solidFill>
                <a:latin typeface="Times New Roman"/>
                <a:cs typeface="Times New Roman"/>
              </a:rPr>
              <a:t>Foundation,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61</a:t>
            </a:fld>
            <a:endParaRPr lang="en-US"/>
          </a:p>
        </p:txBody>
      </p:sp>
      <p:pic>
        <p:nvPicPr>
          <p:cNvPr id="5" name="Picture 3"/>
          <p:cNvPicPr>
            <a:picLocks noChangeAspect="1"/>
          </p:cNvPicPr>
          <p:nvPr/>
        </p:nvPicPr>
        <p:blipFill>
          <a:blip r:embed="rId3"/>
          <a:srcRect/>
          <a:stretch>
            <a:fillRect/>
          </a:stretch>
        </p:blipFill>
        <p:spPr bwMode="auto">
          <a:xfrm>
            <a:off x="2743200" y="51054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7" name="Picture 6"/>
          <p:cNvPicPr>
            <a:picLocks noChangeAspect="1"/>
          </p:cNvPicPr>
          <p:nvPr/>
        </p:nvPicPr>
        <p:blipFill>
          <a:blip r:embed="rId5"/>
          <a:stretch>
            <a:fillRect/>
          </a:stretch>
        </p:blipFill>
        <p:spPr>
          <a:xfrm>
            <a:off x="2743200" y="5791200"/>
            <a:ext cx="3657600" cy="428102"/>
          </a:xfrm>
          <a:prstGeom prst="rect">
            <a:avLst/>
          </a:prstGeom>
        </p:spPr>
      </p:pic>
      <p:pic>
        <p:nvPicPr>
          <p:cNvPr id="8" name="Picture 7"/>
          <p:cNvPicPr>
            <a:picLocks noChangeAspect="1"/>
          </p:cNvPicPr>
          <p:nvPr/>
        </p:nvPicPr>
        <p:blipFill>
          <a:blip r:embed="rId6"/>
          <a:stretch>
            <a:fillRect/>
          </a:stretch>
        </p:blipFill>
        <p:spPr>
          <a:xfrm>
            <a:off x="6477000" y="4876800"/>
            <a:ext cx="1482852" cy="1600200"/>
          </a:xfrm>
          <a:prstGeom prst="rect">
            <a:avLst/>
          </a:prstGeom>
        </p:spPr>
      </p:pic>
    </p:spTree>
    <p:extLst>
      <p:ext uri="{BB962C8B-B14F-4D97-AF65-F5344CB8AC3E}">
        <p14:creationId xmlns:p14="http://schemas.microsoft.com/office/powerpoint/2010/main" val="157825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are the implications?</a:t>
            </a:r>
          </a:p>
        </p:txBody>
      </p:sp>
      <p:sp>
        <p:nvSpPr>
          <p:cNvPr id="29698" name="Content Placeholder 2"/>
          <p:cNvSpPr>
            <a:spLocks noGrp="1"/>
          </p:cNvSpPr>
          <p:nvPr>
            <p:ph idx="1"/>
          </p:nvPr>
        </p:nvSpPr>
        <p:spPr/>
        <p:txBody>
          <a:bodyPr/>
          <a:lstStyle/>
          <a:p>
            <a:pPr eaLnBrk="1" hangingPunct="1">
              <a:lnSpc>
                <a:spcPct val="80000"/>
              </a:lnSpc>
            </a:pPr>
            <a:r>
              <a:rPr lang="en-US" sz="2800" dirty="0" smtClean="0">
                <a:solidFill>
                  <a:schemeClr val="bg1"/>
                </a:solidFill>
                <a:latin typeface="Times New Roman"/>
                <a:cs typeface="Times New Roman"/>
              </a:rPr>
              <a:t>It is much harder to measure outcomes over time using either a point-in-time or an exit cohort sample because the samples are missing some children:</a:t>
            </a:r>
          </a:p>
          <a:p>
            <a:pPr lvl="1">
              <a:lnSpc>
                <a:spcPct val="80000"/>
              </a:lnSpc>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 </a:t>
            </a:r>
            <a:r>
              <a:rPr lang="en-US" sz="2400" dirty="0">
                <a:solidFill>
                  <a:srgbClr val="BEAA64"/>
                </a:solidFill>
                <a:latin typeface="Times New Roman"/>
                <a:cs typeface="Times New Roman"/>
              </a:rPr>
              <a:t>point-in-time analysis</a:t>
            </a:r>
            <a:r>
              <a:rPr lang="en-US" sz="2400" dirty="0">
                <a:solidFill>
                  <a:schemeClr val="bg1"/>
                </a:solidFill>
                <a:latin typeface="Times New Roman"/>
                <a:cs typeface="Times New Roman"/>
              </a:rPr>
              <a:t> </a:t>
            </a:r>
            <a:r>
              <a:rPr lang="en-US" sz="2400" dirty="0" smtClean="0">
                <a:solidFill>
                  <a:schemeClr val="bg1"/>
                </a:solidFill>
                <a:latin typeface="Times New Roman"/>
                <a:cs typeface="Times New Roman"/>
              </a:rPr>
              <a:t>is </a:t>
            </a:r>
            <a:r>
              <a:rPr lang="en-US" sz="2400" u="sng" dirty="0" smtClean="0">
                <a:solidFill>
                  <a:schemeClr val="bg1"/>
                </a:solidFill>
                <a:latin typeface="Times New Roman"/>
                <a:cs typeface="Times New Roman"/>
              </a:rPr>
              <a:t>missing the </a:t>
            </a:r>
            <a:r>
              <a:rPr lang="en-US" sz="2400" u="sng" dirty="0">
                <a:solidFill>
                  <a:schemeClr val="bg1"/>
                </a:solidFill>
                <a:latin typeface="Times New Roman"/>
                <a:cs typeface="Times New Roman"/>
              </a:rPr>
              <a:t>kids who left </a:t>
            </a:r>
            <a:r>
              <a:rPr lang="en-US" sz="2400" dirty="0">
                <a:solidFill>
                  <a:schemeClr val="bg1"/>
                </a:solidFill>
                <a:latin typeface="Times New Roman"/>
                <a:cs typeface="Times New Roman"/>
              </a:rPr>
              <a:t>placement</a:t>
            </a:r>
          </a:p>
          <a:p>
            <a:pPr marL="457200" lvl="1" indent="0">
              <a:lnSpc>
                <a:spcPct val="80000"/>
              </a:lnSpc>
              <a:buNone/>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An </a:t>
            </a:r>
            <a:r>
              <a:rPr lang="en-US" sz="2400" dirty="0" smtClean="0">
                <a:solidFill>
                  <a:srgbClr val="BEAA64"/>
                </a:solidFill>
                <a:latin typeface="Times New Roman"/>
                <a:cs typeface="Times New Roman"/>
              </a:rPr>
              <a:t>exit cohort</a:t>
            </a:r>
            <a:r>
              <a:rPr lang="en-US" sz="2400" dirty="0" smtClean="0">
                <a:solidFill>
                  <a:schemeClr val="bg1"/>
                </a:solidFill>
                <a:latin typeface="Times New Roman"/>
                <a:cs typeface="Times New Roman"/>
              </a:rPr>
              <a:t> </a:t>
            </a:r>
            <a:r>
              <a:rPr lang="en-US" sz="2400" u="sng" dirty="0" smtClean="0">
                <a:solidFill>
                  <a:schemeClr val="bg1"/>
                </a:solidFill>
                <a:latin typeface="Times New Roman"/>
                <a:cs typeface="Times New Roman"/>
              </a:rPr>
              <a:t>only includes kids who leave</a:t>
            </a:r>
          </a:p>
          <a:p>
            <a:pPr lvl="1" eaLnBrk="1" hangingPunct="1">
              <a:lnSpc>
                <a:spcPct val="80000"/>
              </a:lnSpc>
            </a:pPr>
            <a:endParaRPr lang="en-US" sz="2400" dirty="0" smtClean="0">
              <a:solidFill>
                <a:schemeClr val="bg1"/>
              </a:solidFill>
              <a:latin typeface="Times New Roman"/>
              <a:cs typeface="Times New Roman"/>
            </a:endParaRPr>
          </a:p>
          <a:p>
            <a:pPr lvl="1" eaLnBrk="1" hangingPunct="1">
              <a:lnSpc>
                <a:spcPct val="80000"/>
              </a:lnSpc>
            </a:pPr>
            <a:r>
              <a:rPr lang="en-US" sz="2400" dirty="0" smtClean="0">
                <a:solidFill>
                  <a:schemeClr val="bg1"/>
                </a:solidFill>
                <a:latin typeface="Times New Roman"/>
                <a:cs typeface="Times New Roman"/>
              </a:rPr>
              <a:t>You can’t assess change if you leave out either of these children because their experiences aren’t factored into the outcomes.  All children have to be included in the system for monitoring outcomes.</a:t>
            </a:r>
          </a:p>
        </p:txBody>
      </p:sp>
      <p:sp>
        <p:nvSpPr>
          <p:cNvPr id="29699" name="Slide Number Placeholder 3"/>
          <p:cNvSpPr>
            <a:spLocks noGrp="1"/>
          </p:cNvSpPr>
          <p:nvPr>
            <p:ph type="sldNum" sz="quarter" idx="12"/>
          </p:nvPr>
        </p:nvSpPr>
        <p:spPr>
          <a:xfrm>
            <a:off x="457200" y="6248400"/>
            <a:ext cx="1676400" cy="457200"/>
          </a:xfrm>
          <a:noFill/>
        </p:spPr>
        <p:txBody>
          <a:bodyPr/>
          <a:lstStyle/>
          <a:p>
            <a:pPr algn="l"/>
            <a:fld id="{F3DE8E15-F7BA-4A91-BEE8-F1A7E8C37947}" type="slidenum">
              <a:rPr lang="en-US" smtClean="0"/>
              <a:pPr algn="l"/>
              <a:t>7</a:t>
            </a:fld>
            <a:endParaRPr lang="en-US" smtClean="0"/>
          </a:p>
        </p:txBody>
      </p:sp>
    </p:spTree>
    <p:extLst>
      <p:ext uri="{BB962C8B-B14F-4D97-AF65-F5344CB8AC3E}">
        <p14:creationId xmlns:p14="http://schemas.microsoft.com/office/powerpoint/2010/main" val="3026675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BEAA64"/>
                </a:solidFill>
                <a:latin typeface="Times New Roman"/>
                <a:cs typeface="Times New Roman"/>
              </a:rPr>
              <a:t>PIT Snapshots </a:t>
            </a:r>
            <a:r>
              <a:rPr lang="en-US" sz="4400" b="1" dirty="0" err="1" smtClean="0">
                <a:solidFill>
                  <a:srgbClr val="BEAA64"/>
                </a:solidFill>
                <a:latin typeface="Times New Roman"/>
                <a:cs typeface="Times New Roman"/>
              </a:rPr>
              <a:t>vs</a:t>
            </a:r>
            <a:r>
              <a:rPr lang="en-US" sz="4400" b="1" dirty="0">
                <a:solidFill>
                  <a:srgbClr val="BEAA64"/>
                </a:solidFill>
                <a:latin typeface="Times New Roman"/>
                <a:cs typeface="Times New Roman"/>
              </a:rPr>
              <a:t> </a:t>
            </a:r>
            <a:r>
              <a:rPr lang="en-US" sz="4400" b="1" dirty="0" smtClean="0">
                <a:solidFill>
                  <a:srgbClr val="BEAA64"/>
                </a:solidFill>
                <a:latin typeface="Times New Roman"/>
                <a:cs typeface="Times New Roman"/>
              </a:rPr>
              <a:t>Entry </a:t>
            </a:r>
            <a:r>
              <a:rPr lang="en-US" sz="4400" b="1" dirty="0">
                <a:solidFill>
                  <a:srgbClr val="BEAA64"/>
                </a:solidFill>
                <a:latin typeface="Times New Roman"/>
                <a:cs typeface="Times New Roman"/>
              </a:rPr>
              <a:t>Cohorts</a:t>
            </a:r>
          </a:p>
        </p:txBody>
      </p:sp>
      <p:sp>
        <p:nvSpPr>
          <p:cNvPr id="3075" name="Rectangle 3"/>
          <p:cNvSpPr>
            <a:spLocks noChangeArrowheads="1"/>
          </p:cNvSpPr>
          <p:nvPr/>
        </p:nvSpPr>
        <p:spPr bwMode="auto">
          <a:xfrm>
            <a:off x="1143000" y="1752600"/>
            <a:ext cx="7162800" cy="46482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3076" name="Line 5"/>
          <p:cNvSpPr>
            <a:spLocks noChangeShapeType="1"/>
          </p:cNvSpPr>
          <p:nvPr/>
        </p:nvSpPr>
        <p:spPr bwMode="auto">
          <a:xfrm>
            <a:off x="2170113" y="4746625"/>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 name="Line 6"/>
          <p:cNvSpPr>
            <a:spLocks noChangeShapeType="1"/>
          </p:cNvSpPr>
          <p:nvPr/>
        </p:nvSpPr>
        <p:spPr bwMode="auto">
          <a:xfrm>
            <a:off x="6829425" y="3328988"/>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8" name="Line 7"/>
          <p:cNvSpPr>
            <a:spLocks noChangeShapeType="1"/>
          </p:cNvSpPr>
          <p:nvPr/>
        </p:nvSpPr>
        <p:spPr bwMode="auto">
          <a:xfrm>
            <a:off x="4951413" y="4352925"/>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9" name="Line 8"/>
          <p:cNvSpPr>
            <a:spLocks noChangeShapeType="1"/>
          </p:cNvSpPr>
          <p:nvPr/>
        </p:nvSpPr>
        <p:spPr bwMode="auto">
          <a:xfrm>
            <a:off x="7162800" y="56134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0" name="Line 9"/>
          <p:cNvSpPr>
            <a:spLocks noChangeShapeType="1"/>
          </p:cNvSpPr>
          <p:nvPr/>
        </p:nvSpPr>
        <p:spPr bwMode="auto">
          <a:xfrm>
            <a:off x="3657600" y="5181600"/>
            <a:ext cx="4519613"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1" name="Line 10"/>
          <p:cNvSpPr>
            <a:spLocks noChangeShapeType="1"/>
          </p:cNvSpPr>
          <p:nvPr/>
        </p:nvSpPr>
        <p:spPr bwMode="auto">
          <a:xfrm>
            <a:off x="1960563" y="3013075"/>
            <a:ext cx="299085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2" name="Line 11"/>
          <p:cNvSpPr>
            <a:spLocks noChangeShapeType="1"/>
          </p:cNvSpPr>
          <p:nvPr/>
        </p:nvSpPr>
        <p:spPr bwMode="auto">
          <a:xfrm>
            <a:off x="3143250" y="3879850"/>
            <a:ext cx="4519613"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3" name="Line 12"/>
          <p:cNvSpPr>
            <a:spLocks noChangeShapeType="1"/>
          </p:cNvSpPr>
          <p:nvPr/>
        </p:nvSpPr>
        <p:spPr bwMode="auto">
          <a:xfrm>
            <a:off x="2308225" y="2068513"/>
            <a:ext cx="452120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4" name="Line 13"/>
          <p:cNvSpPr>
            <a:spLocks noChangeShapeType="1"/>
          </p:cNvSpPr>
          <p:nvPr/>
        </p:nvSpPr>
        <p:spPr bwMode="auto">
          <a:xfrm>
            <a:off x="3962400" y="25146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3" name="Text Box 15"/>
          <p:cNvSpPr txBox="1">
            <a:spLocks noChangeArrowheads="1"/>
          </p:cNvSpPr>
          <p:nvPr/>
        </p:nvSpPr>
        <p:spPr bwMode="auto">
          <a:xfrm>
            <a:off x="3552825" y="1230313"/>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Jan. 1, 2015</a:t>
            </a:r>
          </a:p>
        </p:txBody>
      </p:sp>
      <p:sp>
        <p:nvSpPr>
          <p:cNvPr id="3086" name="Text Box 16"/>
          <p:cNvSpPr txBox="1">
            <a:spLocks noChangeArrowheads="1"/>
          </p:cNvSpPr>
          <p:nvPr/>
        </p:nvSpPr>
        <p:spPr bwMode="auto">
          <a:xfrm>
            <a:off x="7072313" y="63881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2016</a:t>
            </a:r>
          </a:p>
        </p:txBody>
      </p:sp>
      <p:sp>
        <p:nvSpPr>
          <p:cNvPr id="3087" name="Text Box 17"/>
          <p:cNvSpPr txBox="1">
            <a:spLocks noChangeArrowheads="1"/>
          </p:cNvSpPr>
          <p:nvPr/>
        </p:nvSpPr>
        <p:spPr bwMode="auto">
          <a:xfrm>
            <a:off x="123825" y="64008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2014</a:t>
            </a:r>
          </a:p>
        </p:txBody>
      </p:sp>
      <p:sp>
        <p:nvSpPr>
          <p:cNvPr id="3088" name="Line 4"/>
          <p:cNvSpPr>
            <a:spLocks noChangeShapeType="1"/>
          </p:cNvSpPr>
          <p:nvPr/>
        </p:nvSpPr>
        <p:spPr bwMode="auto">
          <a:xfrm>
            <a:off x="1752600" y="5867400"/>
            <a:ext cx="632460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6" name="Line 18"/>
          <p:cNvSpPr>
            <a:spLocks noChangeShapeType="1"/>
          </p:cNvSpPr>
          <p:nvPr/>
        </p:nvSpPr>
        <p:spPr bwMode="auto">
          <a:xfrm>
            <a:off x="1752600" y="5867400"/>
            <a:ext cx="632460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3657600" y="5170488"/>
            <a:ext cx="4519613"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8" name="Line 20"/>
          <p:cNvSpPr>
            <a:spLocks noChangeShapeType="1"/>
          </p:cNvSpPr>
          <p:nvPr/>
        </p:nvSpPr>
        <p:spPr bwMode="auto">
          <a:xfrm>
            <a:off x="1960563" y="3001963"/>
            <a:ext cx="299085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9" name="Line 21"/>
          <p:cNvSpPr>
            <a:spLocks noChangeShapeType="1"/>
          </p:cNvSpPr>
          <p:nvPr/>
        </p:nvSpPr>
        <p:spPr bwMode="auto">
          <a:xfrm>
            <a:off x="3143250" y="3868738"/>
            <a:ext cx="4519613"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90" name="Line 22"/>
          <p:cNvSpPr>
            <a:spLocks noChangeShapeType="1"/>
          </p:cNvSpPr>
          <p:nvPr/>
        </p:nvSpPr>
        <p:spPr bwMode="auto">
          <a:xfrm>
            <a:off x="2308225" y="2057400"/>
            <a:ext cx="452120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91" name="Line 23"/>
          <p:cNvSpPr>
            <a:spLocks noChangeShapeType="1"/>
          </p:cNvSpPr>
          <p:nvPr/>
        </p:nvSpPr>
        <p:spPr bwMode="auto">
          <a:xfrm>
            <a:off x="3962400" y="2514600"/>
            <a:ext cx="765175"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2" name="Rectangle 14"/>
          <p:cNvSpPr>
            <a:spLocks noChangeArrowheads="1"/>
          </p:cNvSpPr>
          <p:nvPr/>
        </p:nvSpPr>
        <p:spPr bwMode="auto">
          <a:xfrm>
            <a:off x="4419600" y="1752600"/>
            <a:ext cx="228600" cy="4648200"/>
          </a:xfrm>
          <a:prstGeom prst="rect">
            <a:avLst/>
          </a:prstGeom>
          <a:solidFill>
            <a:srgbClr val="993366"/>
          </a:solidFill>
          <a:ln w="9525">
            <a:solidFill>
              <a:schemeClr val="tx1"/>
            </a:solidFill>
            <a:miter lim="800000"/>
            <a:headEnd/>
            <a:tailEnd/>
          </a:ln>
        </p:spPr>
        <p:txBody>
          <a:bodyPr wrap="none" anchor="ctr"/>
          <a:lstStyle/>
          <a:p>
            <a:pPr eaLnBrk="1" hangingPunct="1"/>
            <a:endParaRPr lang="en-US"/>
          </a:p>
        </p:txBody>
      </p:sp>
      <p:sp>
        <p:nvSpPr>
          <p:cNvPr id="3096" name="Line 5"/>
          <p:cNvSpPr>
            <a:spLocks noChangeShapeType="1"/>
          </p:cNvSpPr>
          <p:nvPr/>
        </p:nvSpPr>
        <p:spPr bwMode="auto">
          <a:xfrm>
            <a:off x="1195388" y="3338513"/>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7" name="Line 5"/>
          <p:cNvSpPr>
            <a:spLocks noChangeShapeType="1"/>
          </p:cNvSpPr>
          <p:nvPr/>
        </p:nvSpPr>
        <p:spPr bwMode="auto">
          <a:xfrm>
            <a:off x="3554413" y="6172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8" name="Line 5"/>
          <p:cNvSpPr>
            <a:spLocks noChangeShapeType="1"/>
          </p:cNvSpPr>
          <p:nvPr/>
        </p:nvSpPr>
        <p:spPr bwMode="auto">
          <a:xfrm>
            <a:off x="5715000" y="2362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9" name="Line 5"/>
          <p:cNvSpPr>
            <a:spLocks noChangeShapeType="1"/>
          </p:cNvSpPr>
          <p:nvPr/>
        </p:nvSpPr>
        <p:spPr bwMode="auto">
          <a:xfrm>
            <a:off x="2935288" y="2743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72382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0" fill="hold"/>
                                        <p:tgtEl>
                                          <p:spTgt spid="7182"/>
                                        </p:tgtEl>
                                        <p:attrNameLst>
                                          <p:attrName>ppt_x</p:attrName>
                                        </p:attrNameLst>
                                      </p:cBhvr>
                                      <p:tavLst>
                                        <p:tav tm="0">
                                          <p:val>
                                            <p:strVal val="#ppt_x"/>
                                          </p:val>
                                        </p:tav>
                                        <p:tav tm="100000">
                                          <p:val>
                                            <p:strVal val="#ppt_x"/>
                                          </p:val>
                                        </p:tav>
                                      </p:tavLst>
                                    </p:anim>
                                    <p:anim calcmode="lin" valueType="num">
                                      <p:cBhvr additive="base">
                                        <p:cTn id="8" dur="5000" fill="hold"/>
                                        <p:tgtEl>
                                          <p:spTgt spid="71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718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dissolve">
                                      <p:cBhvr>
                                        <p:cTn id="16" dur="500"/>
                                        <p:tgtEl>
                                          <p:spTgt spid="719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dissolve">
                                      <p:cBhvr>
                                        <p:cTn id="20" dur="500"/>
                                        <p:tgtEl>
                                          <p:spTgt spid="719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dissolve">
                                      <p:cBhvr>
                                        <p:cTn id="24" dur="500"/>
                                        <p:tgtEl>
                                          <p:spTgt spid="7188"/>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dissolve">
                                      <p:cBhvr>
                                        <p:cTn id="28" dur="500"/>
                                        <p:tgtEl>
                                          <p:spTgt spid="7189"/>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dissolve">
                                      <p:cBhvr>
                                        <p:cTn id="32" dur="500"/>
                                        <p:tgtEl>
                                          <p:spTgt spid="7187"/>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dissolve">
                                      <p:cBhvr>
                                        <p:cTn id="36"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6" grpId="0" animBg="1"/>
      <p:bldP spid="7187" grpId="0" animBg="1"/>
      <p:bldP spid="7188" grpId="0" animBg="1"/>
      <p:bldP spid="7189" grpId="0" animBg="1"/>
      <p:bldP spid="7190" grpId="0" animBg="1"/>
      <p:bldP spid="7191" grpId="0" animBg="1"/>
      <p:bldP spid="7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62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6" name="Text Box 24"/>
          <p:cNvSpPr txBox="1">
            <a:spLocks noChangeArrowheads="1"/>
          </p:cNvSpPr>
          <p:nvPr/>
        </p:nvSpPr>
        <p:spPr bwMode="auto">
          <a:xfrm>
            <a:off x="1371600" y="15240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2014</a:t>
            </a:r>
          </a:p>
        </p:txBody>
      </p:sp>
      <p:sp>
        <p:nvSpPr>
          <p:cNvPr id="69657" name="Rectangle 25"/>
          <p:cNvSpPr>
            <a:spLocks noChangeArrowheads="1"/>
          </p:cNvSpPr>
          <p:nvPr/>
        </p:nvSpPr>
        <p:spPr bwMode="auto">
          <a:xfrm>
            <a:off x="45720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8" name="Text Box 26"/>
          <p:cNvSpPr txBox="1">
            <a:spLocks noChangeArrowheads="1"/>
          </p:cNvSpPr>
          <p:nvPr/>
        </p:nvSpPr>
        <p:spPr bwMode="auto">
          <a:xfrm>
            <a:off x="5486400" y="1524000"/>
            <a:ext cx="2209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2015</a:t>
            </a:r>
          </a:p>
        </p:txBody>
      </p:sp>
      <p:sp>
        <p:nvSpPr>
          <p:cNvPr id="69659" name="Text Box 27"/>
          <p:cNvSpPr txBox="1">
            <a:spLocks noChangeArrowheads="1"/>
          </p:cNvSpPr>
          <p:nvPr/>
        </p:nvSpPr>
        <p:spPr bwMode="auto">
          <a:xfrm>
            <a:off x="76200" y="45720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pic>
        <p:nvPicPr>
          <p:cNvPr id="69660" name="Picture 28"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34290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61" name="Line 29"/>
          <p:cNvSpPr>
            <a:spLocks noChangeShapeType="1"/>
          </p:cNvSpPr>
          <p:nvPr/>
        </p:nvSpPr>
        <p:spPr bwMode="auto">
          <a:xfrm>
            <a:off x="838200" y="4114800"/>
            <a:ext cx="46482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2" name="Text Box 30"/>
          <p:cNvSpPr txBox="1">
            <a:spLocks noChangeArrowheads="1"/>
          </p:cNvSpPr>
          <p:nvPr/>
        </p:nvSpPr>
        <p:spPr bwMode="auto">
          <a:xfrm>
            <a:off x="838200" y="41910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Mar. 1</a:t>
            </a:r>
          </a:p>
        </p:txBody>
      </p:sp>
      <p:sp>
        <p:nvSpPr>
          <p:cNvPr id="69663" name="Text Box 31"/>
          <p:cNvSpPr txBox="1">
            <a:spLocks noChangeArrowheads="1"/>
          </p:cNvSpPr>
          <p:nvPr/>
        </p:nvSpPr>
        <p:spPr bwMode="auto">
          <a:xfrm>
            <a:off x="4800600" y="4191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Mar. 1</a:t>
            </a:r>
          </a:p>
        </p:txBody>
      </p:sp>
      <p:sp>
        <p:nvSpPr>
          <p:cNvPr id="69665" name="Text Box 33"/>
          <p:cNvSpPr txBox="1">
            <a:spLocks noChangeArrowheads="1"/>
          </p:cNvSpPr>
          <p:nvPr/>
        </p:nvSpPr>
        <p:spPr bwMode="auto">
          <a:xfrm>
            <a:off x="3810000" y="4572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66" name="Picture 34"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62200" y="28956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67" name="Line 35"/>
          <p:cNvSpPr>
            <a:spLocks noChangeShapeType="1"/>
          </p:cNvSpPr>
          <p:nvPr/>
        </p:nvSpPr>
        <p:spPr bwMode="auto">
          <a:xfrm>
            <a:off x="2438400" y="3581400"/>
            <a:ext cx="45720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8" name="Text Box 36"/>
          <p:cNvSpPr txBox="1">
            <a:spLocks noChangeArrowheads="1"/>
          </p:cNvSpPr>
          <p:nvPr/>
        </p:nvSpPr>
        <p:spPr bwMode="auto">
          <a:xfrm>
            <a:off x="2362200" y="36576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Jul. 7</a:t>
            </a:r>
          </a:p>
        </p:txBody>
      </p:sp>
      <p:sp>
        <p:nvSpPr>
          <p:cNvPr id="69669" name="Text Box 37"/>
          <p:cNvSpPr txBox="1">
            <a:spLocks noChangeArrowheads="1"/>
          </p:cNvSpPr>
          <p:nvPr/>
        </p:nvSpPr>
        <p:spPr bwMode="auto">
          <a:xfrm>
            <a:off x="6324600" y="36576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Jul. 7</a:t>
            </a:r>
          </a:p>
        </p:txBody>
      </p:sp>
      <p:sp>
        <p:nvSpPr>
          <p:cNvPr id="69670" name="Text Box 38"/>
          <p:cNvSpPr txBox="1">
            <a:spLocks noChangeArrowheads="1"/>
          </p:cNvSpPr>
          <p:nvPr/>
        </p:nvSpPr>
        <p:spPr bwMode="auto">
          <a:xfrm>
            <a:off x="4572000" y="45720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sp>
        <p:nvSpPr>
          <p:cNvPr id="69671" name="Text Box 39"/>
          <p:cNvSpPr txBox="1">
            <a:spLocks noChangeArrowheads="1"/>
          </p:cNvSpPr>
          <p:nvPr/>
        </p:nvSpPr>
        <p:spPr bwMode="auto">
          <a:xfrm>
            <a:off x="8305800" y="4572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72" name="Picture 40"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1000" y="20574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73" name="Line 41"/>
          <p:cNvSpPr>
            <a:spLocks noChangeShapeType="1"/>
          </p:cNvSpPr>
          <p:nvPr/>
        </p:nvSpPr>
        <p:spPr bwMode="auto">
          <a:xfrm>
            <a:off x="4419600" y="2743200"/>
            <a:ext cx="45720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4" name="Text Box 42"/>
          <p:cNvSpPr txBox="1">
            <a:spLocks noChangeArrowheads="1"/>
          </p:cNvSpPr>
          <p:nvPr/>
        </p:nvSpPr>
        <p:spPr bwMode="auto">
          <a:xfrm>
            <a:off x="3657600" y="27432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9675" name="Text Box 43"/>
          <p:cNvSpPr txBox="1">
            <a:spLocks noChangeArrowheads="1"/>
          </p:cNvSpPr>
          <p:nvPr/>
        </p:nvSpPr>
        <p:spPr bwMode="auto">
          <a:xfrm>
            <a:off x="8305800" y="28194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166" name="Text Box 44"/>
          <p:cNvSpPr txBox="1">
            <a:spLocks noChangeArrowheads="1"/>
          </p:cNvSpPr>
          <p:nvPr/>
        </p:nvSpPr>
        <p:spPr bwMode="auto">
          <a:xfrm>
            <a:off x="152400" y="381000"/>
            <a:ext cx="87630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200" b="1" dirty="0">
                <a:solidFill>
                  <a:srgbClr val="BEAA64"/>
                </a:solidFill>
                <a:latin typeface="Times New Roman"/>
                <a:cs typeface="Times New Roman"/>
              </a:rPr>
              <a:t>Tracking an Entry Cohort for 1 Year</a:t>
            </a:r>
          </a:p>
        </p:txBody>
      </p:sp>
    </p:spTree>
    <p:extLst>
      <p:ext uri="{BB962C8B-B14F-4D97-AF65-F5344CB8AC3E}">
        <p14:creationId xmlns:p14="http://schemas.microsoft.com/office/powerpoint/2010/main" val="6455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56"/>
                                        </p:tgtEl>
                                        <p:attrNameLst>
                                          <p:attrName>style.visibility</p:attrName>
                                        </p:attrNameLst>
                                      </p:cBhvr>
                                      <p:to>
                                        <p:strVal val="visible"/>
                                      </p:to>
                                    </p:set>
                                    <p:animEffect transition="in" filter="wipe(left)">
                                      <p:cBhvr>
                                        <p:cTn id="10" dur="500"/>
                                        <p:tgtEl>
                                          <p:spTgt spid="696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59"/>
                                        </p:tgtEl>
                                        <p:attrNameLst>
                                          <p:attrName>style.visibility</p:attrName>
                                        </p:attrNameLst>
                                      </p:cBhvr>
                                      <p:to>
                                        <p:strVal val="visible"/>
                                      </p:to>
                                    </p:set>
                                    <p:animEffect transition="in" filter="wipe(left)">
                                      <p:cBhvr>
                                        <p:cTn id="13" dur="500"/>
                                        <p:tgtEl>
                                          <p:spTgt spid="69659"/>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wipe(left)">
                                      <p:cBhvr>
                                        <p:cTn id="17" dur="500"/>
                                        <p:tgtEl>
                                          <p:spTgt spid="696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dissolve">
                                      <p:cBhvr>
                                        <p:cTn id="22" dur="500"/>
                                        <p:tgtEl>
                                          <p:spTgt spid="69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9662"/>
                                        </p:tgtEl>
                                        <p:attrNameLst>
                                          <p:attrName>style.visibility</p:attrName>
                                        </p:attrNameLst>
                                      </p:cBhvr>
                                      <p:to>
                                        <p:strVal val="visible"/>
                                      </p:to>
                                    </p:set>
                                    <p:animEffect transition="in" filter="dissolve">
                                      <p:cBhvr>
                                        <p:cTn id="25" dur="500"/>
                                        <p:tgtEl>
                                          <p:spTgt spid="69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61"/>
                                        </p:tgtEl>
                                        <p:attrNameLst>
                                          <p:attrName>style.visibility</p:attrName>
                                        </p:attrNameLst>
                                      </p:cBhvr>
                                      <p:to>
                                        <p:strVal val="visible"/>
                                      </p:to>
                                    </p:set>
                                    <p:animEffect transition="in" filter="wipe(left)">
                                      <p:cBhvr>
                                        <p:cTn id="30" dur="500"/>
                                        <p:tgtEl>
                                          <p:spTgt spid="6966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ipe(left)">
                                      <p:cBhvr>
                                        <p:cTn id="34" dur="500"/>
                                        <p:tgtEl>
                                          <p:spTgt spid="69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wipe(left)">
                                      <p:cBhvr>
                                        <p:cTn id="37" dur="500"/>
                                        <p:tgtEl>
                                          <p:spTgt spid="69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671"/>
                                        </p:tgtEl>
                                        <p:attrNameLst>
                                          <p:attrName>style.visibility</p:attrName>
                                        </p:attrNameLst>
                                      </p:cBhvr>
                                      <p:to>
                                        <p:strVal val="visible"/>
                                      </p:to>
                                    </p:set>
                                    <p:animEffect transition="in" filter="wipe(left)">
                                      <p:cBhvr>
                                        <p:cTn id="43" dur="500"/>
                                        <p:tgtEl>
                                          <p:spTgt spid="6967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663"/>
                                        </p:tgtEl>
                                        <p:attrNameLst>
                                          <p:attrName>style.visibility</p:attrName>
                                        </p:attrNameLst>
                                      </p:cBhvr>
                                      <p:to>
                                        <p:strVal val="visible"/>
                                      </p:to>
                                    </p:set>
                                    <p:animEffect transition="in" filter="dissolve">
                                      <p:cBhvr>
                                        <p:cTn id="46" dur="3000"/>
                                        <p:tgtEl>
                                          <p:spTgt spid="696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9666"/>
                                        </p:tgtEl>
                                        <p:attrNameLst>
                                          <p:attrName>style.visibility</p:attrName>
                                        </p:attrNameLst>
                                      </p:cBhvr>
                                      <p:to>
                                        <p:strVal val="visible"/>
                                      </p:to>
                                    </p:set>
                                    <p:animEffect transition="in" filter="dissolve">
                                      <p:cBhvr>
                                        <p:cTn id="51" dur="500"/>
                                        <p:tgtEl>
                                          <p:spTgt spid="6966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9668"/>
                                        </p:tgtEl>
                                        <p:attrNameLst>
                                          <p:attrName>style.visibility</p:attrName>
                                        </p:attrNameLst>
                                      </p:cBhvr>
                                      <p:to>
                                        <p:strVal val="visible"/>
                                      </p:to>
                                    </p:set>
                                    <p:animEffect transition="in" filter="dissolve">
                                      <p:cBhvr>
                                        <p:cTn id="54" dur="500"/>
                                        <p:tgtEl>
                                          <p:spTgt spid="696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67"/>
                                        </p:tgtEl>
                                        <p:attrNameLst>
                                          <p:attrName>style.visibility</p:attrName>
                                        </p:attrNameLst>
                                      </p:cBhvr>
                                      <p:to>
                                        <p:strVal val="visible"/>
                                      </p:to>
                                    </p:set>
                                    <p:animEffect transition="in" filter="wipe(left)">
                                      <p:cBhvr>
                                        <p:cTn id="59" dur="500"/>
                                        <p:tgtEl>
                                          <p:spTgt spid="6966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9669"/>
                                        </p:tgtEl>
                                        <p:attrNameLst>
                                          <p:attrName>style.visibility</p:attrName>
                                        </p:attrNameLst>
                                      </p:cBhvr>
                                      <p:to>
                                        <p:strVal val="visible"/>
                                      </p:to>
                                    </p:set>
                                    <p:animEffect transition="in" filter="dissolve">
                                      <p:cBhvr>
                                        <p:cTn id="62" dur="2000"/>
                                        <p:tgtEl>
                                          <p:spTgt spid="696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9672"/>
                                        </p:tgtEl>
                                        <p:attrNameLst>
                                          <p:attrName>style.visibility</p:attrName>
                                        </p:attrNameLst>
                                      </p:cBhvr>
                                      <p:to>
                                        <p:strVal val="visible"/>
                                      </p:to>
                                    </p:set>
                                    <p:animEffect transition="in" filter="dissolve">
                                      <p:cBhvr>
                                        <p:cTn id="67" dur="500"/>
                                        <p:tgtEl>
                                          <p:spTgt spid="6967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9674"/>
                                        </p:tgtEl>
                                        <p:attrNameLst>
                                          <p:attrName>style.visibility</p:attrName>
                                        </p:attrNameLst>
                                      </p:cBhvr>
                                      <p:to>
                                        <p:strVal val="visible"/>
                                      </p:to>
                                    </p:set>
                                    <p:animEffect transition="in" filter="dissolve">
                                      <p:cBhvr>
                                        <p:cTn id="70" dur="500"/>
                                        <p:tgtEl>
                                          <p:spTgt spid="6967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9673"/>
                                        </p:tgtEl>
                                        <p:attrNameLst>
                                          <p:attrName>style.visibility</p:attrName>
                                        </p:attrNameLst>
                                      </p:cBhvr>
                                      <p:to>
                                        <p:strVal val="visible"/>
                                      </p:to>
                                    </p:set>
                                    <p:animEffect transition="in" filter="wipe(left)">
                                      <p:cBhvr>
                                        <p:cTn id="75" dur="500"/>
                                        <p:tgtEl>
                                          <p:spTgt spid="696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9675"/>
                                        </p:tgtEl>
                                        <p:attrNameLst>
                                          <p:attrName>style.visibility</p:attrName>
                                        </p:attrNameLst>
                                      </p:cBhvr>
                                      <p:to>
                                        <p:strVal val="visible"/>
                                      </p:to>
                                    </p:set>
                                    <p:animEffect transition="in" filter="dissolve">
                                      <p:cBhvr>
                                        <p:cTn id="78" dur="2000"/>
                                        <p:tgtEl>
                                          <p:spTgt spid="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56" grpId="0"/>
      <p:bldP spid="69657" grpId="0" animBg="1"/>
      <p:bldP spid="69658" grpId="0"/>
      <p:bldP spid="69659" grpId="0"/>
      <p:bldP spid="69661" grpId="0" animBg="1"/>
      <p:bldP spid="69662" grpId="0"/>
      <p:bldP spid="69663" grpId="0"/>
      <p:bldP spid="69665" grpId="0"/>
      <p:bldP spid="69667" grpId="0" animBg="1"/>
      <p:bldP spid="69668" grpId="0"/>
      <p:bldP spid="69669" grpId="0"/>
      <p:bldP spid="69670" grpId="0"/>
      <p:bldP spid="69671" grpId="0"/>
      <p:bldP spid="69673" grpId="0" animBg="1"/>
      <p:bldP spid="69674" grpId="0"/>
      <p:bldP spid="696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8593</TotalTime>
  <Words>3864</Words>
  <Application>Microsoft Office PowerPoint</Application>
  <PresentationFormat>On-screen Show (4:3)</PresentationFormat>
  <Paragraphs>589</Paragraphs>
  <Slides>61</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ＭＳ Ｐゴシック</vt:lpstr>
      <vt:lpstr>Arial</vt:lpstr>
      <vt:lpstr>Calibri</vt:lpstr>
      <vt:lpstr>Times</vt:lpstr>
      <vt:lpstr>Times New Roman</vt:lpstr>
      <vt:lpstr>Wingdings</vt:lpstr>
      <vt:lpstr>Office Theme</vt:lpstr>
      <vt:lpstr>Clip</vt:lpstr>
      <vt:lpstr>CCWIP Data Analysis Training  Using the CCWIP Website to Answer Questions about Key Child Welfare Outcomes</vt:lpstr>
      <vt:lpstr>Outline</vt:lpstr>
      <vt:lpstr> child welfare data measurement</vt:lpstr>
      <vt:lpstr>Counterbalanced Indicators of  System Performance</vt:lpstr>
      <vt:lpstr>3 Key Data Views in Child Welfare</vt:lpstr>
      <vt:lpstr>What is the difference?</vt:lpstr>
      <vt:lpstr>What are the implications?</vt:lpstr>
      <vt:lpstr>PowerPoint Presentation</vt:lpstr>
      <vt:lpstr>PowerPoint Presentation</vt:lpstr>
      <vt:lpstr> federal CFSR3 measures</vt:lpstr>
      <vt:lpstr>Outcomes: Safety</vt:lpstr>
      <vt:lpstr>CFSR3: Data Indicators</vt:lpstr>
      <vt:lpstr>S1: Maltreatment in foster care</vt:lpstr>
      <vt:lpstr>S2: Recurrence of maltreatment</vt:lpstr>
      <vt:lpstr>Outcomes: Permanency</vt:lpstr>
      <vt:lpstr>CFSR3: Data Indicators</vt:lpstr>
      <vt:lpstr>P1: Permanency in 12 months for children entering foster care</vt:lpstr>
      <vt:lpstr>CFSR3: Data Indicators</vt:lpstr>
      <vt:lpstr>P2/P3: Entry &amp; Length of Stay for months</vt:lpstr>
      <vt:lpstr>P2: Permanency in 12 months for children in care for 12-23 months</vt:lpstr>
      <vt:lpstr>P3: Permanency in 12 months for children in care for 24+ months</vt:lpstr>
      <vt:lpstr>CFSR3: Data Indicators</vt:lpstr>
      <vt:lpstr>P4: Re-Entry to Foster Care</vt:lpstr>
      <vt:lpstr>P5: Placement Stability</vt:lpstr>
      <vt:lpstr>Outcomes: Well-Being</vt:lpstr>
      <vt:lpstr>The California Child Welfare Indicators Project (CCWIP)</vt:lpstr>
      <vt:lpstr>CCWIP Overview</vt:lpstr>
      <vt:lpstr>Where do the data come from?</vt:lpstr>
      <vt:lpstr>PowerPoint Presentation</vt:lpstr>
      <vt:lpstr> website</vt:lpstr>
      <vt:lpstr>PowerPoint Presentation</vt:lpstr>
      <vt:lpstr>Report Index</vt:lpstr>
      <vt:lpstr>Computing a Percent</vt:lpstr>
      <vt:lpstr>Computing a Rate per 1,000</vt:lpstr>
      <vt:lpstr>Computing a Rate per 1,000</vt:lpstr>
      <vt:lpstr>Please complete exercises  1a through 1c </vt:lpstr>
      <vt:lpstr>Federal (CFSR) Measures</vt:lpstr>
      <vt:lpstr>Methodology Links</vt:lpstr>
      <vt:lpstr>Methodology Links (con’t)</vt:lpstr>
      <vt:lpstr>Please complete exercises  2a THROUGH 2D</vt:lpstr>
      <vt:lpstr>Federal CFSR Summaries</vt:lpstr>
      <vt:lpstr>Please complete exercises  3a through 3D</vt:lpstr>
      <vt:lpstr>Row &amp; Column Dimensions</vt:lpstr>
      <vt:lpstr>Service Component as  Row &amp; Column Dimensions</vt:lpstr>
      <vt:lpstr>Please complete exercises  4a &amp; 4b </vt:lpstr>
      <vt:lpstr>Disproportionality vs. Disparity</vt:lpstr>
      <vt:lpstr>PowerPoint Presentation</vt:lpstr>
      <vt:lpstr>PowerPoint Presentation</vt:lpstr>
      <vt:lpstr>Please complete exercises  5a through 5c</vt:lpstr>
      <vt:lpstr>Multi-Report Option</vt:lpstr>
      <vt:lpstr>Please complete exercises  6a &amp; 6b</vt:lpstr>
      <vt:lpstr>Multiple Time Periods</vt:lpstr>
      <vt:lpstr>Please complete exercises  7a &amp; 7b</vt:lpstr>
      <vt:lpstr>Additional Subgroup Filters</vt:lpstr>
      <vt:lpstr>Additional Subgroup Filters</vt:lpstr>
      <vt:lpstr>Please complete exercises  8a through 8c</vt:lpstr>
      <vt:lpstr>Exporting Tables &amp; Charts</vt:lpstr>
      <vt:lpstr>Please complete exercises  9a &amp; 9B</vt:lpstr>
      <vt:lpstr>Reviewing/Comparing  Multiple Methodologies</vt:lpstr>
      <vt:lpstr>Please complete exercises  10a through 10c</vt:lpstr>
      <vt:lpstr>Thank You!</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1514</cp:revision>
  <dcterms:created xsi:type="dcterms:W3CDTF">2012-12-12T19:35:09Z</dcterms:created>
  <dcterms:modified xsi:type="dcterms:W3CDTF">2017-01-19T00:20:56Z</dcterms:modified>
</cp:coreProperties>
</file>