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9" r:id="rId2"/>
    <p:sldId id="260" r:id="rId3"/>
    <p:sldId id="261" r:id="rId4"/>
    <p:sldId id="262" r:id="rId5"/>
    <p:sldId id="263" r:id="rId6"/>
    <p:sldId id="264"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16" autoAdjust="0"/>
  </p:normalViewPr>
  <p:slideViewPr>
    <p:cSldViewPr>
      <p:cViewPr>
        <p:scale>
          <a:sx n="75" d="100"/>
          <a:sy n="75" d="100"/>
        </p:scale>
        <p:origin x="-159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D028B-3F03-453B-AEC3-0A689DA759DC}" type="datetimeFigureOut">
              <a:rPr lang="en-US" smtClean="0"/>
              <a:pPr/>
              <a:t>3/19/2013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474DE-6E90-43ED-8F02-1EC46D798054}" type="slidenum">
              <a:rPr lang="en-US" smtClean="0"/>
              <a:pPr/>
              <a:t>‹#›</a:t>
            </a:fld>
            <a:endParaRPr lang="en-US"/>
          </a:p>
        </p:txBody>
      </p:sp>
    </p:spTree>
    <p:extLst>
      <p:ext uri="{BB962C8B-B14F-4D97-AF65-F5344CB8AC3E}">
        <p14:creationId xmlns:p14="http://schemas.microsoft.com/office/powerpoint/2010/main" val="161051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E880D0E-F53F-403F-8AED-49325E7752DA}"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All Child Welfare Data in this file are drawn from Child Welfare Dynamic Report System</a:t>
            </a:r>
          </a:p>
          <a:p>
            <a:r>
              <a:rPr lang="en-US" smtClean="0"/>
              <a:t>A California Department of Social Services / University of California at Berkeley collaboration</a:t>
            </a:r>
          </a:p>
          <a:p>
            <a:r>
              <a:rPr lang="en-US" smtClean="0"/>
              <a:t>funded by CDSS and the Stuart Foundation.</a:t>
            </a:r>
          </a:p>
          <a:p>
            <a:r>
              <a:rPr lang="en-US" smtClean="0"/>
              <a:t> </a:t>
            </a:r>
          </a:p>
          <a:p>
            <a:r>
              <a:rPr lang="en-US" smtClean="0"/>
              <a:t>The web site is provides reports information about children and youth involved with California’s child welfare system.  Data are drawn from CWS/CMS, California’s SACWIS, and the site is public.</a:t>
            </a:r>
          </a:p>
          <a:p>
            <a:r>
              <a:rPr lang="en-US" smtClean="0"/>
              <a:t> </a:t>
            </a:r>
          </a:p>
          <a:p>
            <a:endParaRPr lang="en-US" smtClean="0"/>
          </a:p>
        </p:txBody>
      </p:sp>
      <p:sp>
        <p:nvSpPr>
          <p:cNvPr id="4" name="Slide Number Placeholder 3"/>
          <p:cNvSpPr>
            <a:spLocks noGrp="1"/>
          </p:cNvSpPr>
          <p:nvPr>
            <p:ph type="sldNum" sz="quarter" idx="5"/>
          </p:nvPr>
        </p:nvSpPr>
        <p:spPr/>
        <p:txBody>
          <a:bodyPr/>
          <a:lstStyle/>
          <a:p>
            <a:pPr>
              <a:defRPr/>
            </a:pPr>
            <a:fld id="{37D24AD1-A92A-4311-BC32-AE0A3660D83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All Child Welfare Data in this file are drawn from Child Welfare Dynamic Report System</a:t>
            </a:r>
          </a:p>
          <a:p>
            <a:r>
              <a:rPr lang="en-US" smtClean="0"/>
              <a:t>A California Department of Social Services / University of California at Berkeley collaboration</a:t>
            </a:r>
          </a:p>
          <a:p>
            <a:r>
              <a:rPr lang="en-US" smtClean="0"/>
              <a:t>funded by CDSS and the Stuart Foundation.</a:t>
            </a:r>
          </a:p>
          <a:p>
            <a:r>
              <a:rPr lang="en-US" smtClean="0"/>
              <a:t> </a:t>
            </a:r>
          </a:p>
          <a:p>
            <a:r>
              <a:rPr lang="en-US" smtClean="0"/>
              <a:t>The web site is provides reports information about children and youth involved with California’s child welfare system.  Data are drawn from CWS/CMS, California’s SACWIS, and the site is public.</a:t>
            </a:r>
          </a:p>
          <a:p>
            <a:r>
              <a:rPr lang="en-US" smtClean="0"/>
              <a:t> </a:t>
            </a:r>
          </a:p>
          <a:p>
            <a:endParaRPr lang="en-US" smtClean="0"/>
          </a:p>
        </p:txBody>
      </p:sp>
      <p:sp>
        <p:nvSpPr>
          <p:cNvPr id="4" name="Slide Number Placeholder 3"/>
          <p:cNvSpPr>
            <a:spLocks noGrp="1"/>
          </p:cNvSpPr>
          <p:nvPr>
            <p:ph type="sldNum" sz="quarter" idx="5"/>
          </p:nvPr>
        </p:nvSpPr>
        <p:spPr/>
        <p:txBody>
          <a:bodyPr/>
          <a:lstStyle/>
          <a:p>
            <a:pPr>
              <a:defRPr/>
            </a:pPr>
            <a:fld id="{AD4AABFD-9831-40A8-8647-757BDFCE9B8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Administrative Office of the Courts (AOC) responds to numerous requests for descriptive statistics on California’s juvenile dependency caseload.  CA has 58 counties that do not share a centralized case management system.  With the exception of data on juvenile dependency court filings, which are available though the Judicial Branch Statistical Information System, the AOC relies on publically accessible data from California’s child welfare data system (CWS/CMS) to fulfill data requests.  Absent a statewide court case management system, the CWS/CMS is currently the only source of data that is consistently updated and available at both the state and county level.</a:t>
            </a:r>
          </a:p>
          <a:p>
            <a:pPr eaLnBrk="1" hangingPunct="1">
              <a:spcBef>
                <a:spcPct val="0"/>
              </a:spcBef>
            </a:pPr>
            <a:r>
              <a:rPr lang="en-US" dirty="0" smtClean="0"/>
              <a:t> </a:t>
            </a:r>
          </a:p>
          <a:p>
            <a:pPr eaLnBrk="1" hangingPunct="1">
              <a:spcBef>
                <a:spcPct val="0"/>
              </a:spcBef>
            </a:pPr>
            <a:r>
              <a:rPr lang="en-US" dirty="0" smtClean="0"/>
              <a:t>In order to provide courts with the most frequently requested data, the Center for Social Services Research at UC Berkeley and the Administrative Office of the Courts have collaborated to create a series of county-level reports entitled Child Welfare County Data Profiles for the Courts.  To the greatest extent possible, using a data source external to the courts, these reports have been designed to meet the data needs of judicial officers, court managers and court executives.</a:t>
            </a:r>
          </a:p>
        </p:txBody>
      </p:sp>
      <p:sp>
        <p:nvSpPr>
          <p:cNvPr id="4" name="Slide Number Placeholder 3"/>
          <p:cNvSpPr>
            <a:spLocks noGrp="1"/>
          </p:cNvSpPr>
          <p:nvPr>
            <p:ph type="sldNum" sz="quarter" idx="5"/>
          </p:nvPr>
        </p:nvSpPr>
        <p:spPr/>
        <p:txBody>
          <a:bodyPr/>
          <a:lstStyle/>
          <a:p>
            <a:pPr>
              <a:defRPr/>
            </a:pPr>
            <a:fld id="{347E7474-250B-49E2-A879-C0F45690274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Excel tool is refreshed twice yearly and all values are calculated for California and each of CA’s 58 counties.</a:t>
            </a:r>
          </a:p>
          <a:p>
            <a:pPr eaLnBrk="1" hangingPunct="1">
              <a:spcBef>
                <a:spcPct val="0"/>
              </a:spcBef>
            </a:pPr>
            <a:r>
              <a:rPr lang="en-US" smtClean="0"/>
              <a:t>Selected topics and analyses of interest to court users.</a:t>
            </a:r>
          </a:p>
          <a:p>
            <a:pPr eaLnBrk="1" hangingPunct="1">
              <a:spcBef>
                <a:spcPct val="0"/>
              </a:spcBef>
            </a:pPr>
            <a:r>
              <a:rPr lang="en-US" smtClean="0"/>
              <a:t>Many data are stratified by children receiving court-ordered/voluntary family maintenance and children in court-dependent/non-court-dependent foster care.</a:t>
            </a:r>
          </a:p>
          <a:p>
            <a:pPr eaLnBrk="1" hangingPunct="1">
              <a:spcBef>
                <a:spcPct val="0"/>
              </a:spcBef>
            </a:pPr>
            <a:r>
              <a:rPr lang="en-US" smtClean="0"/>
              <a:t>There are a lot of reports on the website, so this Excel file selects reports of interest and doesn’t require the user to be expert in the use of the site to make use of the data.  The hope is that, for some users, this will provide an introduction to the data and encourage use of the site to answer in-depth questions.</a:t>
            </a:r>
          </a:p>
          <a:p>
            <a:pPr eaLnBrk="1" hangingPunct="1">
              <a:spcBef>
                <a:spcPct val="0"/>
              </a:spcBef>
            </a:pPr>
            <a:endParaRPr lang="en-US" smtClean="0"/>
          </a:p>
          <a:p>
            <a:pPr eaLnBrk="1" hangingPunct="1">
              <a:spcBef>
                <a:spcPct val="0"/>
              </a:spcBef>
            </a:pPr>
            <a:r>
              <a:rPr lang="en-US" smtClean="0"/>
              <a:t>Worked extensively to gather feedback with judges and CEOs around the state, needed to address concerns about small county (with small cells-under 50 cases) and data discrepancies (between court and child welfare reports).</a:t>
            </a:r>
          </a:p>
          <a:p>
            <a:pPr eaLnBrk="1" hangingPunct="1">
              <a:spcBef>
                <a:spcPct val="0"/>
              </a:spcBef>
            </a:pPr>
            <a:endParaRPr lang="en-US"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D92D57-A1BB-40DA-9B5E-DEB8A5C90708}"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a:t>
            </a:r>
            <a:r>
              <a:rPr lang="en-US" baseline="0" dirty="0" smtClean="0"/>
              <a:t> f</a:t>
            </a:r>
            <a:r>
              <a:rPr lang="en-US" dirty="0" smtClean="0"/>
              <a:t>eatures of county profile</a:t>
            </a:r>
            <a:r>
              <a:rPr lang="en-US" baseline="0" dirty="0" smtClean="0"/>
              <a:t> reports</a:t>
            </a:r>
            <a:r>
              <a:rPr lang="en-US" dirty="0" smtClean="0"/>
              <a:t>:</a:t>
            </a:r>
          </a:p>
          <a:p>
            <a:r>
              <a:rPr lang="en-US" sz="1200" kern="1200" dirty="0" smtClean="0">
                <a:solidFill>
                  <a:schemeClr val="tx1"/>
                </a:solidFill>
                <a:effectLst/>
                <a:latin typeface="+mn-lt"/>
                <a:ea typeface="+mn-ea"/>
                <a:cs typeface="+mn-cs"/>
              </a:rPr>
              <a:t>-- links to source reports on CWS/CMS reports website to allow users to further explore data </a:t>
            </a:r>
          </a:p>
          <a:p>
            <a:r>
              <a:rPr lang="en-US" sz="1200" kern="1200" dirty="0" smtClean="0">
                <a:solidFill>
                  <a:schemeClr val="tx1"/>
                </a:solidFill>
                <a:effectLst/>
                <a:latin typeface="+mn-lt"/>
                <a:ea typeface="+mn-ea"/>
                <a:cs typeface="+mn-cs"/>
              </a:rPr>
              <a:t>--Data restricted to court ordered cases / court dependent placements when possible </a:t>
            </a:r>
          </a:p>
          <a:p>
            <a:r>
              <a:rPr lang="en-US" sz="1200" kern="1200" dirty="0" smtClean="0">
                <a:solidFill>
                  <a:schemeClr val="tx1"/>
                </a:solidFill>
                <a:effectLst/>
                <a:latin typeface="+mn-lt"/>
                <a:ea typeface="+mn-ea"/>
                <a:cs typeface="+mn-cs"/>
              </a:rPr>
              <a:t>--Custom data views as requested by AOC (e.g., combination of Family Maintenance and Foster Care caseloads in one view and custom in care placement type groupings) [see explanation below] </a:t>
            </a:r>
          </a:p>
          <a:p>
            <a:r>
              <a:rPr lang="en-US" sz="1200" kern="1200" dirty="0" smtClean="0">
                <a:solidFill>
                  <a:schemeClr val="tx1"/>
                </a:solidFill>
                <a:effectLst/>
                <a:latin typeface="+mn-lt"/>
                <a:ea typeface="+mn-ea"/>
                <a:cs typeface="+mn-cs"/>
              </a:rPr>
              <a:t>--County/State and County side by side table and graph comparisons </a:t>
            </a:r>
          </a:p>
          <a:p>
            <a:r>
              <a:rPr lang="en-US" sz="1200" kern="1200" dirty="0" smtClean="0">
                <a:solidFill>
                  <a:schemeClr val="tx1"/>
                </a:solidFill>
                <a:effectLst/>
                <a:latin typeface="+mn-lt"/>
                <a:ea typeface="+mn-ea"/>
                <a:cs typeface="+mn-cs"/>
              </a:rPr>
              <a:t>--% change between timeframes </a:t>
            </a:r>
          </a:p>
          <a:p>
            <a:r>
              <a:rPr lang="en-US" sz="1200" kern="1200" dirty="0" smtClean="0">
                <a:solidFill>
                  <a:schemeClr val="tx1"/>
                </a:solidFill>
                <a:effectLst/>
                <a:latin typeface="+mn-lt"/>
                <a:ea typeface="+mn-ea"/>
                <a:cs typeface="+mn-cs"/>
              </a:rPr>
              <a:t>--Presents data from child welfare and court sources (filings) </a:t>
            </a:r>
          </a:p>
          <a:p>
            <a:r>
              <a:rPr lang="en-US" sz="1200" kern="1200" dirty="0" smtClean="0">
                <a:solidFill>
                  <a:schemeClr val="tx1"/>
                </a:solidFill>
                <a:effectLst/>
                <a:latin typeface="+mn-lt"/>
                <a:ea typeface="+mn-ea"/>
                <a:cs typeface="+mn-cs"/>
              </a:rPr>
              <a:t>--Custom footnotes and endnotes developed with court audience in mind </a:t>
            </a:r>
          </a:p>
          <a:p>
            <a:r>
              <a:rPr lang="en-US" sz="1200" kern="1200" dirty="0" smtClean="0">
                <a:solidFill>
                  <a:schemeClr val="tx1"/>
                </a:solidFill>
                <a:effectLst/>
                <a:latin typeface="+mn-lt"/>
                <a:ea typeface="+mn-ea"/>
                <a:cs typeface="+mn-cs"/>
              </a:rPr>
              <a:t>--Static (excel, </a:t>
            </a:r>
            <a:r>
              <a:rPr lang="en-US" sz="1200" kern="1200" dirty="0" err="1" smtClean="0">
                <a:solidFill>
                  <a:schemeClr val="tx1"/>
                </a:solidFill>
                <a:effectLst/>
                <a:latin typeface="+mn-lt"/>
                <a:ea typeface="+mn-ea"/>
                <a:cs typeface="+mn-cs"/>
              </a:rPr>
              <a:t>pdf</a:t>
            </a:r>
            <a:r>
              <a:rPr lang="en-US" sz="1200" kern="1200" dirty="0" smtClean="0">
                <a:solidFill>
                  <a:schemeClr val="tx1"/>
                </a:solidFill>
                <a:effectLst/>
                <a:latin typeface="+mn-lt"/>
                <a:ea typeface="+mn-ea"/>
                <a:cs typeface="+mn-cs"/>
              </a:rPr>
              <a:t>) and dynamic (excel) versions available </a:t>
            </a:r>
          </a:p>
          <a:p>
            <a:r>
              <a:rPr lang="en-US" sz="1200" kern="1200" dirty="0" smtClean="0">
                <a:solidFill>
                  <a:schemeClr val="tx1"/>
                </a:solidFill>
                <a:effectLst/>
                <a:latin typeface="+mn-lt"/>
                <a:ea typeface="+mn-ea"/>
                <a:cs typeface="+mn-cs"/>
              </a:rPr>
              <a:t>--(Dynamic version) % change between user-selected time frames.  Selected time frames are dynamically marked on tables and charts </a:t>
            </a:r>
          </a:p>
          <a:p>
            <a:r>
              <a:rPr lang="en-US" sz="1200" kern="1200" dirty="0" smtClean="0">
                <a:solidFill>
                  <a:schemeClr val="tx1"/>
                </a:solidFill>
                <a:effectLst/>
                <a:latin typeface="+mn-lt"/>
                <a:ea typeface="+mn-ea"/>
                <a:cs typeface="+mn-cs"/>
              </a:rPr>
              <a:t>--(Dynamic version) Presents all available time frames in four views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(intervals)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55474DE-6E90-43ED-8F02-1EC46D798054}" type="slidenum">
              <a:rPr lang="en-US" smtClean="0"/>
              <a:pPr/>
              <a:t>6</a:t>
            </a:fld>
            <a:endParaRPr lang="en-US"/>
          </a:p>
        </p:txBody>
      </p:sp>
    </p:spTree>
    <p:extLst>
      <p:ext uri="{BB962C8B-B14F-4D97-AF65-F5344CB8AC3E}">
        <p14:creationId xmlns:p14="http://schemas.microsoft.com/office/powerpoint/2010/main" val="1238575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1AADCCC3-529D-42D5-B9DA-1B903F061DA0}"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82040D4-4E7F-4B32-B347-D074F0862BCE}" type="datetimeFigureOut">
              <a:rPr lang="en-US" smtClean="0"/>
              <a:pPr/>
              <a:t>3/19/2013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5892A5A-1084-4B57-8B9D-B23859FF64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2040D4-4E7F-4B32-B347-D074F0862BCE}"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892A5A-1084-4B57-8B9D-B23859FF64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82040D4-4E7F-4B32-B347-D074F0862BCE}" type="datetimeFigureOut">
              <a:rPr lang="en-US" smtClean="0"/>
              <a:pPr/>
              <a:t>3/19/2013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5892A5A-1084-4B57-8B9D-B23859FF64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2040D4-4E7F-4B32-B347-D074F0862BCE}" type="datetimeFigureOut">
              <a:rPr lang="en-US" smtClean="0"/>
              <a:pPr/>
              <a:t>3/19/2013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5892A5A-1084-4B57-8B9D-B23859FF641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82040D4-4E7F-4B32-B347-D074F0862BCE}" type="datetimeFigureOut">
              <a:rPr lang="en-US" smtClean="0"/>
              <a:pPr/>
              <a:t>3/19/2013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5892A5A-1084-4B57-8B9D-B23859FF641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82040D4-4E7F-4B32-B347-D074F0862BCE}" type="datetimeFigureOut">
              <a:rPr lang="en-US" smtClean="0"/>
              <a:pPr/>
              <a:t>3/19/2013</a:t>
            </a:fld>
            <a:endParaRPr lang="en-US"/>
          </a:p>
        </p:txBody>
      </p:sp>
      <p:sp>
        <p:nvSpPr>
          <p:cNvPr id="10" name="Slide Number Placeholder 9"/>
          <p:cNvSpPr>
            <a:spLocks noGrp="1"/>
          </p:cNvSpPr>
          <p:nvPr>
            <p:ph type="sldNum" sz="quarter" idx="16"/>
          </p:nvPr>
        </p:nvSpPr>
        <p:spPr/>
        <p:txBody>
          <a:bodyPr rtlCol="0"/>
          <a:lstStyle/>
          <a:p>
            <a:fld id="{35892A5A-1084-4B57-8B9D-B23859FF641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82040D4-4E7F-4B32-B347-D074F0862BCE}" type="datetimeFigureOut">
              <a:rPr lang="en-US" smtClean="0"/>
              <a:pPr/>
              <a:t>3/19/2013</a:t>
            </a:fld>
            <a:endParaRPr lang="en-US"/>
          </a:p>
        </p:txBody>
      </p:sp>
      <p:sp>
        <p:nvSpPr>
          <p:cNvPr id="12" name="Slide Number Placeholder 11"/>
          <p:cNvSpPr>
            <a:spLocks noGrp="1"/>
          </p:cNvSpPr>
          <p:nvPr>
            <p:ph type="sldNum" sz="quarter" idx="16"/>
          </p:nvPr>
        </p:nvSpPr>
        <p:spPr/>
        <p:txBody>
          <a:bodyPr rtlCol="0"/>
          <a:lstStyle/>
          <a:p>
            <a:fld id="{35892A5A-1084-4B57-8B9D-B23859FF641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2040D4-4E7F-4B32-B347-D074F0862BCE}" type="datetimeFigureOut">
              <a:rPr lang="en-US" smtClean="0"/>
              <a:pPr/>
              <a:t>3/19/2013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5892A5A-1084-4B57-8B9D-B23859FF64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040D4-4E7F-4B32-B347-D074F0862BCE}" type="datetimeFigureOut">
              <a:rPr lang="en-US" smtClean="0"/>
              <a:pPr/>
              <a:t>3/19/2013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5892A5A-1084-4B57-8B9D-B23859FF64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82040D4-4E7F-4B32-B347-D074F0862BCE}" type="datetimeFigureOut">
              <a:rPr lang="en-US" smtClean="0"/>
              <a:pPr/>
              <a:t>3/19/2013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5892A5A-1084-4B57-8B9D-B23859FF641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82040D4-4E7F-4B32-B347-D074F0862BCE}" type="datetimeFigureOut">
              <a:rPr lang="en-US" smtClean="0"/>
              <a:pPr/>
              <a:t>3/19/2013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5892A5A-1084-4B57-8B9D-B23859FF641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82040D4-4E7F-4B32-B347-D074F0862BCE}" type="datetimeFigureOut">
              <a:rPr lang="en-US" smtClean="0"/>
              <a:pPr/>
              <a:t>3/19/2013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5892A5A-1084-4B57-8B9D-B23859FF64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1"/>
          </p:nvPr>
        </p:nvSpPr>
        <p:spPr>
          <a:xfrm>
            <a:off x="838200" y="5029200"/>
            <a:ext cx="7920318" cy="762000"/>
          </a:xfrm>
        </p:spPr>
        <p:txBody>
          <a:bodyPr>
            <a:normAutofit/>
          </a:bodyPr>
          <a:lstStyle/>
          <a:p>
            <a:pPr algn="ctr" eaLnBrk="1" hangingPunct="1"/>
            <a:r>
              <a:rPr lang="en-US" sz="1600" i="1" dirty="0" smtClean="0">
                <a:solidFill>
                  <a:schemeClr val="tx1"/>
                </a:solidFill>
              </a:rPr>
              <a:t>Presentation originally created by William C Dawson &amp;  Amy C </a:t>
            </a:r>
            <a:r>
              <a:rPr lang="en-US" sz="1600" i="1" dirty="0" err="1" smtClean="0">
                <a:solidFill>
                  <a:schemeClr val="tx1"/>
                </a:solidFill>
              </a:rPr>
              <a:t>Nuñez</a:t>
            </a:r>
            <a:endParaRPr lang="en-US" sz="1600" i="1" dirty="0" smtClean="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304800" y="5778669"/>
            <a:ext cx="3459163" cy="942975"/>
          </a:xfrm>
          <a:prstGeom prst="rect">
            <a:avLst/>
          </a:prstGeom>
          <a:ln w="3175">
            <a:solidFill>
              <a:schemeClr val="tx1"/>
            </a:solidFill>
          </a:ln>
          <a:effectLst>
            <a:outerShdw blurRad="292100" dist="139700" dir="2700000" algn="tl" rotWithShape="0">
              <a:srgbClr val="333333">
                <a:alpha val="65000"/>
              </a:srgbClr>
            </a:outerShdw>
          </a:effectLst>
        </p:spPr>
      </p:pic>
      <p:pic>
        <p:nvPicPr>
          <p:cNvPr id="2053" name="Picture 5"/>
          <p:cNvPicPr>
            <a:picLocks noChangeAspect="1" noChangeArrowheads="1"/>
          </p:cNvPicPr>
          <p:nvPr/>
        </p:nvPicPr>
        <p:blipFill>
          <a:blip r:embed="rId4" cstate="print"/>
          <a:srcRect/>
          <a:stretch>
            <a:fillRect/>
          </a:stretch>
        </p:blipFill>
        <p:spPr bwMode="auto">
          <a:xfrm>
            <a:off x="4495800" y="5854869"/>
            <a:ext cx="1143000" cy="777875"/>
          </a:xfrm>
          <a:prstGeom prst="rect">
            <a:avLst/>
          </a:prstGeom>
          <a:noFill/>
          <a:ln w="3175">
            <a:solidFill>
              <a:schemeClr val="tx1"/>
            </a:solidFill>
            <a:miter lim="800000"/>
            <a:headEnd/>
            <a:tailEnd/>
          </a:ln>
          <a:effectLst>
            <a:outerShdw blurRad="292100" dist="139700" dir="2700000" algn="tl" rotWithShape="0">
              <a:prstClr val="black">
                <a:alpha val="65000"/>
              </a:prstClr>
            </a:outerShdw>
          </a:effectLst>
        </p:spPr>
      </p:pic>
      <p:grpSp>
        <p:nvGrpSpPr>
          <p:cNvPr id="2" name="Group 9"/>
          <p:cNvGrpSpPr/>
          <p:nvPr/>
        </p:nvGrpSpPr>
        <p:grpSpPr>
          <a:xfrm>
            <a:off x="6248400" y="5715000"/>
            <a:ext cx="2510118" cy="1066800"/>
            <a:chOff x="6248400" y="5194131"/>
            <a:chExt cx="2510118" cy="1066800"/>
          </a:xfrm>
          <a:effectLst>
            <a:outerShdw blurRad="292100" dist="139700" dir="2700000" algn="ctr" rotWithShape="0">
              <a:schemeClr val="tx1">
                <a:alpha val="65000"/>
              </a:schemeClr>
            </a:outerShdw>
          </a:effectLst>
        </p:grpSpPr>
        <p:pic>
          <p:nvPicPr>
            <p:cNvPr id="2054" name="Picture 6"/>
            <p:cNvPicPr>
              <a:picLocks noChangeAspect="1" noChangeArrowheads="1"/>
            </p:cNvPicPr>
            <p:nvPr/>
          </p:nvPicPr>
          <p:blipFill>
            <a:blip r:embed="rId5" cstate="print"/>
            <a:srcRect/>
            <a:stretch>
              <a:fillRect/>
            </a:stretch>
          </p:blipFill>
          <p:spPr bwMode="auto">
            <a:xfrm>
              <a:off x="6248400" y="5194131"/>
              <a:ext cx="1066800" cy="1066800"/>
            </a:xfrm>
            <a:prstGeom prst="rect">
              <a:avLst/>
            </a:prstGeom>
            <a:noFill/>
            <a:ln w="3175">
              <a:noFill/>
              <a:miter lim="800000"/>
              <a:headEnd/>
              <a:tailEnd/>
            </a:ln>
          </p:spPr>
        </p:pic>
        <p:sp>
          <p:nvSpPr>
            <p:cNvPr id="2055" name="TextBox 6"/>
            <p:cNvSpPr txBox="1">
              <a:spLocks noChangeArrowheads="1"/>
            </p:cNvSpPr>
            <p:nvPr/>
          </p:nvSpPr>
          <p:spPr bwMode="auto">
            <a:xfrm>
              <a:off x="7315200" y="5219700"/>
              <a:ext cx="1443318" cy="1015663"/>
            </a:xfrm>
            <a:prstGeom prst="rect">
              <a:avLst/>
            </a:prstGeom>
            <a:noFill/>
            <a:ln w="3175">
              <a:noFill/>
              <a:miter lim="800000"/>
              <a:headEnd/>
              <a:tailEnd/>
            </a:ln>
          </p:spPr>
          <p:txBody>
            <a:bodyPr>
              <a:spAutoFit/>
            </a:bodyPr>
            <a:lstStyle/>
            <a:p>
              <a:pPr>
                <a:defRPr/>
              </a:pPr>
              <a:r>
                <a:rPr lang="en-US" sz="1200" b="1" dirty="0">
                  <a:latin typeface="Arial Narrow" pitchFamily="34" charset="0"/>
                </a:rPr>
                <a:t>CENTER FOR SOCIAL SERVICES RESEARCH</a:t>
              </a:r>
            </a:p>
            <a:p>
              <a:pPr>
                <a:defRPr/>
              </a:pPr>
              <a:r>
                <a:rPr lang="en-US" sz="1200" dirty="0">
                  <a:latin typeface="Arial Narrow" pitchFamily="34" charset="0"/>
                </a:rPr>
                <a:t>School of Social Welfare, UC Berkeley</a:t>
              </a:r>
            </a:p>
          </p:txBody>
        </p:sp>
      </p:grpSp>
      <p:sp>
        <p:nvSpPr>
          <p:cNvPr id="3" name="TextBox 2"/>
          <p:cNvSpPr txBox="1"/>
          <p:nvPr/>
        </p:nvSpPr>
        <p:spPr>
          <a:xfrm>
            <a:off x="76200" y="838200"/>
            <a:ext cx="8991600" cy="1246495"/>
          </a:xfrm>
          <a:prstGeom prst="rect">
            <a:avLst/>
          </a:prstGeom>
          <a:noFill/>
        </p:spPr>
        <p:txBody>
          <a:bodyPr wrap="square" rtlCol="0">
            <a:spAutoFit/>
          </a:bodyPr>
          <a:lstStyle/>
          <a:p>
            <a:pPr algn="ctr">
              <a:lnSpc>
                <a:spcPts val="3000"/>
              </a:lnSpc>
            </a:pPr>
            <a:r>
              <a:rPr lang="en-US" sz="2800" dirty="0" smtClean="0">
                <a:solidFill>
                  <a:srgbClr val="FFC000"/>
                </a:solidFill>
              </a:rPr>
              <a:t>The Performance Indicators Project </a:t>
            </a:r>
          </a:p>
          <a:p>
            <a:pPr algn="ctr">
              <a:lnSpc>
                <a:spcPts val="3000"/>
              </a:lnSpc>
            </a:pPr>
            <a:r>
              <a:rPr lang="en-US" sz="2800" dirty="0" smtClean="0">
                <a:solidFill>
                  <a:srgbClr val="FFC000"/>
                </a:solidFill>
              </a:rPr>
              <a:t>&amp; the Administrative Office of the Courts:</a:t>
            </a:r>
          </a:p>
          <a:p>
            <a:pPr algn="ctr">
              <a:lnSpc>
                <a:spcPts val="3000"/>
              </a:lnSpc>
            </a:pPr>
            <a:r>
              <a:rPr lang="en-US" sz="2400" i="1" dirty="0" smtClean="0">
                <a:solidFill>
                  <a:srgbClr val="FFC000"/>
                </a:solidFill>
              </a:rPr>
              <a:t>Toward Using Child Welfare Data in the Court Context</a:t>
            </a:r>
            <a:endParaRPr lang="en-US" sz="2400" i="1" dirty="0">
              <a:solidFill>
                <a:srgbClr val="FFC000"/>
              </a:solidFill>
            </a:endParaRPr>
          </a:p>
        </p:txBody>
      </p:sp>
      <p:sp>
        <p:nvSpPr>
          <p:cNvPr id="11" name="Subtitle 2"/>
          <p:cNvSpPr txBox="1">
            <a:spLocks/>
          </p:cNvSpPr>
          <p:nvPr/>
        </p:nvSpPr>
        <p:spPr>
          <a:xfrm>
            <a:off x="990600" y="2286000"/>
            <a:ext cx="7543800" cy="762000"/>
          </a:xfrm>
          <a:prstGeom prst="rect">
            <a:avLst/>
          </a:prstGeom>
        </p:spPr>
        <p:txBody>
          <a:bodyPr vert="horz" anchor="ctr">
            <a:noAutofit/>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ctr">
              <a:spcBef>
                <a:spcPts val="0"/>
              </a:spcBef>
            </a:pPr>
            <a:r>
              <a:rPr lang="en-US" sz="2000" dirty="0" smtClean="0">
                <a:solidFill>
                  <a:schemeClr val="tx1"/>
                </a:solidFill>
              </a:rPr>
              <a:t>Daniel Webster, </a:t>
            </a:r>
            <a:r>
              <a:rPr lang="en-US" sz="2000" dirty="0" smtClean="0">
                <a:solidFill>
                  <a:schemeClr val="tx1"/>
                </a:solidFill>
              </a:rPr>
              <a:t>MSW PhD</a:t>
            </a:r>
            <a:endParaRPr lang="en-US" sz="2000" dirty="0" smtClean="0">
              <a:solidFill>
                <a:schemeClr val="tx1"/>
              </a:solidFill>
            </a:endParaRPr>
          </a:p>
          <a:p>
            <a:pPr algn="ctr">
              <a:spcBef>
                <a:spcPts val="0"/>
              </a:spcBef>
            </a:pPr>
            <a:r>
              <a:rPr lang="en-US" sz="2000" dirty="0" smtClean="0">
                <a:solidFill>
                  <a:schemeClr val="tx1"/>
                </a:solidFill>
              </a:rPr>
              <a:t>Center for Social Services Research</a:t>
            </a:r>
          </a:p>
          <a:p>
            <a:pPr algn="ctr">
              <a:spcBef>
                <a:spcPts val="0"/>
              </a:spcBef>
            </a:pPr>
            <a:r>
              <a:rPr lang="en-US" sz="2000" dirty="0" smtClean="0">
                <a:solidFill>
                  <a:schemeClr val="tx1"/>
                </a:solidFill>
              </a:rPr>
              <a:t>University of California, Berkeley</a:t>
            </a:r>
          </a:p>
        </p:txBody>
      </p:sp>
      <p:sp>
        <p:nvSpPr>
          <p:cNvPr id="4" name="Rectangle 3"/>
          <p:cNvSpPr/>
          <p:nvPr/>
        </p:nvSpPr>
        <p:spPr>
          <a:xfrm>
            <a:off x="304800" y="3352800"/>
            <a:ext cx="8377518" cy="1887696"/>
          </a:xfrm>
          <a:prstGeom prst="rect">
            <a:avLst/>
          </a:prstGeom>
        </p:spPr>
        <p:txBody>
          <a:bodyPr wrap="square">
            <a:spAutoFit/>
          </a:bodyPr>
          <a:lstStyle/>
          <a:p>
            <a:pPr algn="ctr">
              <a:lnSpc>
                <a:spcPts val="2000"/>
              </a:lnSpc>
            </a:pPr>
            <a:r>
              <a:rPr lang="en-US" sz="2000" dirty="0" smtClean="0">
                <a:solidFill>
                  <a:srgbClr val="FFC000"/>
                </a:solidFill>
              </a:rPr>
              <a:t>Panel on Data and Child Outcome Measures: </a:t>
            </a:r>
          </a:p>
          <a:p>
            <a:pPr algn="ctr">
              <a:lnSpc>
                <a:spcPts val="2000"/>
              </a:lnSpc>
            </a:pPr>
            <a:r>
              <a:rPr lang="en-US" sz="2000" dirty="0" smtClean="0">
                <a:solidFill>
                  <a:srgbClr val="FFC000"/>
                </a:solidFill>
              </a:rPr>
              <a:t>Joint Ownership of Permanency &amp; Safety</a:t>
            </a:r>
          </a:p>
          <a:p>
            <a:pPr algn="ctr">
              <a:lnSpc>
                <a:spcPts val="2000"/>
              </a:lnSpc>
            </a:pPr>
            <a:r>
              <a:rPr lang="en-US" sz="2000" i="1" dirty="0">
                <a:solidFill>
                  <a:srgbClr val="FFC000"/>
                </a:solidFill>
              </a:rPr>
              <a:t>Court Improvement Project </a:t>
            </a:r>
            <a:r>
              <a:rPr lang="en-US" sz="2000" i="1" dirty="0" smtClean="0">
                <a:solidFill>
                  <a:srgbClr val="FFC000"/>
                </a:solidFill>
              </a:rPr>
              <a:t>Convening</a:t>
            </a:r>
          </a:p>
          <a:p>
            <a:pPr algn="ctr">
              <a:lnSpc>
                <a:spcPts val="2000"/>
              </a:lnSpc>
            </a:pPr>
            <a:r>
              <a:rPr lang="en-US" sz="2000" i="1" dirty="0">
                <a:solidFill>
                  <a:srgbClr val="FFC000"/>
                </a:solidFill>
              </a:rPr>
              <a:t>Casey Family Programs</a:t>
            </a:r>
          </a:p>
          <a:p>
            <a:pPr algn="ctr">
              <a:lnSpc>
                <a:spcPts val="2000"/>
              </a:lnSpc>
            </a:pPr>
            <a:r>
              <a:rPr lang="en-US" i="1" dirty="0" smtClean="0">
                <a:solidFill>
                  <a:srgbClr val="FFC000"/>
                </a:solidFill>
              </a:rPr>
              <a:t>Savannah</a:t>
            </a:r>
            <a:r>
              <a:rPr lang="en-US" i="1" dirty="0">
                <a:solidFill>
                  <a:srgbClr val="FFC000"/>
                </a:solidFill>
              </a:rPr>
              <a:t>, GA</a:t>
            </a:r>
          </a:p>
          <a:p>
            <a:pPr algn="ctr">
              <a:lnSpc>
                <a:spcPts val="2000"/>
              </a:lnSpc>
            </a:pPr>
            <a:endParaRPr lang="en-US" sz="800" i="1" dirty="0" smtClean="0">
              <a:solidFill>
                <a:srgbClr val="FFC000"/>
              </a:solidFill>
            </a:endParaRPr>
          </a:p>
          <a:p>
            <a:pPr algn="ctr">
              <a:lnSpc>
                <a:spcPts val="2000"/>
              </a:lnSpc>
            </a:pPr>
            <a:r>
              <a:rPr lang="en-US" i="1" dirty="0" smtClean="0">
                <a:solidFill>
                  <a:srgbClr val="FFC000"/>
                </a:solidFill>
              </a:rPr>
              <a:t>October 2012</a:t>
            </a:r>
            <a:endParaRPr lang="en-US" i="1" dirty="0">
              <a:solidFill>
                <a:srgbClr val="FFC000"/>
              </a:solidFill>
            </a:endParaRPr>
          </a:p>
        </p:txBody>
      </p:sp>
    </p:spTree>
    <p:extLst>
      <p:ext uri="{BB962C8B-B14F-4D97-AF65-F5344CB8AC3E}">
        <p14:creationId xmlns:p14="http://schemas.microsoft.com/office/powerpoint/2010/main" val="3417191074"/>
      </p:ext>
    </p:extLst>
  </p:cSld>
  <p:clrMapOvr>
    <a:masterClrMapping/>
  </p:clrMapOvr>
  <p:transition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pPr eaLnBrk="1" hangingPunct="1"/>
            <a:r>
              <a:rPr lang="en-US" sz="3600" dirty="0" smtClean="0"/>
              <a:t>Child Welfare Data in California:</a:t>
            </a:r>
            <a:br>
              <a:rPr lang="en-US" sz="3600" dirty="0" smtClean="0"/>
            </a:br>
            <a:r>
              <a:rPr lang="en-US" sz="3200" dirty="0" smtClean="0"/>
              <a:t>The Performance Indicators Project</a:t>
            </a:r>
          </a:p>
        </p:txBody>
      </p:sp>
      <p:sp>
        <p:nvSpPr>
          <p:cNvPr id="3075" name="Content Placeholder 2"/>
          <p:cNvSpPr>
            <a:spLocks noGrp="1"/>
          </p:cNvSpPr>
          <p:nvPr>
            <p:ph idx="1"/>
          </p:nvPr>
        </p:nvSpPr>
        <p:spPr>
          <a:xfrm>
            <a:off x="457200" y="1600200"/>
            <a:ext cx="8229600" cy="4876800"/>
          </a:xfrm>
        </p:spPr>
        <p:txBody>
          <a:bodyPr>
            <a:normAutofit lnSpcReduction="10000"/>
          </a:bodyPr>
          <a:lstStyle/>
          <a:p>
            <a:pPr eaLnBrk="1" hangingPunct="1"/>
            <a:r>
              <a:rPr lang="en-US" dirty="0" smtClean="0"/>
              <a:t>Child Welfare Dynamic Report System:</a:t>
            </a:r>
          </a:p>
          <a:p>
            <a:pPr marL="396875" indent="0" eaLnBrk="1" hangingPunct="1">
              <a:buNone/>
            </a:pPr>
            <a:r>
              <a:rPr lang="en-US" u="sng" dirty="0" smtClean="0">
                <a:solidFill>
                  <a:schemeClr val="accent1">
                    <a:lumMod val="75000"/>
                  </a:schemeClr>
                </a:solidFill>
              </a:rPr>
              <a:t>http://cssr.berkeley.edu/ucb_childwelfare/</a:t>
            </a:r>
          </a:p>
          <a:p>
            <a:pPr eaLnBrk="1" hangingPunct="1">
              <a:spcBef>
                <a:spcPts val="1200"/>
              </a:spcBef>
            </a:pPr>
            <a:r>
              <a:rPr lang="en-US" dirty="0" smtClean="0"/>
              <a:t>Data from the statewide Child Welfare Services Case Management System (CWS/CMS)</a:t>
            </a:r>
          </a:p>
          <a:p>
            <a:pPr>
              <a:spcBef>
                <a:spcPts val="1200"/>
              </a:spcBef>
            </a:pPr>
            <a:r>
              <a:rPr lang="en-US" sz="2800" dirty="0" smtClean="0"/>
              <a:t>A Collaborative Effort</a:t>
            </a:r>
          </a:p>
          <a:p>
            <a:pPr lvl="1">
              <a:lnSpc>
                <a:spcPct val="120000"/>
              </a:lnSpc>
              <a:spcBef>
                <a:spcPts val="0"/>
              </a:spcBef>
              <a:buFont typeface="Arial" pitchFamily="34" charset="0"/>
              <a:buChar char="–"/>
              <a:defRPr/>
            </a:pPr>
            <a:r>
              <a:rPr lang="en-US" sz="2800" dirty="0" smtClean="0"/>
              <a:t>California </a:t>
            </a:r>
            <a:r>
              <a:rPr lang="en-US" sz="2800" dirty="0"/>
              <a:t>Department of Social Services </a:t>
            </a:r>
          </a:p>
          <a:p>
            <a:pPr lvl="1">
              <a:lnSpc>
                <a:spcPct val="120000"/>
              </a:lnSpc>
              <a:spcBef>
                <a:spcPts val="0"/>
              </a:spcBef>
              <a:buFont typeface="Arial" pitchFamily="34" charset="0"/>
              <a:buChar char="–"/>
              <a:defRPr/>
            </a:pPr>
            <a:r>
              <a:rPr lang="en-US" sz="2800" dirty="0"/>
              <a:t>Center for Social Services Research, UC Berkeley </a:t>
            </a:r>
          </a:p>
          <a:p>
            <a:pPr lvl="1">
              <a:lnSpc>
                <a:spcPct val="120000"/>
              </a:lnSpc>
              <a:spcBef>
                <a:spcPts val="0"/>
              </a:spcBef>
              <a:buFont typeface="Arial" pitchFamily="34" charset="0"/>
              <a:buChar char="–"/>
              <a:defRPr/>
            </a:pPr>
            <a:r>
              <a:rPr lang="en-US" sz="2800" dirty="0" smtClean="0"/>
              <a:t>Stuart Foundation</a:t>
            </a:r>
          </a:p>
          <a:p>
            <a:pPr lvl="1">
              <a:lnSpc>
                <a:spcPct val="120000"/>
              </a:lnSpc>
              <a:spcBef>
                <a:spcPts val="0"/>
              </a:spcBef>
              <a:buFont typeface="Arial" pitchFamily="34" charset="0"/>
              <a:buChar char="–"/>
              <a:defRPr/>
            </a:pPr>
            <a:r>
              <a:rPr lang="en-US" sz="2800" dirty="0" smtClean="0"/>
              <a:t>Casey Family Programs</a:t>
            </a:r>
          </a:p>
          <a:p>
            <a:pPr lvl="1">
              <a:lnSpc>
                <a:spcPct val="120000"/>
              </a:lnSpc>
              <a:spcBef>
                <a:spcPts val="0"/>
              </a:spcBef>
              <a:buFont typeface="Arial" pitchFamily="34" charset="0"/>
              <a:buChar char="–"/>
              <a:defRPr/>
            </a:pPr>
            <a:r>
              <a:rPr lang="en-US" sz="2800" dirty="0" smtClean="0"/>
              <a:t>And others!</a:t>
            </a:r>
          </a:p>
          <a:p>
            <a:pPr eaLnBrk="1" hangingPunct="1"/>
            <a:endParaRPr lang="en-US" dirty="0" smtClean="0"/>
          </a:p>
          <a:p>
            <a:pPr eaLnBrk="1" hangingPunct="1">
              <a:buFont typeface="Arial" charset="0"/>
              <a:buNone/>
            </a:pPr>
            <a:endParaRPr lang="en-US" dirty="0" smtClean="0"/>
          </a:p>
          <a:p>
            <a:pPr eaLnBrk="1" hangingPunct="1">
              <a:buFont typeface="Arial" charset="0"/>
              <a:buNone/>
            </a:pPr>
            <a:endParaRPr lang="en-US" dirty="0" smtClean="0"/>
          </a:p>
        </p:txBody>
      </p:sp>
    </p:spTree>
    <p:extLst>
      <p:ext uri="{BB962C8B-B14F-4D97-AF65-F5344CB8AC3E}">
        <p14:creationId xmlns:p14="http://schemas.microsoft.com/office/powerpoint/2010/main" val="281875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457200" y="0"/>
            <a:ext cx="8305800" cy="6884988"/>
          </a:xfrm>
          <a:prstGeom prst="rect">
            <a:avLst/>
          </a:prstGeom>
          <a:noFill/>
          <a:ln w="9525">
            <a:noFill/>
            <a:miter lim="800000"/>
            <a:headEnd/>
            <a:tailEnd/>
          </a:ln>
        </p:spPr>
      </p:pic>
    </p:spTree>
    <p:extLst>
      <p:ext uri="{BB962C8B-B14F-4D97-AF65-F5344CB8AC3E}">
        <p14:creationId xmlns:p14="http://schemas.microsoft.com/office/powerpoint/2010/main" val="2452602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Dependency Court Data in CA</a:t>
            </a:r>
          </a:p>
        </p:txBody>
      </p:sp>
      <p:sp>
        <p:nvSpPr>
          <p:cNvPr id="5123" name="Content Placeholder 2"/>
          <p:cNvSpPr>
            <a:spLocks noGrp="1"/>
          </p:cNvSpPr>
          <p:nvPr>
            <p:ph idx="1"/>
          </p:nvPr>
        </p:nvSpPr>
        <p:spPr>
          <a:xfrm>
            <a:off x="612648" y="1828800"/>
            <a:ext cx="8153400" cy="4495800"/>
          </a:xfrm>
        </p:spPr>
        <p:txBody>
          <a:bodyPr/>
          <a:lstStyle/>
          <a:p>
            <a:r>
              <a:rPr lang="en-US" dirty="0" smtClean="0"/>
              <a:t>AOC responds to requests </a:t>
            </a:r>
            <a:r>
              <a:rPr lang="en-US" dirty="0"/>
              <a:t>for </a:t>
            </a:r>
            <a:r>
              <a:rPr lang="en-US" dirty="0" smtClean="0"/>
              <a:t>data on </a:t>
            </a:r>
            <a:r>
              <a:rPr lang="en-US" dirty="0"/>
              <a:t>California’s </a:t>
            </a:r>
            <a:r>
              <a:rPr lang="en-US" dirty="0" smtClean="0"/>
              <a:t>dependency </a:t>
            </a:r>
            <a:r>
              <a:rPr lang="en-US" dirty="0"/>
              <a:t>caseload</a:t>
            </a:r>
          </a:p>
          <a:p>
            <a:pPr eaLnBrk="1" hangingPunct="1"/>
            <a:r>
              <a:rPr lang="en-US" dirty="0" smtClean="0"/>
              <a:t>58 counties in the state</a:t>
            </a:r>
          </a:p>
          <a:p>
            <a:pPr eaLnBrk="1" hangingPunct="1"/>
            <a:r>
              <a:rPr lang="en-US" dirty="0" smtClean="0"/>
              <a:t>No statewide case management system</a:t>
            </a:r>
          </a:p>
          <a:p>
            <a:pPr eaLnBrk="1" hangingPunct="1"/>
            <a:r>
              <a:rPr lang="en-US" dirty="0" smtClean="0"/>
              <a:t>Common statewide element: Case Filings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892254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Partnership between AOC &amp; CDSS/UCB</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Excel Tool</a:t>
            </a:r>
          </a:p>
          <a:p>
            <a:pPr eaLnBrk="1" fontAlgn="auto" hangingPunct="1">
              <a:spcAft>
                <a:spcPts val="0"/>
              </a:spcAft>
              <a:buFont typeface="Arial" pitchFamily="34" charset="0"/>
              <a:buChar char="•"/>
              <a:defRPr/>
            </a:pPr>
            <a:r>
              <a:rPr lang="en-US" dirty="0" smtClean="0"/>
              <a:t>Court-related variables</a:t>
            </a:r>
          </a:p>
          <a:p>
            <a:pPr>
              <a:buFont typeface="Arial" pitchFamily="34" charset="0"/>
              <a:buChar char="•"/>
              <a:defRPr/>
            </a:pPr>
            <a:r>
              <a:rPr lang="en-US" dirty="0"/>
              <a:t>Developed User’s Guide</a:t>
            </a:r>
          </a:p>
          <a:p>
            <a:pPr eaLnBrk="1" fontAlgn="auto" hangingPunct="1">
              <a:spcAft>
                <a:spcPts val="0"/>
              </a:spcAft>
              <a:buFont typeface="Arial" pitchFamily="34" charset="0"/>
              <a:buChar char="•"/>
              <a:defRPr/>
            </a:pPr>
            <a:r>
              <a:rPr lang="en-US" dirty="0" smtClean="0"/>
              <a:t>Includes voluntary &amp; court-ordered placements</a:t>
            </a:r>
          </a:p>
          <a:p>
            <a:pPr eaLnBrk="1" fontAlgn="auto" hangingPunct="1">
              <a:spcAft>
                <a:spcPts val="0"/>
              </a:spcAft>
              <a:buFont typeface="Arial" pitchFamily="34" charset="0"/>
              <a:buChar char="•"/>
              <a:defRPr/>
            </a:pPr>
            <a:r>
              <a:rPr lang="en-US" dirty="0" smtClean="0"/>
              <a:t>Convenient access to selected summary data</a:t>
            </a:r>
          </a:p>
          <a:p>
            <a:pPr eaLnBrk="1" fontAlgn="auto" hangingPunct="1">
              <a:spcAft>
                <a:spcPts val="0"/>
              </a:spcAft>
              <a:buFont typeface="Arial" pitchFamily="34" charset="0"/>
              <a:buChar char="•"/>
              <a:defRPr/>
            </a:pPr>
            <a:r>
              <a:rPr lang="en-US" dirty="0" smtClean="0"/>
              <a:t>Making data relevant to non-researchers</a:t>
            </a:r>
          </a:p>
          <a:p>
            <a:pPr eaLnBrk="1" fontAlgn="auto" hangingPunct="1">
              <a:spcAft>
                <a:spcPts val="0"/>
              </a:spcAft>
              <a:buFont typeface="Arial" pitchFamily="34" charset="0"/>
              <a:buChar char="•"/>
              <a:defRPr/>
            </a:pPr>
            <a:r>
              <a:rPr lang="en-US" dirty="0" smtClean="0"/>
              <a:t>Allows for statewide comparison</a:t>
            </a:r>
          </a:p>
          <a:p>
            <a:pPr eaLnBrk="1" fontAlgn="auto" hangingPunct="1">
              <a:spcAft>
                <a:spcPts val="0"/>
              </a:spcAft>
              <a:buFont typeface="Arial" pitchFamily="34" charset="0"/>
              <a:buChar char="•"/>
              <a:defRPr/>
            </a:pPr>
            <a:r>
              <a:rPr lang="en-US" i="1" dirty="0" smtClean="0"/>
              <a:t>Allows courts &amp; child welfare to align outcome measures</a:t>
            </a:r>
          </a:p>
        </p:txBody>
      </p:sp>
    </p:spTree>
    <p:extLst>
      <p:ext uri="{BB962C8B-B14F-4D97-AF65-F5344CB8AC3E}">
        <p14:creationId xmlns:p14="http://schemas.microsoft.com/office/powerpoint/2010/main" val="1038240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County Data Profiles for the Courts</a:t>
            </a:r>
          </a:p>
        </p:txBody>
      </p:sp>
      <p:sp>
        <p:nvSpPr>
          <p:cNvPr id="7171" name="Content Placeholder 2"/>
          <p:cNvSpPr>
            <a:spLocks noGrp="1"/>
          </p:cNvSpPr>
          <p:nvPr>
            <p:ph idx="1"/>
          </p:nvPr>
        </p:nvSpPr>
        <p:spPr/>
        <p:txBody>
          <a:bodyPr/>
          <a:lstStyle/>
          <a:p>
            <a:r>
              <a:rPr lang="en-US" dirty="0" smtClean="0"/>
              <a:t>California Judicial Branch website</a:t>
            </a:r>
            <a:r>
              <a:rPr lang="en-US" dirty="0"/>
              <a:t>:  </a:t>
            </a:r>
            <a:endParaRPr lang="en-US" dirty="0" smtClean="0"/>
          </a:p>
          <a:p>
            <a:pPr marL="396875" indent="0">
              <a:spcBef>
                <a:spcPts val="0"/>
              </a:spcBef>
              <a:buNone/>
            </a:pPr>
            <a:r>
              <a:rPr lang="en-US" u="sng" dirty="0" smtClean="0">
                <a:solidFill>
                  <a:schemeClr val="accent1">
                    <a:lumMod val="75000"/>
                  </a:schemeClr>
                </a:solidFill>
              </a:rPr>
              <a:t>http</a:t>
            </a:r>
            <a:r>
              <a:rPr lang="en-US" u="sng" dirty="0">
                <a:solidFill>
                  <a:schemeClr val="accent1">
                    <a:lumMod val="75000"/>
                  </a:schemeClr>
                </a:solidFill>
              </a:rPr>
              <a:t>://www.courts.ca.gov</a:t>
            </a:r>
            <a:r>
              <a:rPr lang="en-US" u="sng" dirty="0" smtClean="0">
                <a:solidFill>
                  <a:schemeClr val="accent1">
                    <a:lumMod val="75000"/>
                  </a:schemeClr>
                </a:solidFill>
              </a:rPr>
              <a:t>/</a:t>
            </a:r>
          </a:p>
          <a:p>
            <a:pPr eaLnBrk="1" hangingPunct="1"/>
            <a:r>
              <a:rPr lang="en-US" dirty="0" smtClean="0"/>
              <a:t>Foster Care Workload </a:t>
            </a:r>
          </a:p>
          <a:p>
            <a:pPr eaLnBrk="1" hangingPunct="1"/>
            <a:r>
              <a:rPr lang="en-US" dirty="0" smtClean="0"/>
              <a:t>Placement Types</a:t>
            </a:r>
          </a:p>
          <a:p>
            <a:r>
              <a:rPr lang="en-US" dirty="0"/>
              <a:t>Data Levels of Detail</a:t>
            </a:r>
          </a:p>
          <a:p>
            <a:pPr lvl="1">
              <a:spcBef>
                <a:spcPts val="1200"/>
              </a:spcBef>
            </a:pPr>
            <a:r>
              <a:rPr lang="en-US" dirty="0"/>
              <a:t>Dashboard</a:t>
            </a:r>
          </a:p>
          <a:p>
            <a:pPr marL="1311275" lvl="1" indent="-273050">
              <a:spcBef>
                <a:spcPts val="1200"/>
              </a:spcBef>
            </a:pPr>
            <a:r>
              <a:rPr lang="en-US" dirty="0"/>
              <a:t>County Profile Report</a:t>
            </a:r>
          </a:p>
          <a:p>
            <a:pPr marL="2001838" lvl="1" indent="-273050">
              <a:spcBef>
                <a:spcPts val="1200"/>
              </a:spcBef>
            </a:pPr>
            <a:r>
              <a:rPr lang="en-US" dirty="0"/>
              <a:t>Dynamic Website </a:t>
            </a:r>
            <a:r>
              <a:rPr lang="en-US" dirty="0" smtClean="0"/>
              <a:t>Analyses</a:t>
            </a:r>
            <a:endParaRPr lang="en-US" dirty="0"/>
          </a:p>
        </p:txBody>
      </p:sp>
    </p:spTree>
    <p:extLst>
      <p:ext uri="{BB962C8B-B14F-4D97-AF65-F5344CB8AC3E}">
        <p14:creationId xmlns:p14="http://schemas.microsoft.com/office/powerpoint/2010/main" val="2112411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422" y="1066800"/>
            <a:ext cx="5811378"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3"/>
          <p:cNvSpPr>
            <a:spLocks noGrp="1"/>
          </p:cNvSpPr>
          <p:nvPr>
            <p:ph type="title"/>
          </p:nvPr>
        </p:nvSpPr>
        <p:spPr>
          <a:xfrm>
            <a:off x="612648" y="228600"/>
            <a:ext cx="8153400" cy="990600"/>
          </a:xfrm>
        </p:spPr>
        <p:txBody>
          <a:bodyPr/>
          <a:lstStyle/>
          <a:p>
            <a:pPr eaLnBrk="1" hangingPunct="1"/>
            <a:r>
              <a:rPr lang="en-US" dirty="0" smtClean="0"/>
              <a:t>Online Demonstration</a:t>
            </a:r>
          </a:p>
        </p:txBody>
      </p:sp>
    </p:spTree>
    <p:extLst>
      <p:ext uri="{BB962C8B-B14F-4D97-AF65-F5344CB8AC3E}">
        <p14:creationId xmlns:p14="http://schemas.microsoft.com/office/powerpoint/2010/main" val="22789223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528</TotalTime>
  <Words>743</Words>
  <Application>Microsoft Office PowerPoint</Application>
  <PresentationFormat>On-screen Show (4:3)</PresentationFormat>
  <Paragraphs>92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PowerPoint Presentation</vt:lpstr>
      <vt:lpstr>Child Welfare Data in California: The Performance Indicators Project</vt:lpstr>
      <vt:lpstr>PowerPoint Presentation</vt:lpstr>
      <vt:lpstr>Dependency Court Data in CA</vt:lpstr>
      <vt:lpstr>Partnership between AOC &amp; CDSS/UCB</vt:lpstr>
      <vt:lpstr>County Data Profiles for the Courts</vt:lpstr>
      <vt:lpstr>Online Demonstration</vt:lpstr>
    </vt:vector>
  </TitlesOfParts>
  <Company>Administrative Office of the Courts of Georgia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E. Church</dc:creator>
  <cp:lastModifiedBy>Daniel Webster</cp:lastModifiedBy>
  <cp:revision>36</cp:revision>
  <dcterms:created xsi:type="dcterms:W3CDTF">2012-10-25T13:19:27Z</dcterms:created>
  <dcterms:modified xsi:type="dcterms:W3CDTF">2013-03-19T20:42:43Z</dcterms:modified>
</cp:coreProperties>
</file>