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72" r:id="rId3"/>
    <p:sldId id="274" r:id="rId4"/>
    <p:sldId id="285" r:id="rId5"/>
    <p:sldId id="288" r:id="rId6"/>
    <p:sldId id="289" r:id="rId7"/>
    <p:sldId id="273" r:id="rId8"/>
    <p:sldId id="290" r:id="rId9"/>
    <p:sldId id="275" r:id="rId10"/>
    <p:sldId id="296" r:id="rId11"/>
    <p:sldId id="286" r:id="rId12"/>
    <p:sldId id="287" r:id="rId13"/>
    <p:sldId id="266" r:id="rId14"/>
    <p:sldId id="295" r:id="rId15"/>
    <p:sldId id="291" r:id="rId16"/>
    <p:sldId id="284" r:id="rId17"/>
    <p:sldId id="293" r:id="rId18"/>
    <p:sldId id="292"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856" autoAdjust="0"/>
  </p:normalViewPr>
  <p:slideViewPr>
    <p:cSldViewPr>
      <p:cViewPr varScale="1">
        <p:scale>
          <a:sx n="64" d="100"/>
          <a:sy n="64" d="100"/>
        </p:scale>
        <p:origin x="-156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diagrams/_rels/drawing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F388F2-542F-42A8-981F-0B79531F3B5B}"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n-US"/>
        </a:p>
      </dgm:t>
    </dgm:pt>
    <dgm:pt modelId="{0FC89EB7-624E-44F5-91E9-832569CE685B}">
      <dgm:prSet phldrT="[Text]"/>
      <dgm:spPr>
        <a:solidFill>
          <a:schemeClr val="accent1"/>
        </a:solidFill>
      </dgm:spPr>
      <dgm:t>
        <a:bodyPr/>
        <a:lstStyle/>
        <a:p>
          <a:r>
            <a:rPr lang="en-US" dirty="0" smtClean="0"/>
            <a:t>Sudden Unexpected Infant Death</a:t>
          </a:r>
        </a:p>
      </dgm:t>
    </dgm:pt>
    <dgm:pt modelId="{9792FB59-00AB-4492-B323-B9E6957730A8}" type="parTrans" cxnId="{9474D25A-B21A-4059-9C02-A6A09404616D}">
      <dgm:prSet/>
      <dgm:spPr/>
      <dgm:t>
        <a:bodyPr/>
        <a:lstStyle/>
        <a:p>
          <a:endParaRPr lang="en-US"/>
        </a:p>
      </dgm:t>
    </dgm:pt>
    <dgm:pt modelId="{1463B7AF-DE34-4298-87A0-727A1DD0E2D8}" type="sibTrans" cxnId="{9474D25A-B21A-4059-9C02-A6A09404616D}">
      <dgm:prSet/>
      <dgm:spPr/>
      <dgm:t>
        <a:bodyPr/>
        <a:lstStyle/>
        <a:p>
          <a:endParaRPr lang="en-US"/>
        </a:p>
      </dgm:t>
    </dgm:pt>
    <dgm:pt modelId="{DBD706A5-A5C5-4661-88D2-7775B60A2F48}">
      <dgm:prSet phldrT="[Text]"/>
      <dgm:spPr/>
      <dgm:t>
        <a:bodyPr/>
        <a:lstStyle/>
        <a:p>
          <a:r>
            <a:rPr lang="en-US" dirty="0" smtClean="0"/>
            <a:t>SIDS; R95</a:t>
          </a:r>
        </a:p>
        <a:p>
          <a:r>
            <a:rPr lang="en-US" dirty="0" smtClean="0"/>
            <a:t>(50%)</a:t>
          </a:r>
          <a:endParaRPr lang="en-US" dirty="0"/>
        </a:p>
      </dgm:t>
    </dgm:pt>
    <dgm:pt modelId="{6C4DB844-0261-4F60-B2D8-29B773EBC801}" type="parTrans" cxnId="{8A8E8D52-0EAD-4632-BA76-2CCEE5ABA358}">
      <dgm:prSet/>
      <dgm:spPr/>
      <dgm:t>
        <a:bodyPr/>
        <a:lstStyle/>
        <a:p>
          <a:endParaRPr lang="en-US"/>
        </a:p>
      </dgm:t>
    </dgm:pt>
    <dgm:pt modelId="{3318E6C2-ABEB-422C-B283-969DB91793AD}" type="sibTrans" cxnId="{8A8E8D52-0EAD-4632-BA76-2CCEE5ABA358}">
      <dgm:prSet/>
      <dgm:spPr/>
      <dgm:t>
        <a:bodyPr/>
        <a:lstStyle/>
        <a:p>
          <a:endParaRPr lang="en-US"/>
        </a:p>
      </dgm:t>
    </dgm:pt>
    <dgm:pt modelId="{138A881F-0F09-4177-8783-B4A67C37143E}">
      <dgm:prSet phldrT="[Text]"/>
      <dgm:spPr/>
      <dgm:t>
        <a:bodyPr/>
        <a:lstStyle/>
        <a:p>
          <a:r>
            <a:rPr lang="en-US" dirty="0" smtClean="0"/>
            <a:t>ASSB; W75</a:t>
          </a:r>
        </a:p>
        <a:p>
          <a:r>
            <a:rPr lang="en-US" dirty="0" smtClean="0"/>
            <a:t>(14%)</a:t>
          </a:r>
          <a:endParaRPr lang="en-US" dirty="0"/>
        </a:p>
      </dgm:t>
    </dgm:pt>
    <dgm:pt modelId="{00A49AB8-80A6-4762-B192-D16C0CBCBE68}" type="parTrans" cxnId="{597F24B1-764F-47B2-8961-A2F9D7BF083D}">
      <dgm:prSet/>
      <dgm:spPr/>
      <dgm:t>
        <a:bodyPr/>
        <a:lstStyle/>
        <a:p>
          <a:endParaRPr lang="en-US"/>
        </a:p>
      </dgm:t>
    </dgm:pt>
    <dgm:pt modelId="{60CB6DB3-E9CB-4823-B1B5-073DAFB8050C}" type="sibTrans" cxnId="{597F24B1-764F-47B2-8961-A2F9D7BF083D}">
      <dgm:prSet/>
      <dgm:spPr/>
      <dgm:t>
        <a:bodyPr/>
        <a:lstStyle/>
        <a:p>
          <a:endParaRPr lang="en-US"/>
        </a:p>
      </dgm:t>
    </dgm:pt>
    <dgm:pt modelId="{5AF16E02-62BA-40EC-BC33-6188F09C0712}">
      <dgm:prSet phldrT="[Text]"/>
      <dgm:spPr/>
      <dgm:t>
        <a:bodyPr/>
        <a:lstStyle/>
        <a:p>
          <a:r>
            <a:rPr lang="en-US" dirty="0" smtClean="0"/>
            <a:t>Undetermined; R99</a:t>
          </a:r>
        </a:p>
        <a:p>
          <a:r>
            <a:rPr lang="en-US" dirty="0" smtClean="0"/>
            <a:t>(30%)</a:t>
          </a:r>
          <a:endParaRPr lang="en-US" dirty="0"/>
        </a:p>
      </dgm:t>
    </dgm:pt>
    <dgm:pt modelId="{E4066131-BA47-474E-AF30-F9DEFDF5696B}" type="parTrans" cxnId="{0E777734-7923-4995-B70F-B654EF27FB9B}">
      <dgm:prSet/>
      <dgm:spPr/>
      <dgm:t>
        <a:bodyPr/>
        <a:lstStyle/>
        <a:p>
          <a:endParaRPr lang="en-US"/>
        </a:p>
      </dgm:t>
    </dgm:pt>
    <dgm:pt modelId="{2FD6BD55-748D-4ADA-9520-DAF8D2B699BD}" type="sibTrans" cxnId="{0E777734-7923-4995-B70F-B654EF27FB9B}">
      <dgm:prSet/>
      <dgm:spPr/>
      <dgm:t>
        <a:bodyPr/>
        <a:lstStyle/>
        <a:p>
          <a:endParaRPr lang="en-US"/>
        </a:p>
      </dgm:t>
    </dgm:pt>
    <dgm:pt modelId="{655706D5-C917-47DF-8D70-DEE14943149C}" type="asst">
      <dgm:prSet custT="1"/>
      <dgm:spPr>
        <a:solidFill>
          <a:schemeClr val="tx2">
            <a:lumMod val="60000"/>
            <a:lumOff val="40000"/>
          </a:schemeClr>
        </a:solidFill>
      </dgm:spPr>
      <dgm:t>
        <a:bodyPr/>
        <a:lstStyle/>
        <a:p>
          <a:r>
            <a:rPr lang="en-US" sz="1400" i="1" dirty="0" smtClean="0"/>
            <a:t>Other Determined Causes of Death</a:t>
          </a:r>
        </a:p>
        <a:p>
          <a:r>
            <a:rPr lang="en-US" sz="1400" i="1" dirty="0" smtClean="0"/>
            <a:t>(~6%)</a:t>
          </a:r>
          <a:endParaRPr lang="en-US" sz="1400" i="1" dirty="0"/>
        </a:p>
      </dgm:t>
    </dgm:pt>
    <dgm:pt modelId="{F6300E38-8365-4A96-ACA2-E7582D61E56F}" type="parTrans" cxnId="{D5478593-519E-4DDE-8EC3-F6CE44ADF390}">
      <dgm:prSet/>
      <dgm:spPr/>
      <dgm:t>
        <a:bodyPr/>
        <a:lstStyle/>
        <a:p>
          <a:endParaRPr lang="en-US"/>
        </a:p>
      </dgm:t>
    </dgm:pt>
    <dgm:pt modelId="{B2672A15-58B3-426D-BCE9-8114422C7DDA}" type="sibTrans" cxnId="{D5478593-519E-4DDE-8EC3-F6CE44ADF390}">
      <dgm:prSet/>
      <dgm:spPr/>
      <dgm:t>
        <a:bodyPr/>
        <a:lstStyle/>
        <a:p>
          <a:endParaRPr lang="en-US"/>
        </a:p>
      </dgm:t>
    </dgm:pt>
    <dgm:pt modelId="{F324A2BB-8270-4310-94E2-D4A28BC5320F}" type="pres">
      <dgm:prSet presAssocID="{22F388F2-542F-42A8-981F-0B79531F3B5B}" presName="hierChild1" presStyleCnt="0">
        <dgm:presLayoutVars>
          <dgm:orgChart val="1"/>
          <dgm:chPref val="1"/>
          <dgm:dir/>
          <dgm:animOne val="branch"/>
          <dgm:animLvl val="lvl"/>
          <dgm:resizeHandles/>
        </dgm:presLayoutVars>
      </dgm:prSet>
      <dgm:spPr/>
      <dgm:t>
        <a:bodyPr/>
        <a:lstStyle/>
        <a:p>
          <a:endParaRPr lang="en-US"/>
        </a:p>
      </dgm:t>
    </dgm:pt>
    <dgm:pt modelId="{AAC42923-BDF5-49A0-B22B-E77CE6070A5D}" type="pres">
      <dgm:prSet presAssocID="{0FC89EB7-624E-44F5-91E9-832569CE685B}" presName="hierRoot1" presStyleCnt="0">
        <dgm:presLayoutVars>
          <dgm:hierBranch val="init"/>
        </dgm:presLayoutVars>
      </dgm:prSet>
      <dgm:spPr/>
      <dgm:t>
        <a:bodyPr/>
        <a:lstStyle/>
        <a:p>
          <a:endParaRPr lang="en-US"/>
        </a:p>
      </dgm:t>
    </dgm:pt>
    <dgm:pt modelId="{14780ED5-E25C-4CC8-90B5-6DF817A2D334}" type="pres">
      <dgm:prSet presAssocID="{0FC89EB7-624E-44F5-91E9-832569CE685B}" presName="rootComposite1" presStyleCnt="0"/>
      <dgm:spPr/>
      <dgm:t>
        <a:bodyPr/>
        <a:lstStyle/>
        <a:p>
          <a:endParaRPr lang="en-US"/>
        </a:p>
      </dgm:t>
    </dgm:pt>
    <dgm:pt modelId="{5C49E6B3-B4B0-4DD6-8472-477F81A33DFD}" type="pres">
      <dgm:prSet presAssocID="{0FC89EB7-624E-44F5-91E9-832569CE685B}" presName="rootText1" presStyleLbl="node0" presStyleIdx="0" presStyleCnt="1">
        <dgm:presLayoutVars>
          <dgm:chPref val="3"/>
        </dgm:presLayoutVars>
      </dgm:prSet>
      <dgm:spPr/>
      <dgm:t>
        <a:bodyPr/>
        <a:lstStyle/>
        <a:p>
          <a:endParaRPr lang="en-US"/>
        </a:p>
      </dgm:t>
    </dgm:pt>
    <dgm:pt modelId="{3841E007-470E-44A1-A2A3-D6C306E37B1F}" type="pres">
      <dgm:prSet presAssocID="{0FC89EB7-624E-44F5-91E9-832569CE685B}" presName="rootConnector1" presStyleLbl="node1" presStyleIdx="0" presStyleCnt="0"/>
      <dgm:spPr/>
      <dgm:t>
        <a:bodyPr/>
        <a:lstStyle/>
        <a:p>
          <a:endParaRPr lang="en-US"/>
        </a:p>
      </dgm:t>
    </dgm:pt>
    <dgm:pt modelId="{40DEFAD1-35B0-4E56-8257-C896D5C96167}" type="pres">
      <dgm:prSet presAssocID="{0FC89EB7-624E-44F5-91E9-832569CE685B}" presName="hierChild2" presStyleCnt="0"/>
      <dgm:spPr/>
      <dgm:t>
        <a:bodyPr/>
        <a:lstStyle/>
        <a:p>
          <a:endParaRPr lang="en-US"/>
        </a:p>
      </dgm:t>
    </dgm:pt>
    <dgm:pt modelId="{A04A30CE-5EA8-45F9-80C1-35C89AE49FC8}" type="pres">
      <dgm:prSet presAssocID="{6C4DB844-0261-4F60-B2D8-29B773EBC801}" presName="Name37" presStyleLbl="parChTrans1D2" presStyleIdx="0" presStyleCnt="4"/>
      <dgm:spPr/>
      <dgm:t>
        <a:bodyPr/>
        <a:lstStyle/>
        <a:p>
          <a:endParaRPr lang="en-US"/>
        </a:p>
      </dgm:t>
    </dgm:pt>
    <dgm:pt modelId="{9408E0DF-3A6F-4FEA-B0ED-6A87FEFAA17C}" type="pres">
      <dgm:prSet presAssocID="{DBD706A5-A5C5-4661-88D2-7775B60A2F48}" presName="hierRoot2" presStyleCnt="0">
        <dgm:presLayoutVars>
          <dgm:hierBranch val="init"/>
        </dgm:presLayoutVars>
      </dgm:prSet>
      <dgm:spPr/>
      <dgm:t>
        <a:bodyPr/>
        <a:lstStyle/>
        <a:p>
          <a:endParaRPr lang="en-US"/>
        </a:p>
      </dgm:t>
    </dgm:pt>
    <dgm:pt modelId="{0F1B47D0-E96A-453D-9A7D-BF5635375A76}" type="pres">
      <dgm:prSet presAssocID="{DBD706A5-A5C5-4661-88D2-7775B60A2F48}" presName="rootComposite" presStyleCnt="0"/>
      <dgm:spPr/>
      <dgm:t>
        <a:bodyPr/>
        <a:lstStyle/>
        <a:p>
          <a:endParaRPr lang="en-US"/>
        </a:p>
      </dgm:t>
    </dgm:pt>
    <dgm:pt modelId="{BA7F2855-615C-4BB5-B089-28C6EC300176}" type="pres">
      <dgm:prSet presAssocID="{DBD706A5-A5C5-4661-88D2-7775B60A2F48}" presName="rootText" presStyleLbl="node2" presStyleIdx="0" presStyleCnt="3" custScaleX="115683">
        <dgm:presLayoutVars>
          <dgm:chPref val="3"/>
        </dgm:presLayoutVars>
      </dgm:prSet>
      <dgm:spPr/>
      <dgm:t>
        <a:bodyPr/>
        <a:lstStyle/>
        <a:p>
          <a:endParaRPr lang="en-US"/>
        </a:p>
      </dgm:t>
    </dgm:pt>
    <dgm:pt modelId="{3DC1FE80-5AB5-4991-9017-351E3AE5CF3B}" type="pres">
      <dgm:prSet presAssocID="{DBD706A5-A5C5-4661-88D2-7775B60A2F48}" presName="rootConnector" presStyleLbl="node2" presStyleIdx="0" presStyleCnt="3"/>
      <dgm:spPr/>
      <dgm:t>
        <a:bodyPr/>
        <a:lstStyle/>
        <a:p>
          <a:endParaRPr lang="en-US"/>
        </a:p>
      </dgm:t>
    </dgm:pt>
    <dgm:pt modelId="{2D4E3AB3-14A2-462F-A8A2-96DE860DA0D1}" type="pres">
      <dgm:prSet presAssocID="{DBD706A5-A5C5-4661-88D2-7775B60A2F48}" presName="hierChild4" presStyleCnt="0"/>
      <dgm:spPr/>
      <dgm:t>
        <a:bodyPr/>
        <a:lstStyle/>
        <a:p>
          <a:endParaRPr lang="en-US"/>
        </a:p>
      </dgm:t>
    </dgm:pt>
    <dgm:pt modelId="{0F21CEEA-A806-48EB-A563-117DA23A35B3}" type="pres">
      <dgm:prSet presAssocID="{DBD706A5-A5C5-4661-88D2-7775B60A2F48}" presName="hierChild5" presStyleCnt="0"/>
      <dgm:spPr/>
      <dgm:t>
        <a:bodyPr/>
        <a:lstStyle/>
        <a:p>
          <a:endParaRPr lang="en-US"/>
        </a:p>
      </dgm:t>
    </dgm:pt>
    <dgm:pt modelId="{EF62AE0E-9B2B-41E3-8287-269D5B4DB552}" type="pres">
      <dgm:prSet presAssocID="{00A49AB8-80A6-4762-B192-D16C0CBCBE68}" presName="Name37" presStyleLbl="parChTrans1D2" presStyleIdx="1" presStyleCnt="4"/>
      <dgm:spPr/>
      <dgm:t>
        <a:bodyPr/>
        <a:lstStyle/>
        <a:p>
          <a:endParaRPr lang="en-US"/>
        </a:p>
      </dgm:t>
    </dgm:pt>
    <dgm:pt modelId="{482EECB7-4E85-4009-9122-CB125AE13A8C}" type="pres">
      <dgm:prSet presAssocID="{138A881F-0F09-4177-8783-B4A67C37143E}" presName="hierRoot2" presStyleCnt="0">
        <dgm:presLayoutVars>
          <dgm:hierBranch val="init"/>
        </dgm:presLayoutVars>
      </dgm:prSet>
      <dgm:spPr/>
      <dgm:t>
        <a:bodyPr/>
        <a:lstStyle/>
        <a:p>
          <a:endParaRPr lang="en-US"/>
        </a:p>
      </dgm:t>
    </dgm:pt>
    <dgm:pt modelId="{A993B57F-63E0-44AA-8D61-E37F39A175B6}" type="pres">
      <dgm:prSet presAssocID="{138A881F-0F09-4177-8783-B4A67C37143E}" presName="rootComposite" presStyleCnt="0"/>
      <dgm:spPr/>
      <dgm:t>
        <a:bodyPr/>
        <a:lstStyle/>
        <a:p>
          <a:endParaRPr lang="en-US"/>
        </a:p>
      </dgm:t>
    </dgm:pt>
    <dgm:pt modelId="{C42FFAF0-E411-4611-92C5-1A42CB8468CB}" type="pres">
      <dgm:prSet presAssocID="{138A881F-0F09-4177-8783-B4A67C37143E}" presName="rootText" presStyleLbl="node2" presStyleIdx="1" presStyleCnt="3" custScaleX="119232">
        <dgm:presLayoutVars>
          <dgm:chPref val="3"/>
        </dgm:presLayoutVars>
      </dgm:prSet>
      <dgm:spPr/>
      <dgm:t>
        <a:bodyPr/>
        <a:lstStyle/>
        <a:p>
          <a:endParaRPr lang="en-US"/>
        </a:p>
      </dgm:t>
    </dgm:pt>
    <dgm:pt modelId="{DC8F6A4D-77A1-4F45-AA47-CC6488808F83}" type="pres">
      <dgm:prSet presAssocID="{138A881F-0F09-4177-8783-B4A67C37143E}" presName="rootConnector" presStyleLbl="node2" presStyleIdx="1" presStyleCnt="3"/>
      <dgm:spPr/>
      <dgm:t>
        <a:bodyPr/>
        <a:lstStyle/>
        <a:p>
          <a:endParaRPr lang="en-US"/>
        </a:p>
      </dgm:t>
    </dgm:pt>
    <dgm:pt modelId="{9B32ED28-65E9-4E38-8C0C-96A5EA5AD7A3}" type="pres">
      <dgm:prSet presAssocID="{138A881F-0F09-4177-8783-B4A67C37143E}" presName="hierChild4" presStyleCnt="0"/>
      <dgm:spPr/>
      <dgm:t>
        <a:bodyPr/>
        <a:lstStyle/>
        <a:p>
          <a:endParaRPr lang="en-US"/>
        </a:p>
      </dgm:t>
    </dgm:pt>
    <dgm:pt modelId="{40AE11FD-E19F-4DA8-ACA5-6F0C383FDFE3}" type="pres">
      <dgm:prSet presAssocID="{138A881F-0F09-4177-8783-B4A67C37143E}" presName="hierChild5" presStyleCnt="0"/>
      <dgm:spPr/>
      <dgm:t>
        <a:bodyPr/>
        <a:lstStyle/>
        <a:p>
          <a:endParaRPr lang="en-US"/>
        </a:p>
      </dgm:t>
    </dgm:pt>
    <dgm:pt modelId="{3E7FCBD0-C839-4B08-8A29-531E7E292DCB}" type="pres">
      <dgm:prSet presAssocID="{E4066131-BA47-474E-AF30-F9DEFDF5696B}" presName="Name37" presStyleLbl="parChTrans1D2" presStyleIdx="2" presStyleCnt="4"/>
      <dgm:spPr/>
      <dgm:t>
        <a:bodyPr/>
        <a:lstStyle/>
        <a:p>
          <a:endParaRPr lang="en-US"/>
        </a:p>
      </dgm:t>
    </dgm:pt>
    <dgm:pt modelId="{241C1CD3-58BB-469A-9314-EBA935159D25}" type="pres">
      <dgm:prSet presAssocID="{5AF16E02-62BA-40EC-BC33-6188F09C0712}" presName="hierRoot2" presStyleCnt="0">
        <dgm:presLayoutVars>
          <dgm:hierBranch val="init"/>
        </dgm:presLayoutVars>
      </dgm:prSet>
      <dgm:spPr/>
      <dgm:t>
        <a:bodyPr/>
        <a:lstStyle/>
        <a:p>
          <a:endParaRPr lang="en-US"/>
        </a:p>
      </dgm:t>
    </dgm:pt>
    <dgm:pt modelId="{DF714092-C6CF-48AE-8A9B-79448FA8DFBF}" type="pres">
      <dgm:prSet presAssocID="{5AF16E02-62BA-40EC-BC33-6188F09C0712}" presName="rootComposite" presStyleCnt="0"/>
      <dgm:spPr/>
      <dgm:t>
        <a:bodyPr/>
        <a:lstStyle/>
        <a:p>
          <a:endParaRPr lang="en-US"/>
        </a:p>
      </dgm:t>
    </dgm:pt>
    <dgm:pt modelId="{819AEF73-39A4-4A29-8CF2-09E35DFF576A}" type="pres">
      <dgm:prSet presAssocID="{5AF16E02-62BA-40EC-BC33-6188F09C0712}" presName="rootText" presStyleLbl="node2" presStyleIdx="2" presStyleCnt="3" custScaleX="116736">
        <dgm:presLayoutVars>
          <dgm:chPref val="3"/>
        </dgm:presLayoutVars>
      </dgm:prSet>
      <dgm:spPr/>
      <dgm:t>
        <a:bodyPr/>
        <a:lstStyle/>
        <a:p>
          <a:endParaRPr lang="en-US"/>
        </a:p>
      </dgm:t>
    </dgm:pt>
    <dgm:pt modelId="{D22C40FA-3375-4999-AF07-CF3E6F7F3374}" type="pres">
      <dgm:prSet presAssocID="{5AF16E02-62BA-40EC-BC33-6188F09C0712}" presName="rootConnector" presStyleLbl="node2" presStyleIdx="2" presStyleCnt="3"/>
      <dgm:spPr/>
      <dgm:t>
        <a:bodyPr/>
        <a:lstStyle/>
        <a:p>
          <a:endParaRPr lang="en-US"/>
        </a:p>
      </dgm:t>
    </dgm:pt>
    <dgm:pt modelId="{FD674ADA-064F-4E55-9218-8AB96A430E20}" type="pres">
      <dgm:prSet presAssocID="{5AF16E02-62BA-40EC-BC33-6188F09C0712}" presName="hierChild4" presStyleCnt="0"/>
      <dgm:spPr/>
      <dgm:t>
        <a:bodyPr/>
        <a:lstStyle/>
        <a:p>
          <a:endParaRPr lang="en-US"/>
        </a:p>
      </dgm:t>
    </dgm:pt>
    <dgm:pt modelId="{B0512394-515C-40D4-B928-57983A0B511A}" type="pres">
      <dgm:prSet presAssocID="{5AF16E02-62BA-40EC-BC33-6188F09C0712}" presName="hierChild5" presStyleCnt="0"/>
      <dgm:spPr/>
      <dgm:t>
        <a:bodyPr/>
        <a:lstStyle/>
        <a:p>
          <a:endParaRPr lang="en-US"/>
        </a:p>
      </dgm:t>
    </dgm:pt>
    <dgm:pt modelId="{682D0DC9-30E7-4B58-B5F9-5B9BA4743D5A}" type="pres">
      <dgm:prSet presAssocID="{0FC89EB7-624E-44F5-91E9-832569CE685B}" presName="hierChild3" presStyleCnt="0"/>
      <dgm:spPr/>
      <dgm:t>
        <a:bodyPr/>
        <a:lstStyle/>
        <a:p>
          <a:endParaRPr lang="en-US"/>
        </a:p>
      </dgm:t>
    </dgm:pt>
    <dgm:pt modelId="{38E13596-EB6F-4745-A027-5EC343810FD8}" type="pres">
      <dgm:prSet presAssocID="{F6300E38-8365-4A96-ACA2-E7582D61E56F}" presName="Name111" presStyleLbl="parChTrans1D2" presStyleIdx="3" presStyleCnt="4"/>
      <dgm:spPr/>
      <dgm:t>
        <a:bodyPr/>
        <a:lstStyle/>
        <a:p>
          <a:endParaRPr lang="en-US"/>
        </a:p>
      </dgm:t>
    </dgm:pt>
    <dgm:pt modelId="{303BA3C1-5A2E-498C-8EEE-2A59E88A4CC3}" type="pres">
      <dgm:prSet presAssocID="{655706D5-C917-47DF-8D70-DEE14943149C}" presName="hierRoot3" presStyleCnt="0">
        <dgm:presLayoutVars>
          <dgm:hierBranch val="init"/>
        </dgm:presLayoutVars>
      </dgm:prSet>
      <dgm:spPr/>
      <dgm:t>
        <a:bodyPr/>
        <a:lstStyle/>
        <a:p>
          <a:endParaRPr lang="en-US"/>
        </a:p>
      </dgm:t>
    </dgm:pt>
    <dgm:pt modelId="{504721B7-3236-4E96-AB5F-87AA14BCA1EA}" type="pres">
      <dgm:prSet presAssocID="{655706D5-C917-47DF-8D70-DEE14943149C}" presName="rootComposite3" presStyleCnt="0"/>
      <dgm:spPr/>
      <dgm:t>
        <a:bodyPr/>
        <a:lstStyle/>
        <a:p>
          <a:endParaRPr lang="en-US"/>
        </a:p>
      </dgm:t>
    </dgm:pt>
    <dgm:pt modelId="{E5F9CC4B-949A-4C8A-98CD-9182D526EFF9}" type="pres">
      <dgm:prSet presAssocID="{655706D5-C917-47DF-8D70-DEE14943149C}" presName="rootText3" presStyleLbl="asst1" presStyleIdx="0" presStyleCnt="1">
        <dgm:presLayoutVars>
          <dgm:chPref val="3"/>
        </dgm:presLayoutVars>
      </dgm:prSet>
      <dgm:spPr/>
      <dgm:t>
        <a:bodyPr/>
        <a:lstStyle/>
        <a:p>
          <a:endParaRPr lang="en-US"/>
        </a:p>
      </dgm:t>
    </dgm:pt>
    <dgm:pt modelId="{A5BFE419-90E7-4BD5-83F8-BB525F8851D7}" type="pres">
      <dgm:prSet presAssocID="{655706D5-C917-47DF-8D70-DEE14943149C}" presName="rootConnector3" presStyleLbl="asst1" presStyleIdx="0" presStyleCnt="1"/>
      <dgm:spPr/>
      <dgm:t>
        <a:bodyPr/>
        <a:lstStyle/>
        <a:p>
          <a:endParaRPr lang="en-US"/>
        </a:p>
      </dgm:t>
    </dgm:pt>
    <dgm:pt modelId="{8BDB6423-E582-49D7-988A-5BD232B4C195}" type="pres">
      <dgm:prSet presAssocID="{655706D5-C917-47DF-8D70-DEE14943149C}" presName="hierChild6" presStyleCnt="0"/>
      <dgm:spPr/>
      <dgm:t>
        <a:bodyPr/>
        <a:lstStyle/>
        <a:p>
          <a:endParaRPr lang="en-US"/>
        </a:p>
      </dgm:t>
    </dgm:pt>
    <dgm:pt modelId="{C0D4000A-ED77-4528-8819-74340853B102}" type="pres">
      <dgm:prSet presAssocID="{655706D5-C917-47DF-8D70-DEE14943149C}" presName="hierChild7" presStyleCnt="0"/>
      <dgm:spPr/>
      <dgm:t>
        <a:bodyPr/>
        <a:lstStyle/>
        <a:p>
          <a:endParaRPr lang="en-US"/>
        </a:p>
      </dgm:t>
    </dgm:pt>
  </dgm:ptLst>
  <dgm:cxnLst>
    <dgm:cxn modelId="{B5225BB8-2193-48E8-839B-FC325310F289}" type="presOf" srcId="{DBD706A5-A5C5-4661-88D2-7775B60A2F48}" destId="{BA7F2855-615C-4BB5-B089-28C6EC300176}" srcOrd="0" destOrd="0" presId="urn:microsoft.com/office/officeart/2005/8/layout/orgChart1"/>
    <dgm:cxn modelId="{E18E73B6-A3A7-446C-A890-6E2289B35606}" type="presOf" srcId="{138A881F-0F09-4177-8783-B4A67C37143E}" destId="{DC8F6A4D-77A1-4F45-AA47-CC6488808F83}" srcOrd="1" destOrd="0" presId="urn:microsoft.com/office/officeart/2005/8/layout/orgChart1"/>
    <dgm:cxn modelId="{06862BF6-D209-4371-A3D6-8969BC9D78DE}" type="presOf" srcId="{0FC89EB7-624E-44F5-91E9-832569CE685B}" destId="{5C49E6B3-B4B0-4DD6-8472-477F81A33DFD}" srcOrd="0" destOrd="0" presId="urn:microsoft.com/office/officeart/2005/8/layout/orgChart1"/>
    <dgm:cxn modelId="{FFEF7581-F472-4B6A-BC92-4E2CA75A6730}" type="presOf" srcId="{655706D5-C917-47DF-8D70-DEE14943149C}" destId="{A5BFE419-90E7-4BD5-83F8-BB525F8851D7}" srcOrd="1" destOrd="0" presId="urn:microsoft.com/office/officeart/2005/8/layout/orgChart1"/>
    <dgm:cxn modelId="{9474D25A-B21A-4059-9C02-A6A09404616D}" srcId="{22F388F2-542F-42A8-981F-0B79531F3B5B}" destId="{0FC89EB7-624E-44F5-91E9-832569CE685B}" srcOrd="0" destOrd="0" parTransId="{9792FB59-00AB-4492-B323-B9E6957730A8}" sibTransId="{1463B7AF-DE34-4298-87A0-727A1DD0E2D8}"/>
    <dgm:cxn modelId="{0E777734-7923-4995-B70F-B654EF27FB9B}" srcId="{0FC89EB7-624E-44F5-91E9-832569CE685B}" destId="{5AF16E02-62BA-40EC-BC33-6188F09C0712}" srcOrd="2" destOrd="0" parTransId="{E4066131-BA47-474E-AF30-F9DEFDF5696B}" sibTransId="{2FD6BD55-748D-4ADA-9520-DAF8D2B699BD}"/>
    <dgm:cxn modelId="{86D08713-B39B-4440-9B19-6C56737E06EC}" type="presOf" srcId="{6C4DB844-0261-4F60-B2D8-29B773EBC801}" destId="{A04A30CE-5EA8-45F9-80C1-35C89AE49FC8}" srcOrd="0" destOrd="0" presId="urn:microsoft.com/office/officeart/2005/8/layout/orgChart1"/>
    <dgm:cxn modelId="{8A8E8D52-0EAD-4632-BA76-2CCEE5ABA358}" srcId="{0FC89EB7-624E-44F5-91E9-832569CE685B}" destId="{DBD706A5-A5C5-4661-88D2-7775B60A2F48}" srcOrd="0" destOrd="0" parTransId="{6C4DB844-0261-4F60-B2D8-29B773EBC801}" sibTransId="{3318E6C2-ABEB-422C-B283-969DB91793AD}"/>
    <dgm:cxn modelId="{969B8A75-AB0D-4344-B7B1-DB95BFE15D70}" type="presOf" srcId="{00A49AB8-80A6-4762-B192-D16C0CBCBE68}" destId="{EF62AE0E-9B2B-41E3-8287-269D5B4DB552}" srcOrd="0" destOrd="0" presId="urn:microsoft.com/office/officeart/2005/8/layout/orgChart1"/>
    <dgm:cxn modelId="{00140E01-DB84-49AB-ABB9-96EF81AE133B}" type="presOf" srcId="{F6300E38-8365-4A96-ACA2-E7582D61E56F}" destId="{38E13596-EB6F-4745-A027-5EC343810FD8}" srcOrd="0" destOrd="0" presId="urn:microsoft.com/office/officeart/2005/8/layout/orgChart1"/>
    <dgm:cxn modelId="{597F24B1-764F-47B2-8961-A2F9D7BF083D}" srcId="{0FC89EB7-624E-44F5-91E9-832569CE685B}" destId="{138A881F-0F09-4177-8783-B4A67C37143E}" srcOrd="1" destOrd="0" parTransId="{00A49AB8-80A6-4762-B192-D16C0CBCBE68}" sibTransId="{60CB6DB3-E9CB-4823-B1B5-073DAFB8050C}"/>
    <dgm:cxn modelId="{69A0CBD0-87AE-4A21-997E-BBD20739E9A2}" type="presOf" srcId="{138A881F-0F09-4177-8783-B4A67C37143E}" destId="{C42FFAF0-E411-4611-92C5-1A42CB8468CB}" srcOrd="0" destOrd="0" presId="urn:microsoft.com/office/officeart/2005/8/layout/orgChart1"/>
    <dgm:cxn modelId="{50E68A89-F3E7-4286-AE54-FB96BB0E0AD5}" type="presOf" srcId="{0FC89EB7-624E-44F5-91E9-832569CE685B}" destId="{3841E007-470E-44A1-A2A3-D6C306E37B1F}" srcOrd="1" destOrd="0" presId="urn:microsoft.com/office/officeart/2005/8/layout/orgChart1"/>
    <dgm:cxn modelId="{64F78A3E-897C-4151-A959-CE9AA7E98600}" type="presOf" srcId="{DBD706A5-A5C5-4661-88D2-7775B60A2F48}" destId="{3DC1FE80-5AB5-4991-9017-351E3AE5CF3B}" srcOrd="1" destOrd="0" presId="urn:microsoft.com/office/officeart/2005/8/layout/orgChart1"/>
    <dgm:cxn modelId="{78F4B604-E849-4182-9C96-A2386814E1B2}" type="presOf" srcId="{5AF16E02-62BA-40EC-BC33-6188F09C0712}" destId="{D22C40FA-3375-4999-AF07-CF3E6F7F3374}" srcOrd="1" destOrd="0" presId="urn:microsoft.com/office/officeart/2005/8/layout/orgChart1"/>
    <dgm:cxn modelId="{D5478593-519E-4DDE-8EC3-F6CE44ADF390}" srcId="{0FC89EB7-624E-44F5-91E9-832569CE685B}" destId="{655706D5-C917-47DF-8D70-DEE14943149C}" srcOrd="3" destOrd="0" parTransId="{F6300E38-8365-4A96-ACA2-E7582D61E56F}" sibTransId="{B2672A15-58B3-426D-BCE9-8114422C7DDA}"/>
    <dgm:cxn modelId="{4210B564-8306-40FB-A6EF-1E59C8E0DF6B}" type="presOf" srcId="{5AF16E02-62BA-40EC-BC33-6188F09C0712}" destId="{819AEF73-39A4-4A29-8CF2-09E35DFF576A}" srcOrd="0" destOrd="0" presId="urn:microsoft.com/office/officeart/2005/8/layout/orgChart1"/>
    <dgm:cxn modelId="{BD0DCF5E-8F49-4C1C-ADE2-A99B191CD0D3}" type="presOf" srcId="{22F388F2-542F-42A8-981F-0B79531F3B5B}" destId="{F324A2BB-8270-4310-94E2-D4A28BC5320F}" srcOrd="0" destOrd="0" presId="urn:microsoft.com/office/officeart/2005/8/layout/orgChart1"/>
    <dgm:cxn modelId="{EB07FC7D-406D-495D-8472-264575C38E73}" type="presOf" srcId="{E4066131-BA47-474E-AF30-F9DEFDF5696B}" destId="{3E7FCBD0-C839-4B08-8A29-531E7E292DCB}" srcOrd="0" destOrd="0" presId="urn:microsoft.com/office/officeart/2005/8/layout/orgChart1"/>
    <dgm:cxn modelId="{F23C539A-5792-4C85-8AE2-2A37740B489C}" type="presOf" srcId="{655706D5-C917-47DF-8D70-DEE14943149C}" destId="{E5F9CC4B-949A-4C8A-98CD-9182D526EFF9}" srcOrd="0" destOrd="0" presId="urn:microsoft.com/office/officeart/2005/8/layout/orgChart1"/>
    <dgm:cxn modelId="{84BB0746-AE35-42DA-9FC4-72E1343A3484}" type="presParOf" srcId="{F324A2BB-8270-4310-94E2-D4A28BC5320F}" destId="{AAC42923-BDF5-49A0-B22B-E77CE6070A5D}" srcOrd="0" destOrd="0" presId="urn:microsoft.com/office/officeart/2005/8/layout/orgChart1"/>
    <dgm:cxn modelId="{7C942171-D392-4CD7-B02D-BA1C4911531A}" type="presParOf" srcId="{AAC42923-BDF5-49A0-B22B-E77CE6070A5D}" destId="{14780ED5-E25C-4CC8-90B5-6DF817A2D334}" srcOrd="0" destOrd="0" presId="urn:microsoft.com/office/officeart/2005/8/layout/orgChart1"/>
    <dgm:cxn modelId="{41DB0552-8114-4584-9CA2-A006BF329669}" type="presParOf" srcId="{14780ED5-E25C-4CC8-90B5-6DF817A2D334}" destId="{5C49E6B3-B4B0-4DD6-8472-477F81A33DFD}" srcOrd="0" destOrd="0" presId="urn:microsoft.com/office/officeart/2005/8/layout/orgChart1"/>
    <dgm:cxn modelId="{FFA70C2A-6D73-45C7-8A97-7E8D3377037F}" type="presParOf" srcId="{14780ED5-E25C-4CC8-90B5-6DF817A2D334}" destId="{3841E007-470E-44A1-A2A3-D6C306E37B1F}" srcOrd="1" destOrd="0" presId="urn:microsoft.com/office/officeart/2005/8/layout/orgChart1"/>
    <dgm:cxn modelId="{C4D50FC8-87AC-4EAC-BBC0-17C3BE1F96C3}" type="presParOf" srcId="{AAC42923-BDF5-49A0-B22B-E77CE6070A5D}" destId="{40DEFAD1-35B0-4E56-8257-C896D5C96167}" srcOrd="1" destOrd="0" presId="urn:microsoft.com/office/officeart/2005/8/layout/orgChart1"/>
    <dgm:cxn modelId="{6C939E4A-A7F3-434D-B4A1-3781481E668F}" type="presParOf" srcId="{40DEFAD1-35B0-4E56-8257-C896D5C96167}" destId="{A04A30CE-5EA8-45F9-80C1-35C89AE49FC8}" srcOrd="0" destOrd="0" presId="urn:microsoft.com/office/officeart/2005/8/layout/orgChart1"/>
    <dgm:cxn modelId="{C43149A5-79D9-4EA3-85CD-41E2D3104115}" type="presParOf" srcId="{40DEFAD1-35B0-4E56-8257-C896D5C96167}" destId="{9408E0DF-3A6F-4FEA-B0ED-6A87FEFAA17C}" srcOrd="1" destOrd="0" presId="urn:microsoft.com/office/officeart/2005/8/layout/orgChart1"/>
    <dgm:cxn modelId="{0DFF8A1F-9C92-4225-A4D6-521530AB24EB}" type="presParOf" srcId="{9408E0DF-3A6F-4FEA-B0ED-6A87FEFAA17C}" destId="{0F1B47D0-E96A-453D-9A7D-BF5635375A76}" srcOrd="0" destOrd="0" presId="urn:microsoft.com/office/officeart/2005/8/layout/orgChart1"/>
    <dgm:cxn modelId="{38A5D777-E167-4512-9679-F1645384B7D5}" type="presParOf" srcId="{0F1B47D0-E96A-453D-9A7D-BF5635375A76}" destId="{BA7F2855-615C-4BB5-B089-28C6EC300176}" srcOrd="0" destOrd="0" presId="urn:microsoft.com/office/officeart/2005/8/layout/orgChart1"/>
    <dgm:cxn modelId="{1E501C82-F973-4778-93E0-4D3EA4966DDF}" type="presParOf" srcId="{0F1B47D0-E96A-453D-9A7D-BF5635375A76}" destId="{3DC1FE80-5AB5-4991-9017-351E3AE5CF3B}" srcOrd="1" destOrd="0" presId="urn:microsoft.com/office/officeart/2005/8/layout/orgChart1"/>
    <dgm:cxn modelId="{9C3DA3CD-4A54-4764-8957-636061A363D2}" type="presParOf" srcId="{9408E0DF-3A6F-4FEA-B0ED-6A87FEFAA17C}" destId="{2D4E3AB3-14A2-462F-A8A2-96DE860DA0D1}" srcOrd="1" destOrd="0" presId="urn:microsoft.com/office/officeart/2005/8/layout/orgChart1"/>
    <dgm:cxn modelId="{F5EE00B7-2137-4CCC-AA4A-B74BA0AFED18}" type="presParOf" srcId="{9408E0DF-3A6F-4FEA-B0ED-6A87FEFAA17C}" destId="{0F21CEEA-A806-48EB-A563-117DA23A35B3}" srcOrd="2" destOrd="0" presId="urn:microsoft.com/office/officeart/2005/8/layout/orgChart1"/>
    <dgm:cxn modelId="{57A20048-6CEF-4AF9-AFA6-69B641B2946F}" type="presParOf" srcId="{40DEFAD1-35B0-4E56-8257-C896D5C96167}" destId="{EF62AE0E-9B2B-41E3-8287-269D5B4DB552}" srcOrd="2" destOrd="0" presId="urn:microsoft.com/office/officeart/2005/8/layout/orgChart1"/>
    <dgm:cxn modelId="{4560E112-E7CC-4760-A23D-634CFACD9131}" type="presParOf" srcId="{40DEFAD1-35B0-4E56-8257-C896D5C96167}" destId="{482EECB7-4E85-4009-9122-CB125AE13A8C}" srcOrd="3" destOrd="0" presId="urn:microsoft.com/office/officeart/2005/8/layout/orgChart1"/>
    <dgm:cxn modelId="{76354C4F-4A2B-4B2A-9F42-D7C56F512577}" type="presParOf" srcId="{482EECB7-4E85-4009-9122-CB125AE13A8C}" destId="{A993B57F-63E0-44AA-8D61-E37F39A175B6}" srcOrd="0" destOrd="0" presId="urn:microsoft.com/office/officeart/2005/8/layout/orgChart1"/>
    <dgm:cxn modelId="{2CCA0246-6975-4B21-88A9-DE86CFF248B6}" type="presParOf" srcId="{A993B57F-63E0-44AA-8D61-E37F39A175B6}" destId="{C42FFAF0-E411-4611-92C5-1A42CB8468CB}" srcOrd="0" destOrd="0" presId="urn:microsoft.com/office/officeart/2005/8/layout/orgChart1"/>
    <dgm:cxn modelId="{4F069E91-5E7B-40C1-87F8-9332A140F8DB}" type="presParOf" srcId="{A993B57F-63E0-44AA-8D61-E37F39A175B6}" destId="{DC8F6A4D-77A1-4F45-AA47-CC6488808F83}" srcOrd="1" destOrd="0" presId="urn:microsoft.com/office/officeart/2005/8/layout/orgChart1"/>
    <dgm:cxn modelId="{3ADED527-195C-40AA-BA9E-39AAE48C49C7}" type="presParOf" srcId="{482EECB7-4E85-4009-9122-CB125AE13A8C}" destId="{9B32ED28-65E9-4E38-8C0C-96A5EA5AD7A3}" srcOrd="1" destOrd="0" presId="urn:microsoft.com/office/officeart/2005/8/layout/orgChart1"/>
    <dgm:cxn modelId="{CA7DA3AF-C1AD-49E4-8F9B-0931E266D427}" type="presParOf" srcId="{482EECB7-4E85-4009-9122-CB125AE13A8C}" destId="{40AE11FD-E19F-4DA8-ACA5-6F0C383FDFE3}" srcOrd="2" destOrd="0" presId="urn:microsoft.com/office/officeart/2005/8/layout/orgChart1"/>
    <dgm:cxn modelId="{7BF1AA24-B3D9-43E6-A069-65E7A6D445F2}" type="presParOf" srcId="{40DEFAD1-35B0-4E56-8257-C896D5C96167}" destId="{3E7FCBD0-C839-4B08-8A29-531E7E292DCB}" srcOrd="4" destOrd="0" presId="urn:microsoft.com/office/officeart/2005/8/layout/orgChart1"/>
    <dgm:cxn modelId="{7EC26F19-6038-406B-A0A5-4D82094B106D}" type="presParOf" srcId="{40DEFAD1-35B0-4E56-8257-C896D5C96167}" destId="{241C1CD3-58BB-469A-9314-EBA935159D25}" srcOrd="5" destOrd="0" presId="urn:microsoft.com/office/officeart/2005/8/layout/orgChart1"/>
    <dgm:cxn modelId="{86060B08-AD23-4175-AEB8-FAE45A246107}" type="presParOf" srcId="{241C1CD3-58BB-469A-9314-EBA935159D25}" destId="{DF714092-C6CF-48AE-8A9B-79448FA8DFBF}" srcOrd="0" destOrd="0" presId="urn:microsoft.com/office/officeart/2005/8/layout/orgChart1"/>
    <dgm:cxn modelId="{3B2AE82B-BC07-4B6B-8B99-50F62C0FBCFA}" type="presParOf" srcId="{DF714092-C6CF-48AE-8A9B-79448FA8DFBF}" destId="{819AEF73-39A4-4A29-8CF2-09E35DFF576A}" srcOrd="0" destOrd="0" presId="urn:microsoft.com/office/officeart/2005/8/layout/orgChart1"/>
    <dgm:cxn modelId="{10D0DCC1-07BA-48DC-99DD-0B91C175266B}" type="presParOf" srcId="{DF714092-C6CF-48AE-8A9B-79448FA8DFBF}" destId="{D22C40FA-3375-4999-AF07-CF3E6F7F3374}" srcOrd="1" destOrd="0" presId="urn:microsoft.com/office/officeart/2005/8/layout/orgChart1"/>
    <dgm:cxn modelId="{978861B5-A0D1-41A2-AE64-16B542239A16}" type="presParOf" srcId="{241C1CD3-58BB-469A-9314-EBA935159D25}" destId="{FD674ADA-064F-4E55-9218-8AB96A430E20}" srcOrd="1" destOrd="0" presId="urn:microsoft.com/office/officeart/2005/8/layout/orgChart1"/>
    <dgm:cxn modelId="{0CA5A524-60CD-4EDE-95D1-CAE57A2815F6}" type="presParOf" srcId="{241C1CD3-58BB-469A-9314-EBA935159D25}" destId="{B0512394-515C-40D4-B928-57983A0B511A}" srcOrd="2" destOrd="0" presId="urn:microsoft.com/office/officeart/2005/8/layout/orgChart1"/>
    <dgm:cxn modelId="{409A2430-C115-4F45-A021-4315B8ED8EE6}" type="presParOf" srcId="{AAC42923-BDF5-49A0-B22B-E77CE6070A5D}" destId="{682D0DC9-30E7-4B58-B5F9-5B9BA4743D5A}" srcOrd="2" destOrd="0" presId="urn:microsoft.com/office/officeart/2005/8/layout/orgChart1"/>
    <dgm:cxn modelId="{8BC500A7-3DC3-4135-8E1D-5F7271957C29}" type="presParOf" srcId="{682D0DC9-30E7-4B58-B5F9-5B9BA4743D5A}" destId="{38E13596-EB6F-4745-A027-5EC343810FD8}" srcOrd="0" destOrd="0" presId="urn:microsoft.com/office/officeart/2005/8/layout/orgChart1"/>
    <dgm:cxn modelId="{A601A3EA-D6BD-45E2-B1D8-7FA42F588E7C}" type="presParOf" srcId="{682D0DC9-30E7-4B58-B5F9-5B9BA4743D5A}" destId="{303BA3C1-5A2E-498C-8EEE-2A59E88A4CC3}" srcOrd="1" destOrd="0" presId="urn:microsoft.com/office/officeart/2005/8/layout/orgChart1"/>
    <dgm:cxn modelId="{8B7DA0B8-2196-4554-A6E1-7DE396DC7CEA}" type="presParOf" srcId="{303BA3C1-5A2E-498C-8EEE-2A59E88A4CC3}" destId="{504721B7-3236-4E96-AB5F-87AA14BCA1EA}" srcOrd="0" destOrd="0" presId="urn:microsoft.com/office/officeart/2005/8/layout/orgChart1"/>
    <dgm:cxn modelId="{AA0BA798-08EB-4628-B0AE-A1D6E4D508AF}" type="presParOf" srcId="{504721B7-3236-4E96-AB5F-87AA14BCA1EA}" destId="{E5F9CC4B-949A-4C8A-98CD-9182D526EFF9}" srcOrd="0" destOrd="0" presId="urn:microsoft.com/office/officeart/2005/8/layout/orgChart1"/>
    <dgm:cxn modelId="{C98943F7-9B34-46E8-9725-267BF0D8CE5D}" type="presParOf" srcId="{504721B7-3236-4E96-AB5F-87AA14BCA1EA}" destId="{A5BFE419-90E7-4BD5-83F8-BB525F8851D7}" srcOrd="1" destOrd="0" presId="urn:microsoft.com/office/officeart/2005/8/layout/orgChart1"/>
    <dgm:cxn modelId="{2246D236-C0A0-4303-BC45-671065C83AA2}" type="presParOf" srcId="{303BA3C1-5A2E-498C-8EEE-2A59E88A4CC3}" destId="{8BDB6423-E582-49D7-988A-5BD232B4C195}" srcOrd="1" destOrd="0" presId="urn:microsoft.com/office/officeart/2005/8/layout/orgChart1"/>
    <dgm:cxn modelId="{C9EA5AFE-EB27-42EB-A1CF-0B2A5913446D}" type="presParOf" srcId="{303BA3C1-5A2E-498C-8EEE-2A59E88A4CC3}" destId="{C0D4000A-ED77-4528-8819-74340853B10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FBD2DA-DA5B-4813-AA81-D543BE49B6E0}" type="doc">
      <dgm:prSet loTypeId="urn:microsoft.com/office/officeart/2009/3/layout/RandomtoResultProcess" loCatId="process" qsTypeId="urn:microsoft.com/office/officeart/2005/8/quickstyle/simple1" qsCatId="simple" csTypeId="urn:microsoft.com/office/officeart/2005/8/colors/accent1_2" csCatId="accent1" phldr="1"/>
      <dgm:spPr/>
      <dgm:t>
        <a:bodyPr/>
        <a:lstStyle/>
        <a:p>
          <a:endParaRPr lang="en-US"/>
        </a:p>
      </dgm:t>
    </dgm:pt>
    <dgm:pt modelId="{38852FA0-D1A1-4DBF-AEC8-77D033F27512}">
      <dgm:prSet phldrT="[Text]" custT="1"/>
      <dgm:spPr/>
      <dgm:t>
        <a:bodyPr/>
        <a:lstStyle/>
        <a:p>
          <a:r>
            <a:rPr lang="en-US" sz="2800" dirty="0" smtClean="0"/>
            <a:t>risks</a:t>
          </a:r>
          <a:endParaRPr lang="en-US" sz="2800" dirty="0"/>
        </a:p>
      </dgm:t>
    </dgm:pt>
    <dgm:pt modelId="{B3FFDF98-118A-41D6-9267-F7F677E19BCA}" type="parTrans" cxnId="{BACF0873-6CBF-4468-A180-1C34C34457A3}">
      <dgm:prSet/>
      <dgm:spPr/>
      <dgm:t>
        <a:bodyPr/>
        <a:lstStyle/>
        <a:p>
          <a:endParaRPr lang="en-US"/>
        </a:p>
      </dgm:t>
    </dgm:pt>
    <dgm:pt modelId="{92FBDDD3-05AD-4234-A958-454ABBED4A4F}" type="sibTrans" cxnId="{BACF0873-6CBF-4468-A180-1C34C34457A3}">
      <dgm:prSet/>
      <dgm:spPr/>
      <dgm:t>
        <a:bodyPr/>
        <a:lstStyle/>
        <a:p>
          <a:endParaRPr lang="en-US"/>
        </a:p>
      </dgm:t>
    </dgm:pt>
    <dgm:pt modelId="{A54545CB-1E88-40DE-9517-2B2628969478}">
      <dgm:prSet phldrT="[Text]" custT="1"/>
      <dgm:spPr>
        <a:solidFill>
          <a:srgbClr val="FF0000"/>
        </a:solidFill>
      </dgm:spPr>
      <dgm:t>
        <a:bodyPr/>
        <a:lstStyle/>
        <a:p>
          <a:r>
            <a:rPr lang="en-US" sz="2800" dirty="0" smtClean="0"/>
            <a:t>death</a:t>
          </a:r>
          <a:endParaRPr lang="en-US" sz="2800" dirty="0"/>
        </a:p>
      </dgm:t>
    </dgm:pt>
    <dgm:pt modelId="{2CB9CC9D-FB2B-423A-B2CD-1D67E3107CF3}" type="parTrans" cxnId="{C8E0F1BF-B3CB-47B6-BAEF-0A07BD0EAE29}">
      <dgm:prSet/>
      <dgm:spPr/>
      <dgm:t>
        <a:bodyPr/>
        <a:lstStyle/>
        <a:p>
          <a:endParaRPr lang="en-US"/>
        </a:p>
      </dgm:t>
    </dgm:pt>
    <dgm:pt modelId="{670821C2-5F88-4E21-81F0-6094255CBDB4}" type="sibTrans" cxnId="{C8E0F1BF-B3CB-47B6-BAEF-0A07BD0EAE29}">
      <dgm:prSet/>
      <dgm:spPr/>
      <dgm:t>
        <a:bodyPr/>
        <a:lstStyle/>
        <a:p>
          <a:endParaRPr lang="en-US"/>
        </a:p>
      </dgm:t>
    </dgm:pt>
    <dgm:pt modelId="{892C6062-0A5C-427E-80CD-D34BD50E5127}" type="pres">
      <dgm:prSet presAssocID="{44FBD2DA-DA5B-4813-AA81-D543BE49B6E0}" presName="Name0" presStyleCnt="0">
        <dgm:presLayoutVars>
          <dgm:dir/>
          <dgm:animOne val="branch"/>
          <dgm:animLvl val="lvl"/>
        </dgm:presLayoutVars>
      </dgm:prSet>
      <dgm:spPr/>
      <dgm:t>
        <a:bodyPr/>
        <a:lstStyle/>
        <a:p>
          <a:endParaRPr lang="en-US"/>
        </a:p>
      </dgm:t>
    </dgm:pt>
    <dgm:pt modelId="{FC8F68FA-D035-48A3-B625-64A440419863}" type="pres">
      <dgm:prSet presAssocID="{38852FA0-D1A1-4DBF-AEC8-77D033F27512}" presName="chaos" presStyleCnt="0"/>
      <dgm:spPr/>
    </dgm:pt>
    <dgm:pt modelId="{53D5AA6D-8B16-40B3-8B25-65A600705602}" type="pres">
      <dgm:prSet presAssocID="{38852FA0-D1A1-4DBF-AEC8-77D033F27512}" presName="parTx1" presStyleLbl="revTx" presStyleIdx="0" presStyleCnt="1"/>
      <dgm:spPr/>
      <dgm:t>
        <a:bodyPr/>
        <a:lstStyle/>
        <a:p>
          <a:endParaRPr lang="en-US"/>
        </a:p>
      </dgm:t>
    </dgm:pt>
    <dgm:pt modelId="{E7AFDC41-0560-4C21-87E5-940890D8F965}" type="pres">
      <dgm:prSet presAssocID="{38852FA0-D1A1-4DBF-AEC8-77D033F27512}" presName="c1" presStyleLbl="node1" presStyleIdx="0" presStyleCnt="19"/>
      <dgm:spPr>
        <a:solidFill>
          <a:srgbClr val="FFFF00"/>
        </a:solidFill>
      </dgm:spPr>
    </dgm:pt>
    <dgm:pt modelId="{8BE9C078-B218-4B84-B0C1-2E8A999223A1}" type="pres">
      <dgm:prSet presAssocID="{38852FA0-D1A1-4DBF-AEC8-77D033F27512}" presName="c2" presStyleLbl="node1" presStyleIdx="1" presStyleCnt="19"/>
      <dgm:spPr/>
    </dgm:pt>
    <dgm:pt modelId="{4BF2B1D5-35F3-49B7-ADE7-C7C298BD22B8}" type="pres">
      <dgm:prSet presAssocID="{38852FA0-D1A1-4DBF-AEC8-77D033F27512}" presName="c3" presStyleLbl="node1" presStyleIdx="2" presStyleCnt="19"/>
      <dgm:spPr>
        <a:solidFill>
          <a:schemeClr val="accent6">
            <a:lumMod val="75000"/>
          </a:schemeClr>
        </a:solidFill>
      </dgm:spPr>
    </dgm:pt>
    <dgm:pt modelId="{717C5F1F-2E09-408D-B07D-3529527A7AA4}" type="pres">
      <dgm:prSet presAssocID="{38852FA0-D1A1-4DBF-AEC8-77D033F27512}" presName="c4" presStyleLbl="node1" presStyleIdx="3" presStyleCnt="19"/>
      <dgm:spPr/>
    </dgm:pt>
    <dgm:pt modelId="{D7B4E23D-3725-4F6D-8619-854CC20F6AF2}" type="pres">
      <dgm:prSet presAssocID="{38852FA0-D1A1-4DBF-AEC8-77D033F27512}" presName="c5" presStyleLbl="node1" presStyleIdx="4" presStyleCnt="19"/>
      <dgm:spPr/>
    </dgm:pt>
    <dgm:pt modelId="{B0991428-E685-44CE-B030-9072D4F5C2C6}" type="pres">
      <dgm:prSet presAssocID="{38852FA0-D1A1-4DBF-AEC8-77D033F27512}" presName="c6" presStyleLbl="node1" presStyleIdx="5" presStyleCnt="19"/>
      <dgm:spPr/>
    </dgm:pt>
    <dgm:pt modelId="{A9F0892D-FF26-4803-BF24-F2744408B9DC}" type="pres">
      <dgm:prSet presAssocID="{38852FA0-D1A1-4DBF-AEC8-77D033F27512}" presName="c7" presStyleLbl="node1" presStyleIdx="6" presStyleCnt="19" custLinFactY="96751" custLinFactNeighborX="37754" custLinFactNeighborY="100000"/>
      <dgm:spPr>
        <a:blipFill rotWithShape="0">
          <a:blip xmlns:r="http://schemas.openxmlformats.org/officeDocument/2006/relationships" r:embed="rId1"/>
          <a:stretch>
            <a:fillRect/>
          </a:stretch>
        </a:blipFill>
      </dgm:spPr>
      <dgm:t>
        <a:bodyPr/>
        <a:lstStyle/>
        <a:p>
          <a:endParaRPr lang="en-US"/>
        </a:p>
      </dgm:t>
    </dgm:pt>
    <dgm:pt modelId="{A3D1DE5F-BF87-4889-B185-EE030780DBAD}" type="pres">
      <dgm:prSet presAssocID="{38852FA0-D1A1-4DBF-AEC8-77D033F27512}" presName="c8" presStyleLbl="node1" presStyleIdx="7" presStyleCnt="19"/>
      <dgm:spPr/>
    </dgm:pt>
    <dgm:pt modelId="{52F3BBAF-8FAE-4D9B-916F-02F2BC09C098}" type="pres">
      <dgm:prSet presAssocID="{38852FA0-D1A1-4DBF-AEC8-77D033F27512}" presName="c9" presStyleLbl="node1" presStyleIdx="8" presStyleCnt="19"/>
      <dgm:spPr/>
    </dgm:pt>
    <dgm:pt modelId="{885F3228-3FB6-4F90-A005-103EDE86B169}" type="pres">
      <dgm:prSet presAssocID="{38852FA0-D1A1-4DBF-AEC8-77D033F27512}" presName="c10" presStyleLbl="node1" presStyleIdx="9" presStyleCnt="19" custLinFactNeighborX="39496" custLinFactNeighborY="36291"/>
      <dgm:spPr>
        <a:solidFill>
          <a:schemeClr val="accent2">
            <a:lumMod val="60000"/>
            <a:lumOff val="40000"/>
          </a:schemeClr>
        </a:solidFill>
      </dgm:spPr>
    </dgm:pt>
    <dgm:pt modelId="{AE78F0C0-92F6-45C0-B35C-8529CBA4814C}" type="pres">
      <dgm:prSet presAssocID="{38852FA0-D1A1-4DBF-AEC8-77D033F27512}" presName="c11" presStyleLbl="node1" presStyleIdx="10" presStyleCnt="19"/>
      <dgm:spPr/>
    </dgm:pt>
    <dgm:pt modelId="{DC800349-9AFF-4FBC-86E9-9914CB3843AB}" type="pres">
      <dgm:prSet presAssocID="{38852FA0-D1A1-4DBF-AEC8-77D033F27512}" presName="c12" presStyleLbl="node1" presStyleIdx="11" presStyleCnt="19"/>
      <dgm:spPr>
        <a:solidFill>
          <a:schemeClr val="bg1">
            <a:lumMod val="65000"/>
          </a:schemeClr>
        </a:solidFill>
      </dgm:spPr>
    </dgm:pt>
    <dgm:pt modelId="{4BE6ABD4-340C-4015-B25E-6EB68E94E565}" type="pres">
      <dgm:prSet presAssocID="{38852FA0-D1A1-4DBF-AEC8-77D033F27512}" presName="c13" presStyleLbl="node1" presStyleIdx="12" presStyleCnt="19" custLinFactNeighborX="23081" custLinFactNeighborY="-25992"/>
      <dgm:spPr>
        <a:solidFill>
          <a:srgbClr val="FFC000"/>
        </a:solidFill>
      </dgm:spPr>
    </dgm:pt>
    <dgm:pt modelId="{7939CF6B-889C-40C4-AF99-B7F604B04946}" type="pres">
      <dgm:prSet presAssocID="{38852FA0-D1A1-4DBF-AEC8-77D033F27512}" presName="c14" presStyleLbl="node1" presStyleIdx="13" presStyleCnt="19"/>
      <dgm:spPr/>
    </dgm:pt>
    <dgm:pt modelId="{0291E3AF-CBB5-40DC-B37A-4470ED14AB7D}" type="pres">
      <dgm:prSet presAssocID="{38852FA0-D1A1-4DBF-AEC8-77D033F27512}" presName="c15" presStyleLbl="node1" presStyleIdx="14" presStyleCnt="19"/>
      <dgm:spPr/>
    </dgm:pt>
    <dgm:pt modelId="{240008B0-B914-4346-A2D3-BB4E6D37FE60}" type="pres">
      <dgm:prSet presAssocID="{38852FA0-D1A1-4DBF-AEC8-77D033F27512}" presName="c16" presStyleLbl="node1" presStyleIdx="15" presStyleCnt="19" custLinFactNeighborX="70704" custLinFactNeighborY="-48103"/>
      <dgm:spPr/>
    </dgm:pt>
    <dgm:pt modelId="{F96D7D76-A327-4B76-B693-DA5ADDABDA0C}" type="pres">
      <dgm:prSet presAssocID="{38852FA0-D1A1-4DBF-AEC8-77D033F27512}" presName="c17" presStyleLbl="node1" presStyleIdx="16" presStyleCnt="19" custLinFactX="-103855" custLinFactY="-73066" custLinFactNeighborX="-200000" custLinFactNeighborY="-100000"/>
      <dgm:spPr>
        <a:blipFill rotWithShape="0">
          <a:blip xmlns:r="http://schemas.openxmlformats.org/officeDocument/2006/relationships" r:embed="rId2"/>
          <a:stretch>
            <a:fillRect/>
          </a:stretch>
        </a:blipFill>
      </dgm:spPr>
      <dgm:t>
        <a:bodyPr/>
        <a:lstStyle/>
        <a:p>
          <a:endParaRPr lang="en-US"/>
        </a:p>
      </dgm:t>
    </dgm:pt>
    <dgm:pt modelId="{53C87D37-31BD-469B-B3AA-86D76074D4F1}" type="pres">
      <dgm:prSet presAssocID="{38852FA0-D1A1-4DBF-AEC8-77D033F27512}" presName="c18" presStyleLbl="node1" presStyleIdx="17" presStyleCnt="19" custLinFactNeighborX="-17987" custLinFactNeighborY="-70463"/>
      <dgm:spPr/>
    </dgm:pt>
    <dgm:pt modelId="{1163E9ED-66E0-4C25-BADE-77BCEFC04BFB}" type="pres">
      <dgm:prSet presAssocID="{92FBDDD3-05AD-4234-A958-454ABBED4A4F}" presName="chevronComposite1" presStyleCnt="0"/>
      <dgm:spPr/>
    </dgm:pt>
    <dgm:pt modelId="{A93E24AE-1B52-4BE0-ABD9-C805470B7CDA}" type="pres">
      <dgm:prSet presAssocID="{92FBDDD3-05AD-4234-A958-454ABBED4A4F}" presName="chevron1" presStyleLbl="sibTrans2D1" presStyleIdx="0" presStyleCnt="2"/>
      <dgm:spPr>
        <a:noFill/>
      </dgm:spPr>
    </dgm:pt>
    <dgm:pt modelId="{F874A7B9-EF56-4315-9B0E-E185702A6449}" type="pres">
      <dgm:prSet presAssocID="{92FBDDD3-05AD-4234-A958-454ABBED4A4F}" presName="spChevron1" presStyleCnt="0"/>
      <dgm:spPr/>
    </dgm:pt>
    <dgm:pt modelId="{DE37A29C-CC6E-4A9F-9F8D-05A1482C38A5}" type="pres">
      <dgm:prSet presAssocID="{92FBDDD3-05AD-4234-A958-454ABBED4A4F}" presName="overlap" presStyleCnt="0"/>
      <dgm:spPr/>
    </dgm:pt>
    <dgm:pt modelId="{700C05FC-CD7B-4D41-940E-D04427CAE7D9}" type="pres">
      <dgm:prSet presAssocID="{92FBDDD3-05AD-4234-A958-454ABBED4A4F}" presName="chevronComposite2" presStyleCnt="0"/>
      <dgm:spPr/>
    </dgm:pt>
    <dgm:pt modelId="{6BB32655-B685-489E-89CB-FA527996BEEC}" type="pres">
      <dgm:prSet presAssocID="{92FBDDD3-05AD-4234-A958-454ABBED4A4F}" presName="chevron2" presStyleLbl="sibTrans2D1" presStyleIdx="1" presStyleCnt="2"/>
      <dgm:spPr>
        <a:noFill/>
      </dgm:spPr>
    </dgm:pt>
    <dgm:pt modelId="{0C2946C8-7C58-4A36-B0A3-E560DEA3F47D}" type="pres">
      <dgm:prSet presAssocID="{92FBDDD3-05AD-4234-A958-454ABBED4A4F}" presName="spChevron2" presStyleCnt="0"/>
      <dgm:spPr/>
    </dgm:pt>
    <dgm:pt modelId="{078A8356-4CE5-4A96-93DA-0BA713033B35}" type="pres">
      <dgm:prSet presAssocID="{A54545CB-1E88-40DE-9517-2B2628969478}" presName="last" presStyleCnt="0"/>
      <dgm:spPr/>
    </dgm:pt>
    <dgm:pt modelId="{BA459B73-A14A-492F-9F4C-972142872EEA}" type="pres">
      <dgm:prSet presAssocID="{A54545CB-1E88-40DE-9517-2B2628969478}" presName="circleTx" presStyleLbl="node1" presStyleIdx="18" presStyleCnt="19" custLinFactNeighborX="-7506" custLinFactNeighborY="-5862"/>
      <dgm:spPr/>
      <dgm:t>
        <a:bodyPr/>
        <a:lstStyle/>
        <a:p>
          <a:endParaRPr lang="en-US"/>
        </a:p>
      </dgm:t>
    </dgm:pt>
    <dgm:pt modelId="{3D9BFE66-CAD2-4CEB-902D-92D9FDB1C536}" type="pres">
      <dgm:prSet presAssocID="{A54545CB-1E88-40DE-9517-2B2628969478}" presName="spN" presStyleCnt="0"/>
      <dgm:spPr/>
    </dgm:pt>
  </dgm:ptLst>
  <dgm:cxnLst>
    <dgm:cxn modelId="{C8E0F1BF-B3CB-47B6-BAEF-0A07BD0EAE29}" srcId="{44FBD2DA-DA5B-4813-AA81-D543BE49B6E0}" destId="{A54545CB-1E88-40DE-9517-2B2628969478}" srcOrd="1" destOrd="0" parTransId="{2CB9CC9D-FB2B-423A-B2CD-1D67E3107CF3}" sibTransId="{670821C2-5F88-4E21-81F0-6094255CBDB4}"/>
    <dgm:cxn modelId="{5BB4603C-E0C3-497F-BA16-9F89E4435818}" type="presOf" srcId="{44FBD2DA-DA5B-4813-AA81-D543BE49B6E0}" destId="{892C6062-0A5C-427E-80CD-D34BD50E5127}" srcOrd="0" destOrd="0" presId="urn:microsoft.com/office/officeart/2009/3/layout/RandomtoResultProcess"/>
    <dgm:cxn modelId="{8A0BFB45-BD2A-4E44-BF7F-619E38949948}" type="presOf" srcId="{A54545CB-1E88-40DE-9517-2B2628969478}" destId="{BA459B73-A14A-492F-9F4C-972142872EEA}" srcOrd="0" destOrd="0" presId="urn:microsoft.com/office/officeart/2009/3/layout/RandomtoResultProcess"/>
    <dgm:cxn modelId="{D5AAB933-12B5-4D5A-A784-3F937A5A5E17}" type="presOf" srcId="{38852FA0-D1A1-4DBF-AEC8-77D033F27512}" destId="{53D5AA6D-8B16-40B3-8B25-65A600705602}" srcOrd="0" destOrd="0" presId="urn:microsoft.com/office/officeart/2009/3/layout/RandomtoResultProcess"/>
    <dgm:cxn modelId="{BACF0873-6CBF-4468-A180-1C34C34457A3}" srcId="{44FBD2DA-DA5B-4813-AA81-D543BE49B6E0}" destId="{38852FA0-D1A1-4DBF-AEC8-77D033F27512}" srcOrd="0" destOrd="0" parTransId="{B3FFDF98-118A-41D6-9267-F7F677E19BCA}" sibTransId="{92FBDDD3-05AD-4234-A958-454ABBED4A4F}"/>
    <dgm:cxn modelId="{4F282287-B2EA-47D2-9AA9-C836459B1B71}" type="presParOf" srcId="{892C6062-0A5C-427E-80CD-D34BD50E5127}" destId="{FC8F68FA-D035-48A3-B625-64A440419863}" srcOrd="0" destOrd="0" presId="urn:microsoft.com/office/officeart/2009/3/layout/RandomtoResultProcess"/>
    <dgm:cxn modelId="{656635EA-F6C5-4F7B-AF59-A53309EDE688}" type="presParOf" srcId="{FC8F68FA-D035-48A3-B625-64A440419863}" destId="{53D5AA6D-8B16-40B3-8B25-65A600705602}" srcOrd="0" destOrd="0" presId="urn:microsoft.com/office/officeart/2009/3/layout/RandomtoResultProcess"/>
    <dgm:cxn modelId="{B728583C-4396-4669-B7EB-7717100D056F}" type="presParOf" srcId="{FC8F68FA-D035-48A3-B625-64A440419863}" destId="{E7AFDC41-0560-4C21-87E5-940890D8F965}" srcOrd="1" destOrd="0" presId="urn:microsoft.com/office/officeart/2009/3/layout/RandomtoResultProcess"/>
    <dgm:cxn modelId="{45FE2BAC-A78D-4D52-9C01-9A34E09F15F3}" type="presParOf" srcId="{FC8F68FA-D035-48A3-B625-64A440419863}" destId="{8BE9C078-B218-4B84-B0C1-2E8A999223A1}" srcOrd="2" destOrd="0" presId="urn:microsoft.com/office/officeart/2009/3/layout/RandomtoResultProcess"/>
    <dgm:cxn modelId="{EDC73EAA-1236-4304-B8B8-81F81D038399}" type="presParOf" srcId="{FC8F68FA-D035-48A3-B625-64A440419863}" destId="{4BF2B1D5-35F3-49B7-ADE7-C7C298BD22B8}" srcOrd="3" destOrd="0" presId="urn:microsoft.com/office/officeart/2009/3/layout/RandomtoResultProcess"/>
    <dgm:cxn modelId="{9831EBCC-6364-483F-ADD5-3798C8B71267}" type="presParOf" srcId="{FC8F68FA-D035-48A3-B625-64A440419863}" destId="{717C5F1F-2E09-408D-B07D-3529527A7AA4}" srcOrd="4" destOrd="0" presId="urn:microsoft.com/office/officeart/2009/3/layout/RandomtoResultProcess"/>
    <dgm:cxn modelId="{2B2DE4C7-75AE-41E4-9415-B737F973A8C2}" type="presParOf" srcId="{FC8F68FA-D035-48A3-B625-64A440419863}" destId="{D7B4E23D-3725-4F6D-8619-854CC20F6AF2}" srcOrd="5" destOrd="0" presId="urn:microsoft.com/office/officeart/2009/3/layout/RandomtoResultProcess"/>
    <dgm:cxn modelId="{505080C4-1433-4BB3-B49C-5C0939E5B6CC}" type="presParOf" srcId="{FC8F68FA-D035-48A3-B625-64A440419863}" destId="{B0991428-E685-44CE-B030-9072D4F5C2C6}" srcOrd="6" destOrd="0" presId="urn:microsoft.com/office/officeart/2009/3/layout/RandomtoResultProcess"/>
    <dgm:cxn modelId="{030AD681-049B-46A7-B1E7-679527B6E486}" type="presParOf" srcId="{FC8F68FA-D035-48A3-B625-64A440419863}" destId="{A9F0892D-FF26-4803-BF24-F2744408B9DC}" srcOrd="7" destOrd="0" presId="urn:microsoft.com/office/officeart/2009/3/layout/RandomtoResultProcess"/>
    <dgm:cxn modelId="{260C90C4-D15C-4F9B-A63A-C0E58A66B01E}" type="presParOf" srcId="{FC8F68FA-D035-48A3-B625-64A440419863}" destId="{A3D1DE5F-BF87-4889-B185-EE030780DBAD}" srcOrd="8" destOrd="0" presId="urn:microsoft.com/office/officeart/2009/3/layout/RandomtoResultProcess"/>
    <dgm:cxn modelId="{31F07076-9635-49BE-ACED-A6D95C3C38B1}" type="presParOf" srcId="{FC8F68FA-D035-48A3-B625-64A440419863}" destId="{52F3BBAF-8FAE-4D9B-916F-02F2BC09C098}" srcOrd="9" destOrd="0" presId="urn:microsoft.com/office/officeart/2009/3/layout/RandomtoResultProcess"/>
    <dgm:cxn modelId="{6F779DBB-2402-430A-A79B-F5458E99F46A}" type="presParOf" srcId="{FC8F68FA-D035-48A3-B625-64A440419863}" destId="{885F3228-3FB6-4F90-A005-103EDE86B169}" srcOrd="10" destOrd="0" presId="urn:microsoft.com/office/officeart/2009/3/layout/RandomtoResultProcess"/>
    <dgm:cxn modelId="{C59B206D-B2C2-47D7-8900-CFC2BA4416AD}" type="presParOf" srcId="{FC8F68FA-D035-48A3-B625-64A440419863}" destId="{AE78F0C0-92F6-45C0-B35C-8529CBA4814C}" srcOrd="11" destOrd="0" presId="urn:microsoft.com/office/officeart/2009/3/layout/RandomtoResultProcess"/>
    <dgm:cxn modelId="{BDC29052-12F3-4B43-95DC-D6540E14DC52}" type="presParOf" srcId="{FC8F68FA-D035-48A3-B625-64A440419863}" destId="{DC800349-9AFF-4FBC-86E9-9914CB3843AB}" srcOrd="12" destOrd="0" presId="urn:microsoft.com/office/officeart/2009/3/layout/RandomtoResultProcess"/>
    <dgm:cxn modelId="{4BA2C5EE-8EB1-49E7-91D0-29FD93E8878C}" type="presParOf" srcId="{FC8F68FA-D035-48A3-B625-64A440419863}" destId="{4BE6ABD4-340C-4015-B25E-6EB68E94E565}" srcOrd="13" destOrd="0" presId="urn:microsoft.com/office/officeart/2009/3/layout/RandomtoResultProcess"/>
    <dgm:cxn modelId="{16FBAB2A-6336-4DD6-A669-746DCB0E4F51}" type="presParOf" srcId="{FC8F68FA-D035-48A3-B625-64A440419863}" destId="{7939CF6B-889C-40C4-AF99-B7F604B04946}" srcOrd="14" destOrd="0" presId="urn:microsoft.com/office/officeart/2009/3/layout/RandomtoResultProcess"/>
    <dgm:cxn modelId="{90FF2E3B-81DA-4DCD-8F33-5103B5075037}" type="presParOf" srcId="{FC8F68FA-D035-48A3-B625-64A440419863}" destId="{0291E3AF-CBB5-40DC-B37A-4470ED14AB7D}" srcOrd="15" destOrd="0" presId="urn:microsoft.com/office/officeart/2009/3/layout/RandomtoResultProcess"/>
    <dgm:cxn modelId="{9AF2657C-C149-44CF-8496-56D8C3E6FBE8}" type="presParOf" srcId="{FC8F68FA-D035-48A3-B625-64A440419863}" destId="{240008B0-B914-4346-A2D3-BB4E6D37FE60}" srcOrd="16" destOrd="0" presId="urn:microsoft.com/office/officeart/2009/3/layout/RandomtoResultProcess"/>
    <dgm:cxn modelId="{A2DC8615-5F46-406E-ACC8-E2D3E2F9D5FB}" type="presParOf" srcId="{FC8F68FA-D035-48A3-B625-64A440419863}" destId="{F96D7D76-A327-4B76-B693-DA5ADDABDA0C}" srcOrd="17" destOrd="0" presId="urn:microsoft.com/office/officeart/2009/3/layout/RandomtoResultProcess"/>
    <dgm:cxn modelId="{461C8832-2A96-4C93-9567-23F95F91926D}" type="presParOf" srcId="{FC8F68FA-D035-48A3-B625-64A440419863}" destId="{53C87D37-31BD-469B-B3AA-86D76074D4F1}" srcOrd="18" destOrd="0" presId="urn:microsoft.com/office/officeart/2009/3/layout/RandomtoResultProcess"/>
    <dgm:cxn modelId="{229567AA-18EE-4A0A-B6DA-8A118FD33C78}" type="presParOf" srcId="{892C6062-0A5C-427E-80CD-D34BD50E5127}" destId="{1163E9ED-66E0-4C25-BADE-77BCEFC04BFB}" srcOrd="1" destOrd="0" presId="urn:microsoft.com/office/officeart/2009/3/layout/RandomtoResultProcess"/>
    <dgm:cxn modelId="{C785DA05-42DE-452C-8382-0F601725A98D}" type="presParOf" srcId="{1163E9ED-66E0-4C25-BADE-77BCEFC04BFB}" destId="{A93E24AE-1B52-4BE0-ABD9-C805470B7CDA}" srcOrd="0" destOrd="0" presId="urn:microsoft.com/office/officeart/2009/3/layout/RandomtoResultProcess"/>
    <dgm:cxn modelId="{4FE358B3-0FC1-4777-BCD5-06B436305E79}" type="presParOf" srcId="{1163E9ED-66E0-4C25-BADE-77BCEFC04BFB}" destId="{F874A7B9-EF56-4315-9B0E-E185702A6449}" srcOrd="1" destOrd="0" presId="urn:microsoft.com/office/officeart/2009/3/layout/RandomtoResultProcess"/>
    <dgm:cxn modelId="{60731B63-8793-4EF8-AC2B-EE17C75821BF}" type="presParOf" srcId="{892C6062-0A5C-427E-80CD-D34BD50E5127}" destId="{DE37A29C-CC6E-4A9F-9F8D-05A1482C38A5}" srcOrd="2" destOrd="0" presId="urn:microsoft.com/office/officeart/2009/3/layout/RandomtoResultProcess"/>
    <dgm:cxn modelId="{63F530A8-0C19-42C9-A2E6-372D4EF67FD8}" type="presParOf" srcId="{892C6062-0A5C-427E-80CD-D34BD50E5127}" destId="{700C05FC-CD7B-4D41-940E-D04427CAE7D9}" srcOrd="3" destOrd="0" presId="urn:microsoft.com/office/officeart/2009/3/layout/RandomtoResultProcess"/>
    <dgm:cxn modelId="{F769E47A-4D77-40E2-8288-49A654A09DAA}" type="presParOf" srcId="{700C05FC-CD7B-4D41-940E-D04427CAE7D9}" destId="{6BB32655-B685-489E-89CB-FA527996BEEC}" srcOrd="0" destOrd="0" presId="urn:microsoft.com/office/officeart/2009/3/layout/RandomtoResultProcess"/>
    <dgm:cxn modelId="{4F384E65-ACCC-4102-96E2-49E3C1BEC076}" type="presParOf" srcId="{700C05FC-CD7B-4D41-940E-D04427CAE7D9}" destId="{0C2946C8-7C58-4A36-B0A3-E560DEA3F47D}" srcOrd="1" destOrd="0" presId="urn:microsoft.com/office/officeart/2009/3/layout/RandomtoResultProcess"/>
    <dgm:cxn modelId="{D6D77561-2E92-4046-89A9-B16E8F0CFFB9}" type="presParOf" srcId="{892C6062-0A5C-427E-80CD-D34BD50E5127}" destId="{078A8356-4CE5-4A96-93DA-0BA713033B35}" srcOrd="4" destOrd="0" presId="urn:microsoft.com/office/officeart/2009/3/layout/RandomtoResultProcess"/>
    <dgm:cxn modelId="{6F10B669-DA4E-4C49-B483-12CE5FB17E92}" type="presParOf" srcId="{078A8356-4CE5-4A96-93DA-0BA713033B35}" destId="{BA459B73-A14A-492F-9F4C-972142872EEA}" srcOrd="0" destOrd="0" presId="urn:microsoft.com/office/officeart/2009/3/layout/RandomtoResultProcess"/>
    <dgm:cxn modelId="{86E03CE3-994D-4B9C-AE26-F401E3A7E2A1}" type="presParOf" srcId="{078A8356-4CE5-4A96-93DA-0BA713033B35}" destId="{3D9BFE66-CAD2-4CEB-902D-92D9FDB1C536}"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D88D73-5D8F-4635-A70C-6903555D84EC}" type="doc">
      <dgm:prSet loTypeId="urn:diagrams.loki3.com/BracketList+Icon" loCatId="list" qsTypeId="urn:microsoft.com/office/officeart/2005/8/quickstyle/simple1" qsCatId="simple" csTypeId="urn:microsoft.com/office/officeart/2005/8/colors/accent4_4" csCatId="accent4" phldr="1"/>
      <dgm:spPr/>
      <dgm:t>
        <a:bodyPr/>
        <a:lstStyle/>
        <a:p>
          <a:endParaRPr lang="en-US"/>
        </a:p>
      </dgm:t>
    </dgm:pt>
    <dgm:pt modelId="{40480266-3B40-4920-A7AE-61045CF4F3F2}">
      <dgm:prSet phldrT="[Text]" custT="1"/>
      <dgm:spPr/>
      <dgm:t>
        <a:bodyPr/>
        <a:lstStyle/>
        <a:p>
          <a:r>
            <a:rPr lang="en-US" sz="2000" b="1" dirty="0" smtClean="0"/>
            <a:t>risk factor</a:t>
          </a:r>
          <a:endParaRPr lang="en-US" sz="2000" b="1" dirty="0"/>
        </a:p>
      </dgm:t>
    </dgm:pt>
    <dgm:pt modelId="{16ADBF73-C8DE-49F5-814B-EFDBFA6F75D6}" type="parTrans" cxnId="{A23ECC62-EFDF-4C95-8BD1-457A443900DC}">
      <dgm:prSet/>
      <dgm:spPr/>
      <dgm:t>
        <a:bodyPr/>
        <a:lstStyle/>
        <a:p>
          <a:endParaRPr lang="en-US"/>
        </a:p>
      </dgm:t>
    </dgm:pt>
    <dgm:pt modelId="{B17570AA-C453-4AC6-85CB-C0F637283CF2}" type="sibTrans" cxnId="{A23ECC62-EFDF-4C95-8BD1-457A443900DC}">
      <dgm:prSet/>
      <dgm:spPr/>
      <dgm:t>
        <a:bodyPr/>
        <a:lstStyle/>
        <a:p>
          <a:endParaRPr lang="en-US"/>
        </a:p>
      </dgm:t>
    </dgm:pt>
    <dgm:pt modelId="{A5A4D0A6-4525-457B-B366-69BEBE8B3066}">
      <dgm:prSet phldrT="[Text]" custT="1"/>
      <dgm:spPr>
        <a:solidFill>
          <a:srgbClr val="002060"/>
        </a:solidFill>
      </dgm:spPr>
      <dgm:t>
        <a:bodyPr/>
        <a:lstStyle/>
        <a:p>
          <a:r>
            <a:rPr lang="en-US" sz="1800" dirty="0" smtClean="0"/>
            <a:t>Maltreatment Referral to CPS </a:t>
          </a:r>
          <a:r>
            <a:rPr lang="en-US" sz="1800" i="1" dirty="0" smtClean="0"/>
            <a:t>(including evaluated out)</a:t>
          </a:r>
          <a:endParaRPr lang="en-US" sz="1800" i="1" dirty="0"/>
        </a:p>
      </dgm:t>
    </dgm:pt>
    <dgm:pt modelId="{5CCAD032-6D97-47E3-B466-0DBBBDD1FAD9}" type="parTrans" cxnId="{DE9359FF-5BB1-4A8B-B372-DD0AEA5F8757}">
      <dgm:prSet/>
      <dgm:spPr/>
      <dgm:t>
        <a:bodyPr/>
        <a:lstStyle/>
        <a:p>
          <a:endParaRPr lang="en-US"/>
        </a:p>
      </dgm:t>
    </dgm:pt>
    <dgm:pt modelId="{BC1D0458-BFFC-4090-9DCC-9905C53B4AC7}" type="sibTrans" cxnId="{DE9359FF-5BB1-4A8B-B372-DD0AEA5F8757}">
      <dgm:prSet/>
      <dgm:spPr/>
      <dgm:t>
        <a:bodyPr/>
        <a:lstStyle/>
        <a:p>
          <a:endParaRPr lang="en-US"/>
        </a:p>
      </dgm:t>
    </dgm:pt>
    <dgm:pt modelId="{FC2A3892-791D-48BF-A0F4-F26371352B7D}">
      <dgm:prSet custT="1"/>
      <dgm:spPr/>
      <dgm:t>
        <a:bodyPr/>
        <a:lstStyle/>
        <a:p>
          <a:r>
            <a:rPr lang="en-US" sz="2000" b="1" dirty="0" smtClean="0"/>
            <a:t>confounders</a:t>
          </a:r>
          <a:endParaRPr lang="en-US" sz="2000" b="1" dirty="0"/>
        </a:p>
      </dgm:t>
    </dgm:pt>
    <dgm:pt modelId="{B0BE3489-DDB3-481D-95A7-E03EF804EF7B}" type="parTrans" cxnId="{21669CD7-C83F-4F4E-944C-06B03F3D197E}">
      <dgm:prSet/>
      <dgm:spPr/>
      <dgm:t>
        <a:bodyPr/>
        <a:lstStyle/>
        <a:p>
          <a:endParaRPr lang="en-US"/>
        </a:p>
      </dgm:t>
    </dgm:pt>
    <dgm:pt modelId="{F1814BDC-EA2A-4306-8283-AFE9B831BE8B}" type="sibTrans" cxnId="{21669CD7-C83F-4F4E-944C-06B03F3D197E}">
      <dgm:prSet/>
      <dgm:spPr/>
      <dgm:t>
        <a:bodyPr/>
        <a:lstStyle/>
        <a:p>
          <a:endParaRPr lang="en-US"/>
        </a:p>
      </dgm:t>
    </dgm:pt>
    <dgm:pt modelId="{AFEE1C7A-9A22-47EA-9B5B-83EF7F646978}">
      <dgm:prSet custT="1"/>
      <dgm:spPr/>
      <dgm:t>
        <a:bodyPr/>
        <a:lstStyle/>
        <a:p>
          <a:r>
            <a:rPr lang="en-US" sz="2000" b="1" dirty="0" smtClean="0"/>
            <a:t>outcome</a:t>
          </a:r>
          <a:endParaRPr lang="en-US" sz="2000" b="1" dirty="0"/>
        </a:p>
      </dgm:t>
    </dgm:pt>
    <dgm:pt modelId="{2655958C-9D42-47CA-8A2B-9183337E31A9}" type="parTrans" cxnId="{82D4DF4C-9D01-4BBE-B112-D264F0EE5716}">
      <dgm:prSet/>
      <dgm:spPr/>
      <dgm:t>
        <a:bodyPr/>
        <a:lstStyle/>
        <a:p>
          <a:endParaRPr lang="en-US"/>
        </a:p>
      </dgm:t>
    </dgm:pt>
    <dgm:pt modelId="{057241DF-6A18-48B7-ABAC-CC60412D3612}" type="sibTrans" cxnId="{82D4DF4C-9D01-4BBE-B112-D264F0EE5716}">
      <dgm:prSet/>
      <dgm:spPr/>
      <dgm:t>
        <a:bodyPr/>
        <a:lstStyle/>
        <a:p>
          <a:endParaRPr lang="en-US"/>
        </a:p>
      </dgm:t>
    </dgm:pt>
    <dgm:pt modelId="{7154D037-F729-45DE-97A5-C7083D917827}">
      <dgm:prSet custT="1"/>
      <dgm:spPr>
        <a:solidFill>
          <a:schemeClr val="accent6">
            <a:lumMod val="75000"/>
          </a:schemeClr>
        </a:solidFill>
      </dgm:spPr>
      <dgm:t>
        <a:bodyPr/>
        <a:lstStyle/>
        <a:p>
          <a:r>
            <a:rPr lang="en-US" sz="1900" dirty="0" smtClean="0"/>
            <a:t>Sex </a:t>
          </a:r>
          <a:r>
            <a:rPr lang="en-US" sz="1800" i="1" dirty="0" smtClean="0"/>
            <a:t>(male, female)</a:t>
          </a:r>
          <a:endParaRPr lang="en-US" sz="1800" i="1" dirty="0"/>
        </a:p>
      </dgm:t>
    </dgm:pt>
    <dgm:pt modelId="{C6A86129-4B4E-431B-80A3-69DC9B227E0F}" type="parTrans" cxnId="{16700519-3EDF-4575-A3EF-15D19B07680F}">
      <dgm:prSet/>
      <dgm:spPr/>
      <dgm:t>
        <a:bodyPr/>
        <a:lstStyle/>
        <a:p>
          <a:endParaRPr lang="en-US"/>
        </a:p>
      </dgm:t>
    </dgm:pt>
    <dgm:pt modelId="{B7B528BE-2416-4926-92A9-6CAE9D1671D0}" type="sibTrans" cxnId="{16700519-3EDF-4575-A3EF-15D19B07680F}">
      <dgm:prSet/>
      <dgm:spPr/>
      <dgm:t>
        <a:bodyPr/>
        <a:lstStyle/>
        <a:p>
          <a:endParaRPr lang="en-US"/>
        </a:p>
      </dgm:t>
    </dgm:pt>
    <dgm:pt modelId="{F2B8EADF-F9BD-4AA0-B849-8695F10C24F3}">
      <dgm:prSet custT="1"/>
      <dgm:spPr>
        <a:solidFill>
          <a:schemeClr val="accent6">
            <a:lumMod val="75000"/>
          </a:schemeClr>
        </a:solidFill>
      </dgm:spPr>
      <dgm:t>
        <a:bodyPr/>
        <a:lstStyle/>
        <a:p>
          <a:r>
            <a:rPr lang="en-US" sz="1900" dirty="0" smtClean="0"/>
            <a:t>Birth Weight </a:t>
          </a:r>
          <a:r>
            <a:rPr lang="en-US" sz="1800" i="1" dirty="0" smtClean="0"/>
            <a:t>(&lt;2500g, &gt;=2500g)</a:t>
          </a:r>
          <a:endParaRPr lang="en-US" sz="1800" i="1" dirty="0"/>
        </a:p>
      </dgm:t>
    </dgm:pt>
    <dgm:pt modelId="{E4521BCA-B028-459F-8FD5-586C1F5C5001}" type="parTrans" cxnId="{D6A59A67-CBCF-420A-A954-862EA0DF10B4}">
      <dgm:prSet/>
      <dgm:spPr/>
      <dgm:t>
        <a:bodyPr/>
        <a:lstStyle/>
        <a:p>
          <a:endParaRPr lang="en-US"/>
        </a:p>
      </dgm:t>
    </dgm:pt>
    <dgm:pt modelId="{D5209206-C052-4520-BA45-D4B449114AAD}" type="sibTrans" cxnId="{D6A59A67-CBCF-420A-A954-862EA0DF10B4}">
      <dgm:prSet/>
      <dgm:spPr/>
      <dgm:t>
        <a:bodyPr/>
        <a:lstStyle/>
        <a:p>
          <a:endParaRPr lang="en-US"/>
        </a:p>
      </dgm:t>
    </dgm:pt>
    <dgm:pt modelId="{5AF99CD6-C6EF-4C47-983E-A325040A7D24}">
      <dgm:prSet custT="1"/>
      <dgm:spPr>
        <a:solidFill>
          <a:schemeClr val="accent6">
            <a:lumMod val="75000"/>
          </a:schemeClr>
        </a:solidFill>
      </dgm:spPr>
      <dgm:t>
        <a:bodyPr/>
        <a:lstStyle/>
        <a:p>
          <a:r>
            <a:rPr lang="en-US" sz="1900" dirty="0" smtClean="0"/>
            <a:t>Race/Ethnicity (</a:t>
          </a:r>
          <a:r>
            <a:rPr lang="en-US" sz="1800" i="1" dirty="0" smtClean="0"/>
            <a:t>White, Black, Latino, Native American, Asian/Pacific Islander)</a:t>
          </a:r>
          <a:endParaRPr lang="en-US" sz="1800" i="1" dirty="0"/>
        </a:p>
      </dgm:t>
    </dgm:pt>
    <dgm:pt modelId="{765975E9-5BCB-4944-B052-3510E148721A}" type="parTrans" cxnId="{8B2982A5-407E-4C0A-A612-7552D3DC28DD}">
      <dgm:prSet/>
      <dgm:spPr/>
      <dgm:t>
        <a:bodyPr/>
        <a:lstStyle/>
        <a:p>
          <a:endParaRPr lang="en-US"/>
        </a:p>
      </dgm:t>
    </dgm:pt>
    <dgm:pt modelId="{14D5A170-B245-452A-906A-CE8365057C0D}" type="sibTrans" cxnId="{8B2982A5-407E-4C0A-A612-7552D3DC28DD}">
      <dgm:prSet/>
      <dgm:spPr/>
      <dgm:t>
        <a:bodyPr/>
        <a:lstStyle/>
        <a:p>
          <a:endParaRPr lang="en-US"/>
        </a:p>
      </dgm:t>
    </dgm:pt>
    <dgm:pt modelId="{839996C5-2445-445F-B245-3A712FD816C5}">
      <dgm:prSet custT="1"/>
      <dgm:spPr>
        <a:solidFill>
          <a:schemeClr val="accent6">
            <a:lumMod val="75000"/>
          </a:schemeClr>
        </a:solidFill>
      </dgm:spPr>
      <dgm:t>
        <a:bodyPr/>
        <a:lstStyle/>
        <a:p>
          <a:r>
            <a:rPr lang="en-US" sz="1900" dirty="0" smtClean="0"/>
            <a:t>Prenatal Care </a:t>
          </a:r>
          <a:r>
            <a:rPr lang="en-US" sz="1800" i="1" dirty="0" smtClean="0"/>
            <a:t>(1st Trimester, Late or No Care)</a:t>
          </a:r>
          <a:endParaRPr lang="en-US" sz="1800" i="1" dirty="0"/>
        </a:p>
      </dgm:t>
    </dgm:pt>
    <dgm:pt modelId="{F2DE1BC7-BBA5-4D68-BA96-F171882C3C4D}" type="parTrans" cxnId="{CE4F8F9A-0772-4207-9410-B58E46DC36E2}">
      <dgm:prSet/>
      <dgm:spPr/>
      <dgm:t>
        <a:bodyPr/>
        <a:lstStyle/>
        <a:p>
          <a:endParaRPr lang="en-US"/>
        </a:p>
      </dgm:t>
    </dgm:pt>
    <dgm:pt modelId="{DA45B073-74A4-40B1-8BEB-40F3955EFF04}" type="sibTrans" cxnId="{CE4F8F9A-0772-4207-9410-B58E46DC36E2}">
      <dgm:prSet/>
      <dgm:spPr/>
      <dgm:t>
        <a:bodyPr/>
        <a:lstStyle/>
        <a:p>
          <a:endParaRPr lang="en-US"/>
        </a:p>
      </dgm:t>
    </dgm:pt>
    <dgm:pt modelId="{C9B4601F-18DA-40B7-9D43-72001D7324B3}">
      <dgm:prSet custT="1"/>
      <dgm:spPr>
        <a:solidFill>
          <a:schemeClr val="accent2">
            <a:lumMod val="75000"/>
          </a:schemeClr>
        </a:solidFill>
      </dgm:spPr>
      <dgm:t>
        <a:bodyPr/>
        <a:lstStyle/>
        <a:p>
          <a:r>
            <a:rPr lang="en-US" sz="1900" b="1" dirty="0" smtClean="0"/>
            <a:t>Any SUID </a:t>
          </a:r>
          <a:r>
            <a:rPr lang="en-US" sz="1800" b="1" i="1" dirty="0" smtClean="0"/>
            <a:t>(ICD-9 Codes: R95, R99, W75)</a:t>
          </a:r>
          <a:endParaRPr lang="en-US" sz="1800" b="1" i="1" dirty="0"/>
        </a:p>
      </dgm:t>
    </dgm:pt>
    <dgm:pt modelId="{668A5972-259B-4AF1-8D31-2D39CE316257}" type="parTrans" cxnId="{6DA6DC58-6DC6-4AB2-BB93-CAEC7103869A}">
      <dgm:prSet/>
      <dgm:spPr/>
      <dgm:t>
        <a:bodyPr/>
        <a:lstStyle/>
        <a:p>
          <a:endParaRPr lang="en-US"/>
        </a:p>
      </dgm:t>
    </dgm:pt>
    <dgm:pt modelId="{02680442-05F2-4783-A51C-CA4954D6E178}" type="sibTrans" cxnId="{6DA6DC58-6DC6-4AB2-BB93-CAEC7103869A}">
      <dgm:prSet/>
      <dgm:spPr/>
      <dgm:t>
        <a:bodyPr/>
        <a:lstStyle/>
        <a:p>
          <a:endParaRPr lang="en-US"/>
        </a:p>
      </dgm:t>
    </dgm:pt>
    <dgm:pt modelId="{F9BAFA1B-749A-438B-98A3-D28A1E935AC9}">
      <dgm:prSet custT="1"/>
      <dgm:spPr>
        <a:solidFill>
          <a:schemeClr val="accent2">
            <a:lumMod val="75000"/>
          </a:schemeClr>
        </a:solidFill>
      </dgm:spPr>
      <dgm:t>
        <a:bodyPr/>
        <a:lstStyle/>
        <a:p>
          <a:r>
            <a:rPr lang="en-US" sz="1900" b="1" dirty="0" smtClean="0"/>
            <a:t>SIDS </a:t>
          </a:r>
          <a:r>
            <a:rPr lang="en-US" sz="1800" b="1" i="1" dirty="0" smtClean="0"/>
            <a:t>(R95)</a:t>
          </a:r>
          <a:endParaRPr lang="en-US" sz="1800" b="1" i="1" dirty="0"/>
        </a:p>
      </dgm:t>
    </dgm:pt>
    <dgm:pt modelId="{2B9499C2-F1B9-4F15-9535-FCFAD68C6149}" type="parTrans" cxnId="{9DD0EABE-D8B6-4812-B2B1-776CC8A1BDD5}">
      <dgm:prSet/>
      <dgm:spPr/>
      <dgm:t>
        <a:bodyPr/>
        <a:lstStyle/>
        <a:p>
          <a:endParaRPr lang="en-US"/>
        </a:p>
      </dgm:t>
    </dgm:pt>
    <dgm:pt modelId="{A0A206EB-AB95-476E-B66E-97759ADCD15F}" type="sibTrans" cxnId="{9DD0EABE-D8B6-4812-B2B1-776CC8A1BDD5}">
      <dgm:prSet/>
      <dgm:spPr/>
      <dgm:t>
        <a:bodyPr/>
        <a:lstStyle/>
        <a:p>
          <a:endParaRPr lang="en-US"/>
        </a:p>
      </dgm:t>
    </dgm:pt>
    <dgm:pt modelId="{AEF985FD-5D2E-4D40-BD28-A66584A006A2}">
      <dgm:prSet custT="1"/>
      <dgm:spPr>
        <a:solidFill>
          <a:schemeClr val="accent2">
            <a:lumMod val="75000"/>
          </a:schemeClr>
        </a:solidFill>
      </dgm:spPr>
      <dgm:t>
        <a:bodyPr/>
        <a:lstStyle/>
        <a:p>
          <a:r>
            <a:rPr lang="en-US" sz="1900" b="1" dirty="0" smtClean="0"/>
            <a:t>ASSB </a:t>
          </a:r>
          <a:r>
            <a:rPr lang="en-US" sz="1800" b="1" i="1" dirty="0" smtClean="0"/>
            <a:t>(W75)</a:t>
          </a:r>
          <a:endParaRPr lang="en-US" sz="1800" b="1" i="1" dirty="0"/>
        </a:p>
      </dgm:t>
    </dgm:pt>
    <dgm:pt modelId="{EB7E611E-0C98-4025-BA3A-DB027049F76D}" type="parTrans" cxnId="{8F711860-0B98-4ABC-BBE7-C8FF5AB4610B}">
      <dgm:prSet/>
      <dgm:spPr/>
      <dgm:t>
        <a:bodyPr/>
        <a:lstStyle/>
        <a:p>
          <a:endParaRPr lang="en-US"/>
        </a:p>
      </dgm:t>
    </dgm:pt>
    <dgm:pt modelId="{7793A8C3-D192-4ADD-AFF0-AF0B910BE944}" type="sibTrans" cxnId="{8F711860-0B98-4ABC-BBE7-C8FF5AB4610B}">
      <dgm:prSet/>
      <dgm:spPr/>
      <dgm:t>
        <a:bodyPr/>
        <a:lstStyle/>
        <a:p>
          <a:endParaRPr lang="en-US"/>
        </a:p>
      </dgm:t>
    </dgm:pt>
    <dgm:pt modelId="{FD522723-AB57-4E4D-AF4D-CD925A18DFCC}">
      <dgm:prSet custT="1"/>
      <dgm:spPr>
        <a:solidFill>
          <a:schemeClr val="accent2">
            <a:lumMod val="75000"/>
          </a:schemeClr>
        </a:solidFill>
      </dgm:spPr>
      <dgm:t>
        <a:bodyPr/>
        <a:lstStyle/>
        <a:p>
          <a:r>
            <a:rPr lang="en-US" sz="1900" b="1" dirty="0" smtClean="0"/>
            <a:t>Undetermined </a:t>
          </a:r>
          <a:r>
            <a:rPr lang="en-US" sz="1800" b="1" i="1" dirty="0" smtClean="0"/>
            <a:t>(R99)</a:t>
          </a:r>
          <a:endParaRPr lang="en-US" sz="1800" b="1" i="1" dirty="0"/>
        </a:p>
      </dgm:t>
    </dgm:pt>
    <dgm:pt modelId="{B74CC40A-A155-4C02-84CB-EF15D9669144}" type="parTrans" cxnId="{332E7710-909C-441A-BF7E-41AB507E498D}">
      <dgm:prSet/>
      <dgm:spPr/>
      <dgm:t>
        <a:bodyPr/>
        <a:lstStyle/>
        <a:p>
          <a:endParaRPr lang="en-US"/>
        </a:p>
      </dgm:t>
    </dgm:pt>
    <dgm:pt modelId="{A89DFA1E-15E7-4018-A461-72130BBA8AC2}" type="sibTrans" cxnId="{332E7710-909C-441A-BF7E-41AB507E498D}">
      <dgm:prSet/>
      <dgm:spPr/>
      <dgm:t>
        <a:bodyPr/>
        <a:lstStyle/>
        <a:p>
          <a:endParaRPr lang="en-US"/>
        </a:p>
      </dgm:t>
    </dgm:pt>
    <dgm:pt modelId="{48D86C51-30E5-40E8-87FF-143B856DB74A}">
      <dgm:prSet custT="1"/>
      <dgm:spPr>
        <a:solidFill>
          <a:schemeClr val="accent6">
            <a:lumMod val="75000"/>
          </a:schemeClr>
        </a:solidFill>
      </dgm:spPr>
      <dgm:t>
        <a:bodyPr/>
        <a:lstStyle/>
        <a:p>
          <a:r>
            <a:rPr lang="en-US" sz="1900" dirty="0" smtClean="0"/>
            <a:t>Maternal Age </a:t>
          </a:r>
          <a:r>
            <a:rPr lang="en-US" sz="1800" i="1" dirty="0" smtClean="0"/>
            <a:t>(&lt;=19 years, 20+ years)</a:t>
          </a:r>
          <a:endParaRPr lang="en-US" sz="1800" i="1" dirty="0"/>
        </a:p>
      </dgm:t>
    </dgm:pt>
    <dgm:pt modelId="{8DF0685B-AA3D-42FD-A1AE-A015F591729D}" type="parTrans" cxnId="{92A6C6BD-70C2-40A4-AEE9-C894D4C9CB32}">
      <dgm:prSet/>
      <dgm:spPr/>
      <dgm:t>
        <a:bodyPr/>
        <a:lstStyle/>
        <a:p>
          <a:endParaRPr lang="en-US"/>
        </a:p>
      </dgm:t>
    </dgm:pt>
    <dgm:pt modelId="{2AAB3658-EBB4-4F7B-81B9-928E182082FC}" type="sibTrans" cxnId="{92A6C6BD-70C2-40A4-AEE9-C894D4C9CB32}">
      <dgm:prSet/>
      <dgm:spPr/>
      <dgm:t>
        <a:bodyPr/>
        <a:lstStyle/>
        <a:p>
          <a:endParaRPr lang="en-US"/>
        </a:p>
      </dgm:t>
    </dgm:pt>
    <dgm:pt modelId="{96436292-A901-4608-B095-E0C669F42CAB}">
      <dgm:prSet custT="1"/>
      <dgm:spPr>
        <a:solidFill>
          <a:schemeClr val="accent6">
            <a:lumMod val="75000"/>
          </a:schemeClr>
        </a:solidFill>
      </dgm:spPr>
      <dgm:t>
        <a:bodyPr/>
        <a:lstStyle/>
        <a:p>
          <a:r>
            <a:rPr lang="en-US" sz="1900" dirty="0" smtClean="0"/>
            <a:t>Paternity </a:t>
          </a:r>
          <a:r>
            <a:rPr lang="en-US" sz="1800" i="1" dirty="0" smtClean="0"/>
            <a:t>(established, missing)</a:t>
          </a:r>
          <a:endParaRPr lang="en-US" sz="1800" i="1" dirty="0"/>
        </a:p>
      </dgm:t>
    </dgm:pt>
    <dgm:pt modelId="{E369C993-A2A8-4B29-AF31-D854C230A3C7}" type="parTrans" cxnId="{59F2686A-9DCB-4770-9139-61BF0A50808C}">
      <dgm:prSet/>
      <dgm:spPr/>
      <dgm:t>
        <a:bodyPr/>
        <a:lstStyle/>
        <a:p>
          <a:endParaRPr lang="en-US"/>
        </a:p>
      </dgm:t>
    </dgm:pt>
    <dgm:pt modelId="{4D868AD0-5F96-4C7B-9702-C50CAA57E382}" type="sibTrans" cxnId="{59F2686A-9DCB-4770-9139-61BF0A50808C}">
      <dgm:prSet/>
      <dgm:spPr/>
      <dgm:t>
        <a:bodyPr/>
        <a:lstStyle/>
        <a:p>
          <a:endParaRPr lang="en-US"/>
        </a:p>
      </dgm:t>
    </dgm:pt>
    <dgm:pt modelId="{A88E20D5-01AE-403D-BB25-B244E60ABD02}">
      <dgm:prSet custT="1"/>
      <dgm:spPr>
        <a:solidFill>
          <a:schemeClr val="accent6">
            <a:lumMod val="75000"/>
          </a:schemeClr>
        </a:solidFill>
      </dgm:spPr>
      <dgm:t>
        <a:bodyPr/>
        <a:lstStyle/>
        <a:p>
          <a:r>
            <a:rPr lang="en-US" sz="1900" dirty="0" smtClean="0"/>
            <a:t>Birth Coverage </a:t>
          </a:r>
          <a:r>
            <a:rPr lang="en-US" sz="1800" i="1" dirty="0" smtClean="0"/>
            <a:t>(public, private)</a:t>
          </a:r>
          <a:endParaRPr lang="en-US" sz="1800" i="1" dirty="0"/>
        </a:p>
      </dgm:t>
    </dgm:pt>
    <dgm:pt modelId="{EBDC22C4-4BD8-4A6F-9C57-14A17B3F34E7}" type="parTrans" cxnId="{4B33F0C6-AB37-445E-86CA-9C4F8CCCCA6F}">
      <dgm:prSet/>
      <dgm:spPr/>
      <dgm:t>
        <a:bodyPr/>
        <a:lstStyle/>
        <a:p>
          <a:endParaRPr lang="en-US"/>
        </a:p>
      </dgm:t>
    </dgm:pt>
    <dgm:pt modelId="{36CC7145-2612-4BF4-A542-9D7E3D85F26A}" type="sibTrans" cxnId="{4B33F0C6-AB37-445E-86CA-9C4F8CCCCA6F}">
      <dgm:prSet/>
      <dgm:spPr/>
      <dgm:t>
        <a:bodyPr/>
        <a:lstStyle/>
        <a:p>
          <a:endParaRPr lang="en-US"/>
        </a:p>
      </dgm:t>
    </dgm:pt>
    <dgm:pt modelId="{C6BFEC08-CEA5-4598-A4F0-D8B2D5FDF209}" type="pres">
      <dgm:prSet presAssocID="{43D88D73-5D8F-4635-A70C-6903555D84EC}" presName="Name0" presStyleCnt="0">
        <dgm:presLayoutVars>
          <dgm:dir/>
          <dgm:animLvl val="lvl"/>
          <dgm:resizeHandles val="exact"/>
        </dgm:presLayoutVars>
      </dgm:prSet>
      <dgm:spPr/>
      <dgm:t>
        <a:bodyPr/>
        <a:lstStyle/>
        <a:p>
          <a:endParaRPr lang="en-US"/>
        </a:p>
      </dgm:t>
    </dgm:pt>
    <dgm:pt modelId="{2B5CF5C1-92E7-4AED-BC62-4567644D2CA7}" type="pres">
      <dgm:prSet presAssocID="{40480266-3B40-4920-A7AE-61045CF4F3F2}" presName="linNode" presStyleCnt="0"/>
      <dgm:spPr/>
    </dgm:pt>
    <dgm:pt modelId="{D669F0B5-5165-470B-9E5B-29A4809750DF}" type="pres">
      <dgm:prSet presAssocID="{40480266-3B40-4920-A7AE-61045CF4F3F2}" presName="parTx" presStyleLbl="revTx" presStyleIdx="0" presStyleCnt="3">
        <dgm:presLayoutVars>
          <dgm:chMax val="1"/>
          <dgm:bulletEnabled val="1"/>
        </dgm:presLayoutVars>
      </dgm:prSet>
      <dgm:spPr/>
      <dgm:t>
        <a:bodyPr/>
        <a:lstStyle/>
        <a:p>
          <a:endParaRPr lang="en-US"/>
        </a:p>
      </dgm:t>
    </dgm:pt>
    <dgm:pt modelId="{E6EE6616-1F3E-4EFF-AFF7-4E94E79C683A}" type="pres">
      <dgm:prSet presAssocID="{40480266-3B40-4920-A7AE-61045CF4F3F2}" presName="bracket" presStyleLbl="parChTrans1D1" presStyleIdx="0" presStyleCnt="3"/>
      <dgm:spPr/>
    </dgm:pt>
    <dgm:pt modelId="{0941175E-20E4-48C0-A250-908CFF81E726}" type="pres">
      <dgm:prSet presAssocID="{40480266-3B40-4920-A7AE-61045CF4F3F2}" presName="spH" presStyleCnt="0"/>
      <dgm:spPr/>
    </dgm:pt>
    <dgm:pt modelId="{0D4A66A1-97CF-459F-9DED-F12EE89D4548}" type="pres">
      <dgm:prSet presAssocID="{40480266-3B40-4920-A7AE-61045CF4F3F2}" presName="desTx" presStyleLbl="node1" presStyleIdx="0" presStyleCnt="3">
        <dgm:presLayoutVars>
          <dgm:bulletEnabled val="1"/>
        </dgm:presLayoutVars>
      </dgm:prSet>
      <dgm:spPr/>
      <dgm:t>
        <a:bodyPr/>
        <a:lstStyle/>
        <a:p>
          <a:endParaRPr lang="en-US"/>
        </a:p>
      </dgm:t>
    </dgm:pt>
    <dgm:pt modelId="{BCC56C43-2689-462E-AA06-51E8AF9DDCDD}" type="pres">
      <dgm:prSet presAssocID="{B17570AA-C453-4AC6-85CB-C0F637283CF2}" presName="spV" presStyleCnt="0"/>
      <dgm:spPr/>
    </dgm:pt>
    <dgm:pt modelId="{8511819A-3EB0-4681-A8CD-BA985D08A589}" type="pres">
      <dgm:prSet presAssocID="{FC2A3892-791D-48BF-A0F4-F26371352B7D}" presName="linNode" presStyleCnt="0"/>
      <dgm:spPr/>
    </dgm:pt>
    <dgm:pt modelId="{BFA7BDED-0694-4C46-A73B-2170A72297F3}" type="pres">
      <dgm:prSet presAssocID="{FC2A3892-791D-48BF-A0F4-F26371352B7D}" presName="parTx" presStyleLbl="revTx" presStyleIdx="1" presStyleCnt="3">
        <dgm:presLayoutVars>
          <dgm:chMax val="1"/>
          <dgm:bulletEnabled val="1"/>
        </dgm:presLayoutVars>
      </dgm:prSet>
      <dgm:spPr/>
      <dgm:t>
        <a:bodyPr/>
        <a:lstStyle/>
        <a:p>
          <a:endParaRPr lang="en-US"/>
        </a:p>
      </dgm:t>
    </dgm:pt>
    <dgm:pt modelId="{BEC38E34-9077-4AD9-83F1-1ECC1D0D8E2C}" type="pres">
      <dgm:prSet presAssocID="{FC2A3892-791D-48BF-A0F4-F26371352B7D}" presName="bracket" presStyleLbl="parChTrans1D1" presStyleIdx="1" presStyleCnt="3"/>
      <dgm:spPr/>
    </dgm:pt>
    <dgm:pt modelId="{AF0D4388-DBFF-46D1-99D3-B066EB37136E}" type="pres">
      <dgm:prSet presAssocID="{FC2A3892-791D-48BF-A0F4-F26371352B7D}" presName="spH" presStyleCnt="0"/>
      <dgm:spPr/>
    </dgm:pt>
    <dgm:pt modelId="{300A661C-CD4D-4BF2-8D63-02C9FA7B46F5}" type="pres">
      <dgm:prSet presAssocID="{FC2A3892-791D-48BF-A0F4-F26371352B7D}" presName="desTx" presStyleLbl="node1" presStyleIdx="1" presStyleCnt="3">
        <dgm:presLayoutVars>
          <dgm:bulletEnabled val="1"/>
        </dgm:presLayoutVars>
      </dgm:prSet>
      <dgm:spPr/>
      <dgm:t>
        <a:bodyPr/>
        <a:lstStyle/>
        <a:p>
          <a:endParaRPr lang="en-US"/>
        </a:p>
      </dgm:t>
    </dgm:pt>
    <dgm:pt modelId="{AFE58735-9117-4CDA-BAE9-9345A1FE9A8C}" type="pres">
      <dgm:prSet presAssocID="{F1814BDC-EA2A-4306-8283-AFE9B831BE8B}" presName="spV" presStyleCnt="0"/>
      <dgm:spPr/>
    </dgm:pt>
    <dgm:pt modelId="{8A622F63-5654-474A-8263-FEB0A06D8BC9}" type="pres">
      <dgm:prSet presAssocID="{AFEE1C7A-9A22-47EA-9B5B-83EF7F646978}" presName="linNode" presStyleCnt="0"/>
      <dgm:spPr/>
    </dgm:pt>
    <dgm:pt modelId="{5759686A-53BF-420C-8070-03EA88199DC0}" type="pres">
      <dgm:prSet presAssocID="{AFEE1C7A-9A22-47EA-9B5B-83EF7F646978}" presName="parTx" presStyleLbl="revTx" presStyleIdx="2" presStyleCnt="3">
        <dgm:presLayoutVars>
          <dgm:chMax val="1"/>
          <dgm:bulletEnabled val="1"/>
        </dgm:presLayoutVars>
      </dgm:prSet>
      <dgm:spPr/>
      <dgm:t>
        <a:bodyPr/>
        <a:lstStyle/>
        <a:p>
          <a:endParaRPr lang="en-US"/>
        </a:p>
      </dgm:t>
    </dgm:pt>
    <dgm:pt modelId="{3E6C2329-0BD1-4A1F-B24C-338F16DADD5A}" type="pres">
      <dgm:prSet presAssocID="{AFEE1C7A-9A22-47EA-9B5B-83EF7F646978}" presName="bracket" presStyleLbl="parChTrans1D1" presStyleIdx="2" presStyleCnt="3"/>
      <dgm:spPr/>
    </dgm:pt>
    <dgm:pt modelId="{6D47369E-DE43-46CA-9677-4EC04251B262}" type="pres">
      <dgm:prSet presAssocID="{AFEE1C7A-9A22-47EA-9B5B-83EF7F646978}" presName="spH" presStyleCnt="0"/>
      <dgm:spPr/>
    </dgm:pt>
    <dgm:pt modelId="{B035B175-170C-4206-BC02-4846EB569E12}" type="pres">
      <dgm:prSet presAssocID="{AFEE1C7A-9A22-47EA-9B5B-83EF7F646978}" presName="desTx" presStyleLbl="node1" presStyleIdx="2" presStyleCnt="3">
        <dgm:presLayoutVars>
          <dgm:bulletEnabled val="1"/>
        </dgm:presLayoutVars>
      </dgm:prSet>
      <dgm:spPr/>
      <dgm:t>
        <a:bodyPr/>
        <a:lstStyle/>
        <a:p>
          <a:endParaRPr lang="en-US"/>
        </a:p>
      </dgm:t>
    </dgm:pt>
  </dgm:ptLst>
  <dgm:cxnLst>
    <dgm:cxn modelId="{ED72049C-3BB2-4D64-8612-8431670E4EC2}" type="presOf" srcId="{7154D037-F729-45DE-97A5-C7083D917827}" destId="{300A661C-CD4D-4BF2-8D63-02C9FA7B46F5}" srcOrd="0" destOrd="0" presId="urn:diagrams.loki3.com/BracketList+Icon"/>
    <dgm:cxn modelId="{DE9359FF-5BB1-4A8B-B372-DD0AEA5F8757}" srcId="{40480266-3B40-4920-A7AE-61045CF4F3F2}" destId="{A5A4D0A6-4525-457B-B366-69BEBE8B3066}" srcOrd="0" destOrd="0" parTransId="{5CCAD032-6D97-47E3-B466-0DBBBDD1FAD9}" sibTransId="{BC1D0458-BFFC-4090-9DCC-9905C53B4AC7}"/>
    <dgm:cxn modelId="{356DCC2C-D06C-4312-91CB-BF95F7F63D8B}" type="presOf" srcId="{FD522723-AB57-4E4D-AF4D-CD925A18DFCC}" destId="{B035B175-170C-4206-BC02-4846EB569E12}" srcOrd="0" destOrd="3" presId="urn:diagrams.loki3.com/BracketList+Icon"/>
    <dgm:cxn modelId="{16700519-3EDF-4575-A3EF-15D19B07680F}" srcId="{FC2A3892-791D-48BF-A0F4-F26371352B7D}" destId="{7154D037-F729-45DE-97A5-C7083D917827}" srcOrd="0" destOrd="0" parTransId="{C6A86129-4B4E-431B-80A3-69DC9B227E0F}" sibTransId="{B7B528BE-2416-4926-92A9-6CAE9D1671D0}"/>
    <dgm:cxn modelId="{AB8F82BA-4BFD-4EC0-901E-0868FDC2A608}" type="presOf" srcId="{F9BAFA1B-749A-438B-98A3-D28A1E935AC9}" destId="{B035B175-170C-4206-BC02-4846EB569E12}" srcOrd="0" destOrd="1" presId="urn:diagrams.loki3.com/BracketList+Icon"/>
    <dgm:cxn modelId="{8FC59772-0415-4017-AF5E-5CFE6BD7AFBD}" type="presOf" srcId="{5AF99CD6-C6EF-4C47-983E-A325040A7D24}" destId="{300A661C-CD4D-4BF2-8D63-02C9FA7B46F5}" srcOrd="0" destOrd="2" presId="urn:diagrams.loki3.com/BracketList+Icon"/>
    <dgm:cxn modelId="{6D6BF131-526B-4ABC-BAD8-F55636639F0D}" type="presOf" srcId="{AEF985FD-5D2E-4D40-BD28-A66584A006A2}" destId="{B035B175-170C-4206-BC02-4846EB569E12}" srcOrd="0" destOrd="2" presId="urn:diagrams.loki3.com/BracketList+Icon"/>
    <dgm:cxn modelId="{C47DB673-6D03-47A9-A5B3-3E2A5D88FA65}" type="presOf" srcId="{FC2A3892-791D-48BF-A0F4-F26371352B7D}" destId="{BFA7BDED-0694-4C46-A73B-2170A72297F3}" srcOrd="0" destOrd="0" presId="urn:diagrams.loki3.com/BracketList+Icon"/>
    <dgm:cxn modelId="{7FB4FFB0-4B89-4A22-82D9-B0BAE2276A14}" type="presOf" srcId="{C9B4601F-18DA-40B7-9D43-72001D7324B3}" destId="{B035B175-170C-4206-BC02-4846EB569E12}" srcOrd="0" destOrd="0" presId="urn:diagrams.loki3.com/BracketList+Icon"/>
    <dgm:cxn modelId="{82D4DF4C-9D01-4BBE-B112-D264F0EE5716}" srcId="{43D88D73-5D8F-4635-A70C-6903555D84EC}" destId="{AFEE1C7A-9A22-47EA-9B5B-83EF7F646978}" srcOrd="2" destOrd="0" parTransId="{2655958C-9D42-47CA-8A2B-9183337E31A9}" sibTransId="{057241DF-6A18-48B7-ABAC-CC60412D3612}"/>
    <dgm:cxn modelId="{08A93451-B0F5-411B-A415-C02392E75BD2}" type="presOf" srcId="{AFEE1C7A-9A22-47EA-9B5B-83EF7F646978}" destId="{5759686A-53BF-420C-8070-03EA88199DC0}" srcOrd="0" destOrd="0" presId="urn:diagrams.loki3.com/BracketList+Icon"/>
    <dgm:cxn modelId="{05A31E0D-278A-4C27-992F-B3E746550324}" type="presOf" srcId="{43D88D73-5D8F-4635-A70C-6903555D84EC}" destId="{C6BFEC08-CEA5-4598-A4F0-D8B2D5FDF209}" srcOrd="0" destOrd="0" presId="urn:diagrams.loki3.com/BracketList+Icon"/>
    <dgm:cxn modelId="{F1014D37-96AD-435E-B827-8FCC58922EC8}" type="presOf" srcId="{A88E20D5-01AE-403D-BB25-B244E60ABD02}" destId="{300A661C-CD4D-4BF2-8D63-02C9FA7B46F5}" srcOrd="0" destOrd="6" presId="urn:diagrams.loki3.com/BracketList+Icon"/>
    <dgm:cxn modelId="{8B2982A5-407E-4C0A-A612-7552D3DC28DD}" srcId="{FC2A3892-791D-48BF-A0F4-F26371352B7D}" destId="{5AF99CD6-C6EF-4C47-983E-A325040A7D24}" srcOrd="2" destOrd="0" parTransId="{765975E9-5BCB-4944-B052-3510E148721A}" sibTransId="{14D5A170-B245-452A-906A-CE8365057C0D}"/>
    <dgm:cxn modelId="{CE4F8F9A-0772-4207-9410-B58E46DC36E2}" srcId="{FC2A3892-791D-48BF-A0F4-F26371352B7D}" destId="{839996C5-2445-445F-B245-3A712FD816C5}" srcOrd="3" destOrd="0" parTransId="{F2DE1BC7-BBA5-4D68-BA96-F171882C3C4D}" sibTransId="{DA45B073-74A4-40B1-8BEB-40F3955EFF04}"/>
    <dgm:cxn modelId="{59F2686A-9DCB-4770-9139-61BF0A50808C}" srcId="{FC2A3892-791D-48BF-A0F4-F26371352B7D}" destId="{96436292-A901-4608-B095-E0C669F42CAB}" srcOrd="5" destOrd="0" parTransId="{E369C993-A2A8-4B29-AF31-D854C230A3C7}" sibTransId="{4D868AD0-5F96-4C7B-9702-C50CAA57E382}"/>
    <dgm:cxn modelId="{9DD0EABE-D8B6-4812-B2B1-776CC8A1BDD5}" srcId="{C9B4601F-18DA-40B7-9D43-72001D7324B3}" destId="{F9BAFA1B-749A-438B-98A3-D28A1E935AC9}" srcOrd="0" destOrd="0" parTransId="{2B9499C2-F1B9-4F15-9535-FCFAD68C6149}" sibTransId="{A0A206EB-AB95-476E-B66E-97759ADCD15F}"/>
    <dgm:cxn modelId="{8F711860-0B98-4ABC-BBE7-C8FF5AB4610B}" srcId="{C9B4601F-18DA-40B7-9D43-72001D7324B3}" destId="{AEF985FD-5D2E-4D40-BD28-A66584A006A2}" srcOrd="1" destOrd="0" parTransId="{EB7E611E-0C98-4025-BA3A-DB027049F76D}" sibTransId="{7793A8C3-D192-4ADD-AFF0-AF0B910BE944}"/>
    <dgm:cxn modelId="{95B9B2E0-EF4E-46B4-A700-E975254854E6}" type="presOf" srcId="{A5A4D0A6-4525-457B-B366-69BEBE8B3066}" destId="{0D4A66A1-97CF-459F-9DED-F12EE89D4548}" srcOrd="0" destOrd="0" presId="urn:diagrams.loki3.com/BracketList+Icon"/>
    <dgm:cxn modelId="{D6A59A67-CBCF-420A-A954-862EA0DF10B4}" srcId="{FC2A3892-791D-48BF-A0F4-F26371352B7D}" destId="{F2B8EADF-F9BD-4AA0-B849-8695F10C24F3}" srcOrd="1" destOrd="0" parTransId="{E4521BCA-B028-459F-8FD5-586C1F5C5001}" sibTransId="{D5209206-C052-4520-BA45-D4B449114AAD}"/>
    <dgm:cxn modelId="{6DA6DC58-6DC6-4AB2-BB93-CAEC7103869A}" srcId="{AFEE1C7A-9A22-47EA-9B5B-83EF7F646978}" destId="{C9B4601F-18DA-40B7-9D43-72001D7324B3}" srcOrd="0" destOrd="0" parTransId="{668A5972-259B-4AF1-8D31-2D39CE316257}" sibTransId="{02680442-05F2-4783-A51C-CA4954D6E178}"/>
    <dgm:cxn modelId="{E085E866-AA8D-4D2A-A1B9-05D859FE3F85}" type="presOf" srcId="{F2B8EADF-F9BD-4AA0-B849-8695F10C24F3}" destId="{300A661C-CD4D-4BF2-8D63-02C9FA7B46F5}" srcOrd="0" destOrd="1" presId="urn:diagrams.loki3.com/BracketList+Icon"/>
    <dgm:cxn modelId="{4B33F0C6-AB37-445E-86CA-9C4F8CCCCA6F}" srcId="{FC2A3892-791D-48BF-A0F4-F26371352B7D}" destId="{A88E20D5-01AE-403D-BB25-B244E60ABD02}" srcOrd="6" destOrd="0" parTransId="{EBDC22C4-4BD8-4A6F-9C57-14A17B3F34E7}" sibTransId="{36CC7145-2612-4BF4-A542-9D7E3D85F26A}"/>
    <dgm:cxn modelId="{12690FF0-048E-43A1-BBA9-50FFFBDAF042}" type="presOf" srcId="{96436292-A901-4608-B095-E0C669F42CAB}" destId="{300A661C-CD4D-4BF2-8D63-02C9FA7B46F5}" srcOrd="0" destOrd="5" presId="urn:diagrams.loki3.com/BracketList+Icon"/>
    <dgm:cxn modelId="{4EDE3CE2-C804-4F87-B51F-C1979DF4542C}" type="presOf" srcId="{839996C5-2445-445F-B245-3A712FD816C5}" destId="{300A661C-CD4D-4BF2-8D63-02C9FA7B46F5}" srcOrd="0" destOrd="3" presId="urn:diagrams.loki3.com/BracketList+Icon"/>
    <dgm:cxn modelId="{11DD7DC2-936A-4330-BDF3-72D91DD3183F}" type="presOf" srcId="{40480266-3B40-4920-A7AE-61045CF4F3F2}" destId="{D669F0B5-5165-470B-9E5B-29A4809750DF}" srcOrd="0" destOrd="0" presId="urn:diagrams.loki3.com/BracketList+Icon"/>
    <dgm:cxn modelId="{21669CD7-C83F-4F4E-944C-06B03F3D197E}" srcId="{43D88D73-5D8F-4635-A70C-6903555D84EC}" destId="{FC2A3892-791D-48BF-A0F4-F26371352B7D}" srcOrd="1" destOrd="0" parTransId="{B0BE3489-DDB3-481D-95A7-E03EF804EF7B}" sibTransId="{F1814BDC-EA2A-4306-8283-AFE9B831BE8B}"/>
    <dgm:cxn modelId="{C93523E3-D1C3-4284-A629-A5F328F8458F}" type="presOf" srcId="{48D86C51-30E5-40E8-87FF-143B856DB74A}" destId="{300A661C-CD4D-4BF2-8D63-02C9FA7B46F5}" srcOrd="0" destOrd="4" presId="urn:diagrams.loki3.com/BracketList+Icon"/>
    <dgm:cxn modelId="{92A6C6BD-70C2-40A4-AEE9-C894D4C9CB32}" srcId="{FC2A3892-791D-48BF-A0F4-F26371352B7D}" destId="{48D86C51-30E5-40E8-87FF-143B856DB74A}" srcOrd="4" destOrd="0" parTransId="{8DF0685B-AA3D-42FD-A1AE-A015F591729D}" sibTransId="{2AAB3658-EBB4-4F7B-81B9-928E182082FC}"/>
    <dgm:cxn modelId="{A23ECC62-EFDF-4C95-8BD1-457A443900DC}" srcId="{43D88D73-5D8F-4635-A70C-6903555D84EC}" destId="{40480266-3B40-4920-A7AE-61045CF4F3F2}" srcOrd="0" destOrd="0" parTransId="{16ADBF73-C8DE-49F5-814B-EFDBFA6F75D6}" sibTransId="{B17570AA-C453-4AC6-85CB-C0F637283CF2}"/>
    <dgm:cxn modelId="{332E7710-909C-441A-BF7E-41AB507E498D}" srcId="{C9B4601F-18DA-40B7-9D43-72001D7324B3}" destId="{FD522723-AB57-4E4D-AF4D-CD925A18DFCC}" srcOrd="2" destOrd="0" parTransId="{B74CC40A-A155-4C02-84CB-EF15D9669144}" sibTransId="{A89DFA1E-15E7-4018-A461-72130BBA8AC2}"/>
    <dgm:cxn modelId="{8E5D1281-0ACD-4E0E-AFCF-B2236E0734D8}" type="presParOf" srcId="{C6BFEC08-CEA5-4598-A4F0-D8B2D5FDF209}" destId="{2B5CF5C1-92E7-4AED-BC62-4567644D2CA7}" srcOrd="0" destOrd="0" presId="urn:diagrams.loki3.com/BracketList+Icon"/>
    <dgm:cxn modelId="{B7D1BBCA-B05F-4F86-BF72-C171DFE95549}" type="presParOf" srcId="{2B5CF5C1-92E7-4AED-BC62-4567644D2CA7}" destId="{D669F0B5-5165-470B-9E5B-29A4809750DF}" srcOrd="0" destOrd="0" presId="urn:diagrams.loki3.com/BracketList+Icon"/>
    <dgm:cxn modelId="{BEF97C9F-BEF1-4126-820F-4EBA99F971C4}" type="presParOf" srcId="{2B5CF5C1-92E7-4AED-BC62-4567644D2CA7}" destId="{E6EE6616-1F3E-4EFF-AFF7-4E94E79C683A}" srcOrd="1" destOrd="0" presId="urn:diagrams.loki3.com/BracketList+Icon"/>
    <dgm:cxn modelId="{F3F8E793-24B9-49D4-9A1F-E2F129A883EB}" type="presParOf" srcId="{2B5CF5C1-92E7-4AED-BC62-4567644D2CA7}" destId="{0941175E-20E4-48C0-A250-908CFF81E726}" srcOrd="2" destOrd="0" presId="urn:diagrams.loki3.com/BracketList+Icon"/>
    <dgm:cxn modelId="{A3EB849E-3DA0-49E0-B39A-0B02E3FD01F5}" type="presParOf" srcId="{2B5CF5C1-92E7-4AED-BC62-4567644D2CA7}" destId="{0D4A66A1-97CF-459F-9DED-F12EE89D4548}" srcOrd="3" destOrd="0" presId="urn:diagrams.loki3.com/BracketList+Icon"/>
    <dgm:cxn modelId="{D0027FD8-F56C-4CF6-8E2C-01CF65CAD772}" type="presParOf" srcId="{C6BFEC08-CEA5-4598-A4F0-D8B2D5FDF209}" destId="{BCC56C43-2689-462E-AA06-51E8AF9DDCDD}" srcOrd="1" destOrd="0" presId="urn:diagrams.loki3.com/BracketList+Icon"/>
    <dgm:cxn modelId="{43662A3E-1F81-43FB-8AAA-F6397F845925}" type="presParOf" srcId="{C6BFEC08-CEA5-4598-A4F0-D8B2D5FDF209}" destId="{8511819A-3EB0-4681-A8CD-BA985D08A589}" srcOrd="2" destOrd="0" presId="urn:diagrams.loki3.com/BracketList+Icon"/>
    <dgm:cxn modelId="{8055B98A-CB7F-4E4A-A24B-1AC607DA99D0}" type="presParOf" srcId="{8511819A-3EB0-4681-A8CD-BA985D08A589}" destId="{BFA7BDED-0694-4C46-A73B-2170A72297F3}" srcOrd="0" destOrd="0" presId="urn:diagrams.loki3.com/BracketList+Icon"/>
    <dgm:cxn modelId="{02EA3C83-6A8C-4B95-8BA8-6C2A58AA8A21}" type="presParOf" srcId="{8511819A-3EB0-4681-A8CD-BA985D08A589}" destId="{BEC38E34-9077-4AD9-83F1-1ECC1D0D8E2C}" srcOrd="1" destOrd="0" presId="urn:diagrams.loki3.com/BracketList+Icon"/>
    <dgm:cxn modelId="{CC741AD0-984D-468D-832F-20CFB91A4062}" type="presParOf" srcId="{8511819A-3EB0-4681-A8CD-BA985D08A589}" destId="{AF0D4388-DBFF-46D1-99D3-B066EB37136E}" srcOrd="2" destOrd="0" presId="urn:diagrams.loki3.com/BracketList+Icon"/>
    <dgm:cxn modelId="{E52E7F9E-5C76-4D3D-A6BB-869E290A4DED}" type="presParOf" srcId="{8511819A-3EB0-4681-A8CD-BA985D08A589}" destId="{300A661C-CD4D-4BF2-8D63-02C9FA7B46F5}" srcOrd="3" destOrd="0" presId="urn:diagrams.loki3.com/BracketList+Icon"/>
    <dgm:cxn modelId="{4C57F792-1FFA-4A7F-99C8-3AD1AC4F8EEF}" type="presParOf" srcId="{C6BFEC08-CEA5-4598-A4F0-D8B2D5FDF209}" destId="{AFE58735-9117-4CDA-BAE9-9345A1FE9A8C}" srcOrd="3" destOrd="0" presId="urn:diagrams.loki3.com/BracketList+Icon"/>
    <dgm:cxn modelId="{04BFCAC6-24E0-4B76-B1E1-5834209ED1AA}" type="presParOf" srcId="{C6BFEC08-CEA5-4598-A4F0-D8B2D5FDF209}" destId="{8A622F63-5654-474A-8263-FEB0A06D8BC9}" srcOrd="4" destOrd="0" presId="urn:diagrams.loki3.com/BracketList+Icon"/>
    <dgm:cxn modelId="{73BA6761-998C-4AFD-BE4C-8D09E30F174C}" type="presParOf" srcId="{8A622F63-5654-474A-8263-FEB0A06D8BC9}" destId="{5759686A-53BF-420C-8070-03EA88199DC0}" srcOrd="0" destOrd="0" presId="urn:diagrams.loki3.com/BracketList+Icon"/>
    <dgm:cxn modelId="{81332336-BE46-40A6-9777-CFE8D336C45D}" type="presParOf" srcId="{8A622F63-5654-474A-8263-FEB0A06D8BC9}" destId="{3E6C2329-0BD1-4A1F-B24C-338F16DADD5A}" srcOrd="1" destOrd="0" presId="urn:diagrams.loki3.com/BracketList+Icon"/>
    <dgm:cxn modelId="{7A420A62-67BE-4BC0-8D35-211AB2E6667A}" type="presParOf" srcId="{8A622F63-5654-474A-8263-FEB0A06D8BC9}" destId="{6D47369E-DE43-46CA-9677-4EC04251B262}" srcOrd="2" destOrd="0" presId="urn:diagrams.loki3.com/BracketList+Icon"/>
    <dgm:cxn modelId="{605E38D6-226C-4816-963F-EC509A8BA1D0}" type="presParOf" srcId="{8A622F63-5654-474A-8263-FEB0A06D8BC9}" destId="{B035B175-170C-4206-BC02-4846EB569E12}" srcOrd="3" destOrd="0" presId="urn:diagrams.loki3.com/Bracket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C65CDEB-C358-49CC-93D5-DCE0269AB07A}" type="doc">
      <dgm:prSet loTypeId="urn:microsoft.com/office/officeart/2008/layout/LinedList" loCatId="hierarchy" qsTypeId="urn:microsoft.com/office/officeart/2005/8/quickstyle/simple1" qsCatId="simple" csTypeId="urn:microsoft.com/office/officeart/2005/8/colors/accent2_1" csCatId="accent2" phldr="1"/>
      <dgm:spPr/>
      <dgm:t>
        <a:bodyPr/>
        <a:lstStyle/>
        <a:p>
          <a:endParaRPr lang="en-US"/>
        </a:p>
      </dgm:t>
    </dgm:pt>
    <dgm:pt modelId="{09A4248C-8BFE-4771-A1B4-8095E7EAEECE}">
      <dgm:prSet phldrT="[Text]" custT="1"/>
      <dgm:spPr/>
      <dgm:t>
        <a:bodyPr/>
        <a:lstStyle/>
        <a:p>
          <a:r>
            <a:rPr lang="en-US" sz="2400" b="1" dirty="0" smtClean="0"/>
            <a:t>Prior Report to CPS as a Predictor of SUID</a:t>
          </a:r>
          <a:endParaRPr lang="en-US" sz="2400" b="1" dirty="0"/>
        </a:p>
      </dgm:t>
    </dgm:pt>
    <dgm:pt modelId="{50555DDA-3E7C-40C7-B7EE-712A13DDCDCD}" type="parTrans" cxnId="{AB1DA809-BD5E-4EF3-BD5F-28777702A18D}">
      <dgm:prSet/>
      <dgm:spPr/>
      <dgm:t>
        <a:bodyPr/>
        <a:lstStyle/>
        <a:p>
          <a:endParaRPr lang="en-US"/>
        </a:p>
      </dgm:t>
    </dgm:pt>
    <dgm:pt modelId="{7EA74838-C5DD-4704-AA4B-7E62A8D384C7}" type="sibTrans" cxnId="{AB1DA809-BD5E-4EF3-BD5F-28777702A18D}">
      <dgm:prSet/>
      <dgm:spPr/>
      <dgm:t>
        <a:bodyPr/>
        <a:lstStyle/>
        <a:p>
          <a:endParaRPr lang="en-US"/>
        </a:p>
      </dgm:t>
    </dgm:pt>
    <dgm:pt modelId="{C8DCA187-3358-47F2-BF95-EC634B153AA6}">
      <dgm:prSet phldrT="[Text]"/>
      <dgm:spPr/>
      <dgm:t>
        <a:bodyPr/>
        <a:lstStyle/>
        <a:p>
          <a:r>
            <a:rPr lang="en-US" dirty="0" smtClean="0"/>
            <a:t>1. Infants reported to CPS have unique risks associated with SUIDs that account for the relationship observed (e.g., prenatal alcohol or drug exposure)</a:t>
          </a:r>
          <a:endParaRPr lang="en-US" dirty="0"/>
        </a:p>
      </dgm:t>
    </dgm:pt>
    <dgm:pt modelId="{FE985EFE-E069-4EBB-8A7E-98EAC5709E9F}" type="parTrans" cxnId="{AE156BF8-4680-4F91-B1F8-8E7C22B7684E}">
      <dgm:prSet/>
      <dgm:spPr/>
      <dgm:t>
        <a:bodyPr/>
        <a:lstStyle/>
        <a:p>
          <a:endParaRPr lang="en-US"/>
        </a:p>
      </dgm:t>
    </dgm:pt>
    <dgm:pt modelId="{2C2E58FD-9F7F-4CB5-88AB-591A80648A63}" type="sibTrans" cxnId="{AE156BF8-4680-4F91-B1F8-8E7C22B7684E}">
      <dgm:prSet/>
      <dgm:spPr/>
      <dgm:t>
        <a:bodyPr/>
        <a:lstStyle/>
        <a:p>
          <a:endParaRPr lang="en-US"/>
        </a:p>
      </dgm:t>
    </dgm:pt>
    <dgm:pt modelId="{698886E5-1146-4034-B6D6-217C37E4128D}">
      <dgm:prSet phldrT="[Text]"/>
      <dgm:spPr/>
      <dgm:t>
        <a:bodyPr/>
        <a:lstStyle/>
        <a:p>
          <a:r>
            <a:rPr lang="en-US" dirty="0" smtClean="0"/>
            <a:t>2. Infants reported to CPS reflect a very high-risk subset of infants born into families in which there remains a partial or lagged penetration of public health safe sleeping guidelines</a:t>
          </a:r>
          <a:endParaRPr lang="en-US" dirty="0"/>
        </a:p>
      </dgm:t>
    </dgm:pt>
    <dgm:pt modelId="{DD15595F-3C3B-4298-A6B5-521776FCADAF}" type="parTrans" cxnId="{A2882525-8E79-4DDB-9D68-9428148DA60A}">
      <dgm:prSet/>
      <dgm:spPr/>
      <dgm:t>
        <a:bodyPr/>
        <a:lstStyle/>
        <a:p>
          <a:endParaRPr lang="en-US"/>
        </a:p>
      </dgm:t>
    </dgm:pt>
    <dgm:pt modelId="{6A6A265B-0073-4BF9-BFAF-8BE621D7F967}" type="sibTrans" cxnId="{A2882525-8E79-4DDB-9D68-9428148DA60A}">
      <dgm:prSet/>
      <dgm:spPr/>
      <dgm:t>
        <a:bodyPr/>
        <a:lstStyle/>
        <a:p>
          <a:endParaRPr lang="en-US"/>
        </a:p>
      </dgm:t>
    </dgm:pt>
    <dgm:pt modelId="{DE2AC173-7290-48E7-9A87-D5BB9DBA33E3}">
      <dgm:prSet phldrT="[Text]"/>
      <dgm:spPr/>
      <dgm:t>
        <a:bodyPr/>
        <a:lstStyle/>
        <a:p>
          <a:r>
            <a:rPr lang="en-US" dirty="0" smtClean="0"/>
            <a:t>3. </a:t>
          </a:r>
          <a:r>
            <a:rPr lang="en-US" smtClean="0"/>
            <a:t>A continued </a:t>
          </a:r>
          <a:r>
            <a:rPr lang="en-US" dirty="0" smtClean="0"/>
            <a:t>inability to unequivocally differentiate SIDS from infant deaths caused by soft suffocation, whether accidental or inflicted</a:t>
          </a:r>
          <a:endParaRPr lang="en-US" dirty="0"/>
        </a:p>
      </dgm:t>
    </dgm:pt>
    <dgm:pt modelId="{37716B7E-6A37-4AD4-A826-66396B9D6676}" type="parTrans" cxnId="{6A347FC0-8C77-4B83-8F0E-D10421B862DB}">
      <dgm:prSet/>
      <dgm:spPr/>
      <dgm:t>
        <a:bodyPr/>
        <a:lstStyle/>
        <a:p>
          <a:endParaRPr lang="en-US"/>
        </a:p>
      </dgm:t>
    </dgm:pt>
    <dgm:pt modelId="{199E71DE-47C9-48C1-BC49-B25584F26567}" type="sibTrans" cxnId="{6A347FC0-8C77-4B83-8F0E-D10421B862DB}">
      <dgm:prSet/>
      <dgm:spPr/>
      <dgm:t>
        <a:bodyPr/>
        <a:lstStyle/>
        <a:p>
          <a:endParaRPr lang="en-US"/>
        </a:p>
      </dgm:t>
    </dgm:pt>
    <dgm:pt modelId="{FFD7406E-D904-4368-9EC7-41CB0CE33A03}" type="pres">
      <dgm:prSet presAssocID="{DC65CDEB-C358-49CC-93D5-DCE0269AB07A}" presName="vert0" presStyleCnt="0">
        <dgm:presLayoutVars>
          <dgm:dir/>
          <dgm:animOne val="branch"/>
          <dgm:animLvl val="lvl"/>
        </dgm:presLayoutVars>
      </dgm:prSet>
      <dgm:spPr/>
      <dgm:t>
        <a:bodyPr/>
        <a:lstStyle/>
        <a:p>
          <a:endParaRPr lang="en-US"/>
        </a:p>
      </dgm:t>
    </dgm:pt>
    <dgm:pt modelId="{8DC9E7E4-AC4D-45CF-9620-894170107189}" type="pres">
      <dgm:prSet presAssocID="{09A4248C-8BFE-4771-A1B4-8095E7EAEECE}" presName="thickLine" presStyleLbl="alignNode1" presStyleIdx="0" presStyleCnt="1"/>
      <dgm:spPr/>
    </dgm:pt>
    <dgm:pt modelId="{C88DBF61-F11D-43A9-89D1-DDFAF638D4CD}" type="pres">
      <dgm:prSet presAssocID="{09A4248C-8BFE-4771-A1B4-8095E7EAEECE}" presName="horz1" presStyleCnt="0"/>
      <dgm:spPr/>
    </dgm:pt>
    <dgm:pt modelId="{910AA3F1-7699-4087-A782-2C225B1D0226}" type="pres">
      <dgm:prSet presAssocID="{09A4248C-8BFE-4771-A1B4-8095E7EAEECE}" presName="tx1" presStyleLbl="revTx" presStyleIdx="0" presStyleCnt="4"/>
      <dgm:spPr/>
      <dgm:t>
        <a:bodyPr/>
        <a:lstStyle/>
        <a:p>
          <a:endParaRPr lang="en-US"/>
        </a:p>
      </dgm:t>
    </dgm:pt>
    <dgm:pt modelId="{05F3A2F4-F631-47B2-8656-67AF7AC49B26}" type="pres">
      <dgm:prSet presAssocID="{09A4248C-8BFE-4771-A1B4-8095E7EAEECE}" presName="vert1" presStyleCnt="0"/>
      <dgm:spPr/>
    </dgm:pt>
    <dgm:pt modelId="{147971BC-BE75-4604-86A7-1C9CEC9BE2D2}" type="pres">
      <dgm:prSet presAssocID="{C8DCA187-3358-47F2-BF95-EC634B153AA6}" presName="vertSpace2a" presStyleCnt="0"/>
      <dgm:spPr/>
    </dgm:pt>
    <dgm:pt modelId="{96598FD0-3598-4DEF-9D73-684007506628}" type="pres">
      <dgm:prSet presAssocID="{C8DCA187-3358-47F2-BF95-EC634B153AA6}" presName="horz2" presStyleCnt="0"/>
      <dgm:spPr/>
    </dgm:pt>
    <dgm:pt modelId="{0EC183FA-B4DB-43A9-ACAA-3078154E804B}" type="pres">
      <dgm:prSet presAssocID="{C8DCA187-3358-47F2-BF95-EC634B153AA6}" presName="horzSpace2" presStyleCnt="0"/>
      <dgm:spPr/>
    </dgm:pt>
    <dgm:pt modelId="{F5EC9AAB-95E5-4603-82CE-D317B6745C95}" type="pres">
      <dgm:prSet presAssocID="{C8DCA187-3358-47F2-BF95-EC634B153AA6}" presName="tx2" presStyleLbl="revTx" presStyleIdx="1" presStyleCnt="4"/>
      <dgm:spPr/>
      <dgm:t>
        <a:bodyPr/>
        <a:lstStyle/>
        <a:p>
          <a:endParaRPr lang="en-US"/>
        </a:p>
      </dgm:t>
    </dgm:pt>
    <dgm:pt modelId="{EC7C9392-C518-4682-AE1F-71FA359EA25C}" type="pres">
      <dgm:prSet presAssocID="{C8DCA187-3358-47F2-BF95-EC634B153AA6}" presName="vert2" presStyleCnt="0"/>
      <dgm:spPr/>
    </dgm:pt>
    <dgm:pt modelId="{9A5EF3EC-AF11-47F6-94D0-0AB6AD55A1D9}" type="pres">
      <dgm:prSet presAssocID="{C8DCA187-3358-47F2-BF95-EC634B153AA6}" presName="thinLine2b" presStyleLbl="callout" presStyleIdx="0" presStyleCnt="3"/>
      <dgm:spPr/>
    </dgm:pt>
    <dgm:pt modelId="{F12DC345-B676-47DD-9083-35524F8821B6}" type="pres">
      <dgm:prSet presAssocID="{C8DCA187-3358-47F2-BF95-EC634B153AA6}" presName="vertSpace2b" presStyleCnt="0"/>
      <dgm:spPr/>
    </dgm:pt>
    <dgm:pt modelId="{C0C41AB7-2641-4DA5-B52C-9098179B4804}" type="pres">
      <dgm:prSet presAssocID="{698886E5-1146-4034-B6D6-217C37E4128D}" presName="horz2" presStyleCnt="0"/>
      <dgm:spPr/>
    </dgm:pt>
    <dgm:pt modelId="{417D6123-0F67-41C1-B85A-145694AA87A0}" type="pres">
      <dgm:prSet presAssocID="{698886E5-1146-4034-B6D6-217C37E4128D}" presName="horzSpace2" presStyleCnt="0"/>
      <dgm:spPr/>
    </dgm:pt>
    <dgm:pt modelId="{2505BDA0-E688-46C8-83D3-5894A7DDC61F}" type="pres">
      <dgm:prSet presAssocID="{698886E5-1146-4034-B6D6-217C37E4128D}" presName="tx2" presStyleLbl="revTx" presStyleIdx="2" presStyleCnt="4"/>
      <dgm:spPr/>
      <dgm:t>
        <a:bodyPr/>
        <a:lstStyle/>
        <a:p>
          <a:endParaRPr lang="en-US"/>
        </a:p>
      </dgm:t>
    </dgm:pt>
    <dgm:pt modelId="{508EB83D-EDDE-4100-84BD-41B293D25DAA}" type="pres">
      <dgm:prSet presAssocID="{698886E5-1146-4034-B6D6-217C37E4128D}" presName="vert2" presStyleCnt="0"/>
      <dgm:spPr/>
    </dgm:pt>
    <dgm:pt modelId="{8C82C377-BE94-4AD6-81F1-8E35F3F22585}" type="pres">
      <dgm:prSet presAssocID="{698886E5-1146-4034-B6D6-217C37E4128D}" presName="thinLine2b" presStyleLbl="callout" presStyleIdx="1" presStyleCnt="3"/>
      <dgm:spPr/>
    </dgm:pt>
    <dgm:pt modelId="{42FF41B9-AB10-42E0-860E-FE7933C54A3C}" type="pres">
      <dgm:prSet presAssocID="{698886E5-1146-4034-B6D6-217C37E4128D}" presName="vertSpace2b" presStyleCnt="0"/>
      <dgm:spPr/>
    </dgm:pt>
    <dgm:pt modelId="{415F4E94-6E88-4781-8AB5-A9909DE1956E}" type="pres">
      <dgm:prSet presAssocID="{DE2AC173-7290-48E7-9A87-D5BB9DBA33E3}" presName="horz2" presStyleCnt="0"/>
      <dgm:spPr/>
    </dgm:pt>
    <dgm:pt modelId="{5A292E09-3FF3-4970-9765-496F07840094}" type="pres">
      <dgm:prSet presAssocID="{DE2AC173-7290-48E7-9A87-D5BB9DBA33E3}" presName="horzSpace2" presStyleCnt="0"/>
      <dgm:spPr/>
    </dgm:pt>
    <dgm:pt modelId="{23A13624-2DBB-412F-868E-90900055DC82}" type="pres">
      <dgm:prSet presAssocID="{DE2AC173-7290-48E7-9A87-D5BB9DBA33E3}" presName="tx2" presStyleLbl="revTx" presStyleIdx="3" presStyleCnt="4"/>
      <dgm:spPr/>
      <dgm:t>
        <a:bodyPr/>
        <a:lstStyle/>
        <a:p>
          <a:endParaRPr lang="en-US"/>
        </a:p>
      </dgm:t>
    </dgm:pt>
    <dgm:pt modelId="{D5C4A888-1749-4551-BB4B-C651508582E2}" type="pres">
      <dgm:prSet presAssocID="{DE2AC173-7290-48E7-9A87-D5BB9DBA33E3}" presName="vert2" presStyleCnt="0"/>
      <dgm:spPr/>
    </dgm:pt>
    <dgm:pt modelId="{1A1D4AAD-1075-4034-A33C-E74A4FBC1219}" type="pres">
      <dgm:prSet presAssocID="{DE2AC173-7290-48E7-9A87-D5BB9DBA33E3}" presName="thinLine2b" presStyleLbl="callout" presStyleIdx="2" presStyleCnt="3"/>
      <dgm:spPr/>
    </dgm:pt>
    <dgm:pt modelId="{1183ADFA-1BC6-4D86-8CCB-127A9E2A04E9}" type="pres">
      <dgm:prSet presAssocID="{DE2AC173-7290-48E7-9A87-D5BB9DBA33E3}" presName="vertSpace2b" presStyleCnt="0"/>
      <dgm:spPr/>
    </dgm:pt>
  </dgm:ptLst>
  <dgm:cxnLst>
    <dgm:cxn modelId="{6C8F8FF0-3AE7-4163-BE72-765F196E0D17}" type="presOf" srcId="{C8DCA187-3358-47F2-BF95-EC634B153AA6}" destId="{F5EC9AAB-95E5-4603-82CE-D317B6745C95}" srcOrd="0" destOrd="0" presId="urn:microsoft.com/office/officeart/2008/layout/LinedList"/>
    <dgm:cxn modelId="{8FF8AACA-8799-4417-A3D2-BDD9B11124A6}" type="presOf" srcId="{698886E5-1146-4034-B6D6-217C37E4128D}" destId="{2505BDA0-E688-46C8-83D3-5894A7DDC61F}" srcOrd="0" destOrd="0" presId="urn:microsoft.com/office/officeart/2008/layout/LinedList"/>
    <dgm:cxn modelId="{89D87963-A5EE-40D3-BA5D-981621D53C2F}" type="presOf" srcId="{DE2AC173-7290-48E7-9A87-D5BB9DBA33E3}" destId="{23A13624-2DBB-412F-868E-90900055DC82}" srcOrd="0" destOrd="0" presId="urn:microsoft.com/office/officeart/2008/layout/LinedList"/>
    <dgm:cxn modelId="{AB1DA809-BD5E-4EF3-BD5F-28777702A18D}" srcId="{DC65CDEB-C358-49CC-93D5-DCE0269AB07A}" destId="{09A4248C-8BFE-4771-A1B4-8095E7EAEECE}" srcOrd="0" destOrd="0" parTransId="{50555DDA-3E7C-40C7-B7EE-712A13DDCDCD}" sibTransId="{7EA74838-C5DD-4704-AA4B-7E62A8D384C7}"/>
    <dgm:cxn modelId="{AE156BF8-4680-4F91-B1F8-8E7C22B7684E}" srcId="{09A4248C-8BFE-4771-A1B4-8095E7EAEECE}" destId="{C8DCA187-3358-47F2-BF95-EC634B153AA6}" srcOrd="0" destOrd="0" parTransId="{FE985EFE-E069-4EBB-8A7E-98EAC5709E9F}" sibTransId="{2C2E58FD-9F7F-4CB5-88AB-591A80648A63}"/>
    <dgm:cxn modelId="{A2882525-8E79-4DDB-9D68-9428148DA60A}" srcId="{09A4248C-8BFE-4771-A1B4-8095E7EAEECE}" destId="{698886E5-1146-4034-B6D6-217C37E4128D}" srcOrd="1" destOrd="0" parTransId="{DD15595F-3C3B-4298-A6B5-521776FCADAF}" sibTransId="{6A6A265B-0073-4BF9-BFAF-8BE621D7F967}"/>
    <dgm:cxn modelId="{6A347FC0-8C77-4B83-8F0E-D10421B862DB}" srcId="{09A4248C-8BFE-4771-A1B4-8095E7EAEECE}" destId="{DE2AC173-7290-48E7-9A87-D5BB9DBA33E3}" srcOrd="2" destOrd="0" parTransId="{37716B7E-6A37-4AD4-A826-66396B9D6676}" sibTransId="{199E71DE-47C9-48C1-BC49-B25584F26567}"/>
    <dgm:cxn modelId="{08CA3D0C-A3C8-4585-BA7B-2DD9F3C4DD4E}" type="presOf" srcId="{09A4248C-8BFE-4771-A1B4-8095E7EAEECE}" destId="{910AA3F1-7699-4087-A782-2C225B1D0226}" srcOrd="0" destOrd="0" presId="urn:microsoft.com/office/officeart/2008/layout/LinedList"/>
    <dgm:cxn modelId="{705A6A5E-38E4-4929-B42A-BC82E539AAD2}" type="presOf" srcId="{DC65CDEB-C358-49CC-93D5-DCE0269AB07A}" destId="{FFD7406E-D904-4368-9EC7-41CB0CE33A03}" srcOrd="0" destOrd="0" presId="urn:microsoft.com/office/officeart/2008/layout/LinedList"/>
    <dgm:cxn modelId="{9348083B-E180-41E2-830E-958091DDCA92}" type="presParOf" srcId="{FFD7406E-D904-4368-9EC7-41CB0CE33A03}" destId="{8DC9E7E4-AC4D-45CF-9620-894170107189}" srcOrd="0" destOrd="0" presId="urn:microsoft.com/office/officeart/2008/layout/LinedList"/>
    <dgm:cxn modelId="{A22E7941-98F3-4A61-863D-2BE07381EFE2}" type="presParOf" srcId="{FFD7406E-D904-4368-9EC7-41CB0CE33A03}" destId="{C88DBF61-F11D-43A9-89D1-DDFAF638D4CD}" srcOrd="1" destOrd="0" presId="urn:microsoft.com/office/officeart/2008/layout/LinedList"/>
    <dgm:cxn modelId="{B11FD248-D200-49C1-8E6C-AC8F662361EC}" type="presParOf" srcId="{C88DBF61-F11D-43A9-89D1-DDFAF638D4CD}" destId="{910AA3F1-7699-4087-A782-2C225B1D0226}" srcOrd="0" destOrd="0" presId="urn:microsoft.com/office/officeart/2008/layout/LinedList"/>
    <dgm:cxn modelId="{9AFA5440-8BCA-414E-A01F-7BD8011CEA49}" type="presParOf" srcId="{C88DBF61-F11D-43A9-89D1-DDFAF638D4CD}" destId="{05F3A2F4-F631-47B2-8656-67AF7AC49B26}" srcOrd="1" destOrd="0" presId="urn:microsoft.com/office/officeart/2008/layout/LinedList"/>
    <dgm:cxn modelId="{D91C6DFC-8048-4A9B-B0F5-7E26AFF2BB89}" type="presParOf" srcId="{05F3A2F4-F631-47B2-8656-67AF7AC49B26}" destId="{147971BC-BE75-4604-86A7-1C9CEC9BE2D2}" srcOrd="0" destOrd="0" presId="urn:microsoft.com/office/officeart/2008/layout/LinedList"/>
    <dgm:cxn modelId="{D1C1D624-FCB4-4D0E-A7B8-8CACC402314E}" type="presParOf" srcId="{05F3A2F4-F631-47B2-8656-67AF7AC49B26}" destId="{96598FD0-3598-4DEF-9D73-684007506628}" srcOrd="1" destOrd="0" presId="urn:microsoft.com/office/officeart/2008/layout/LinedList"/>
    <dgm:cxn modelId="{DF11877D-FBF4-423D-B28D-D253152F5D4C}" type="presParOf" srcId="{96598FD0-3598-4DEF-9D73-684007506628}" destId="{0EC183FA-B4DB-43A9-ACAA-3078154E804B}" srcOrd="0" destOrd="0" presId="urn:microsoft.com/office/officeart/2008/layout/LinedList"/>
    <dgm:cxn modelId="{E358F900-DEEC-49F7-8903-9FC796999DCC}" type="presParOf" srcId="{96598FD0-3598-4DEF-9D73-684007506628}" destId="{F5EC9AAB-95E5-4603-82CE-D317B6745C95}" srcOrd="1" destOrd="0" presId="urn:microsoft.com/office/officeart/2008/layout/LinedList"/>
    <dgm:cxn modelId="{5AC84A20-287A-48CF-8340-8E561EC8F72C}" type="presParOf" srcId="{96598FD0-3598-4DEF-9D73-684007506628}" destId="{EC7C9392-C518-4682-AE1F-71FA359EA25C}" srcOrd="2" destOrd="0" presId="urn:microsoft.com/office/officeart/2008/layout/LinedList"/>
    <dgm:cxn modelId="{57829727-4D94-43C0-9A29-A6F79971C2DC}" type="presParOf" srcId="{05F3A2F4-F631-47B2-8656-67AF7AC49B26}" destId="{9A5EF3EC-AF11-47F6-94D0-0AB6AD55A1D9}" srcOrd="2" destOrd="0" presId="urn:microsoft.com/office/officeart/2008/layout/LinedList"/>
    <dgm:cxn modelId="{84F5D2E9-FDC4-43B1-8F4C-39562D545D89}" type="presParOf" srcId="{05F3A2F4-F631-47B2-8656-67AF7AC49B26}" destId="{F12DC345-B676-47DD-9083-35524F8821B6}" srcOrd="3" destOrd="0" presId="urn:microsoft.com/office/officeart/2008/layout/LinedList"/>
    <dgm:cxn modelId="{DA4AC970-78BE-4857-891F-17644E89530D}" type="presParOf" srcId="{05F3A2F4-F631-47B2-8656-67AF7AC49B26}" destId="{C0C41AB7-2641-4DA5-B52C-9098179B4804}" srcOrd="4" destOrd="0" presId="urn:microsoft.com/office/officeart/2008/layout/LinedList"/>
    <dgm:cxn modelId="{CF9D3BEC-3081-4BF7-8745-D1D756AE208A}" type="presParOf" srcId="{C0C41AB7-2641-4DA5-B52C-9098179B4804}" destId="{417D6123-0F67-41C1-B85A-145694AA87A0}" srcOrd="0" destOrd="0" presId="urn:microsoft.com/office/officeart/2008/layout/LinedList"/>
    <dgm:cxn modelId="{52476E4C-523C-4C5E-8C31-E4433BEBD0EC}" type="presParOf" srcId="{C0C41AB7-2641-4DA5-B52C-9098179B4804}" destId="{2505BDA0-E688-46C8-83D3-5894A7DDC61F}" srcOrd="1" destOrd="0" presId="urn:microsoft.com/office/officeart/2008/layout/LinedList"/>
    <dgm:cxn modelId="{3520C127-E579-4566-B207-A81C9D3693F3}" type="presParOf" srcId="{C0C41AB7-2641-4DA5-B52C-9098179B4804}" destId="{508EB83D-EDDE-4100-84BD-41B293D25DAA}" srcOrd="2" destOrd="0" presId="urn:microsoft.com/office/officeart/2008/layout/LinedList"/>
    <dgm:cxn modelId="{8822E0E4-8225-436B-9D66-A8672032613D}" type="presParOf" srcId="{05F3A2F4-F631-47B2-8656-67AF7AC49B26}" destId="{8C82C377-BE94-4AD6-81F1-8E35F3F22585}" srcOrd="5" destOrd="0" presId="urn:microsoft.com/office/officeart/2008/layout/LinedList"/>
    <dgm:cxn modelId="{F7D2DFE9-D92C-4C73-9C21-146F514F70C9}" type="presParOf" srcId="{05F3A2F4-F631-47B2-8656-67AF7AC49B26}" destId="{42FF41B9-AB10-42E0-860E-FE7933C54A3C}" srcOrd="6" destOrd="0" presId="urn:microsoft.com/office/officeart/2008/layout/LinedList"/>
    <dgm:cxn modelId="{7A3CC277-8ECC-47C1-B4C2-05D43E1E6679}" type="presParOf" srcId="{05F3A2F4-F631-47B2-8656-67AF7AC49B26}" destId="{415F4E94-6E88-4781-8AB5-A9909DE1956E}" srcOrd="7" destOrd="0" presId="urn:microsoft.com/office/officeart/2008/layout/LinedList"/>
    <dgm:cxn modelId="{94431F06-FA03-4E48-94A9-2534E40AEAF0}" type="presParOf" srcId="{415F4E94-6E88-4781-8AB5-A9909DE1956E}" destId="{5A292E09-3FF3-4970-9765-496F07840094}" srcOrd="0" destOrd="0" presId="urn:microsoft.com/office/officeart/2008/layout/LinedList"/>
    <dgm:cxn modelId="{3C3DFDA5-FF60-4B2B-9344-C6A21203B792}" type="presParOf" srcId="{415F4E94-6E88-4781-8AB5-A9909DE1956E}" destId="{23A13624-2DBB-412F-868E-90900055DC82}" srcOrd="1" destOrd="0" presId="urn:microsoft.com/office/officeart/2008/layout/LinedList"/>
    <dgm:cxn modelId="{34EA361E-0386-43D4-ADE8-9521497C3B59}" type="presParOf" srcId="{415F4E94-6E88-4781-8AB5-A9909DE1956E}" destId="{D5C4A888-1749-4551-BB4B-C651508582E2}" srcOrd="2" destOrd="0" presId="urn:microsoft.com/office/officeart/2008/layout/LinedList"/>
    <dgm:cxn modelId="{20CBD6B0-A111-4101-AE72-196B365D46FF}" type="presParOf" srcId="{05F3A2F4-F631-47B2-8656-67AF7AC49B26}" destId="{1A1D4AAD-1075-4034-A33C-E74A4FBC1219}" srcOrd="8" destOrd="0" presId="urn:microsoft.com/office/officeart/2008/layout/LinedList"/>
    <dgm:cxn modelId="{3A84EC1C-3B67-494C-83FD-98C64CA6B6EB}" type="presParOf" srcId="{05F3A2F4-F631-47B2-8656-67AF7AC49B26}" destId="{1183ADFA-1BC6-4D86-8CCB-127A9E2A04E9}" srcOrd="9" destOrd="0" presId="urn:microsoft.com/office/officeart/2008/layout/Lin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E13596-EB6F-4745-A027-5EC343810FD8}">
      <dsp:nvSpPr>
        <dsp:cNvPr id="0" name=""/>
        <dsp:cNvSpPr/>
      </dsp:nvSpPr>
      <dsp:spPr>
        <a:xfrm>
          <a:off x="3318301" y="895707"/>
          <a:ext cx="186898" cy="818792"/>
        </a:xfrm>
        <a:custGeom>
          <a:avLst/>
          <a:gdLst/>
          <a:ahLst/>
          <a:cxnLst/>
          <a:rect l="0" t="0" r="0" b="0"/>
          <a:pathLst>
            <a:path>
              <a:moveTo>
                <a:pt x="186898" y="0"/>
              </a:moveTo>
              <a:lnTo>
                <a:pt x="186898" y="818792"/>
              </a:lnTo>
              <a:lnTo>
                <a:pt x="0" y="818792"/>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7FCBD0-C839-4B08-8A29-531E7E292DCB}">
      <dsp:nvSpPr>
        <dsp:cNvPr id="0" name=""/>
        <dsp:cNvSpPr/>
      </dsp:nvSpPr>
      <dsp:spPr>
        <a:xfrm>
          <a:off x="3505200" y="895707"/>
          <a:ext cx="2464521" cy="1637585"/>
        </a:xfrm>
        <a:custGeom>
          <a:avLst/>
          <a:gdLst/>
          <a:ahLst/>
          <a:cxnLst/>
          <a:rect l="0" t="0" r="0" b="0"/>
          <a:pathLst>
            <a:path>
              <a:moveTo>
                <a:pt x="0" y="0"/>
              </a:moveTo>
              <a:lnTo>
                <a:pt x="0" y="1450687"/>
              </a:lnTo>
              <a:lnTo>
                <a:pt x="2464521" y="1450687"/>
              </a:lnTo>
              <a:lnTo>
                <a:pt x="2464521" y="1637585"/>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62AE0E-9B2B-41E3-8287-269D5B4DB552}">
      <dsp:nvSpPr>
        <dsp:cNvPr id="0" name=""/>
        <dsp:cNvSpPr/>
      </dsp:nvSpPr>
      <dsp:spPr>
        <a:xfrm>
          <a:off x="3450108" y="895707"/>
          <a:ext cx="91440" cy="1637585"/>
        </a:xfrm>
        <a:custGeom>
          <a:avLst/>
          <a:gdLst/>
          <a:ahLst/>
          <a:cxnLst/>
          <a:rect l="0" t="0" r="0" b="0"/>
          <a:pathLst>
            <a:path>
              <a:moveTo>
                <a:pt x="55091" y="0"/>
              </a:moveTo>
              <a:lnTo>
                <a:pt x="55091" y="1450687"/>
              </a:lnTo>
              <a:lnTo>
                <a:pt x="45720" y="1450687"/>
              </a:lnTo>
              <a:lnTo>
                <a:pt x="45720" y="1637585"/>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A30CE-5EA8-45F9-80C1-35C89AE49FC8}">
      <dsp:nvSpPr>
        <dsp:cNvPr id="0" name=""/>
        <dsp:cNvSpPr/>
      </dsp:nvSpPr>
      <dsp:spPr>
        <a:xfrm>
          <a:off x="1031306" y="895707"/>
          <a:ext cx="2473893" cy="1637585"/>
        </a:xfrm>
        <a:custGeom>
          <a:avLst/>
          <a:gdLst/>
          <a:ahLst/>
          <a:cxnLst/>
          <a:rect l="0" t="0" r="0" b="0"/>
          <a:pathLst>
            <a:path>
              <a:moveTo>
                <a:pt x="2473893" y="0"/>
              </a:moveTo>
              <a:lnTo>
                <a:pt x="2473893" y="1450687"/>
              </a:lnTo>
              <a:lnTo>
                <a:pt x="0" y="1450687"/>
              </a:lnTo>
              <a:lnTo>
                <a:pt x="0" y="1637585"/>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49E6B3-B4B0-4DD6-8472-477F81A33DFD}">
      <dsp:nvSpPr>
        <dsp:cNvPr id="0" name=""/>
        <dsp:cNvSpPr/>
      </dsp:nvSpPr>
      <dsp:spPr>
        <a:xfrm>
          <a:off x="2615207" y="5715"/>
          <a:ext cx="1779984" cy="889992"/>
        </a:xfrm>
        <a:prstGeom prst="rect">
          <a:avLst/>
        </a:prstGeom>
        <a:solidFill>
          <a:schemeClr val="accent1"/>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Sudden Unexpected Infant Death</a:t>
          </a:r>
        </a:p>
      </dsp:txBody>
      <dsp:txXfrm>
        <a:off x="2615207" y="5715"/>
        <a:ext cx="1779984" cy="889992"/>
      </dsp:txXfrm>
    </dsp:sp>
    <dsp:sp modelId="{BA7F2855-615C-4BB5-B089-28C6EC300176}">
      <dsp:nvSpPr>
        <dsp:cNvPr id="0" name=""/>
        <dsp:cNvSpPr/>
      </dsp:nvSpPr>
      <dsp:spPr>
        <a:xfrm>
          <a:off x="1736" y="2533292"/>
          <a:ext cx="2059139" cy="889992"/>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SIDS; R95</a:t>
          </a:r>
        </a:p>
        <a:p>
          <a:pPr lvl="0" algn="ctr" defTabSz="800100">
            <a:lnSpc>
              <a:spcPct val="90000"/>
            </a:lnSpc>
            <a:spcBef>
              <a:spcPct val="0"/>
            </a:spcBef>
            <a:spcAft>
              <a:spcPct val="35000"/>
            </a:spcAft>
          </a:pPr>
          <a:r>
            <a:rPr lang="en-US" sz="1800" kern="1200" dirty="0" smtClean="0"/>
            <a:t>(50%)</a:t>
          </a:r>
          <a:endParaRPr lang="en-US" sz="1800" kern="1200" dirty="0"/>
        </a:p>
      </dsp:txBody>
      <dsp:txXfrm>
        <a:off x="1736" y="2533292"/>
        <a:ext cx="2059139" cy="889992"/>
      </dsp:txXfrm>
    </dsp:sp>
    <dsp:sp modelId="{C42FFAF0-E411-4611-92C5-1A42CB8468CB}">
      <dsp:nvSpPr>
        <dsp:cNvPr id="0" name=""/>
        <dsp:cNvSpPr/>
      </dsp:nvSpPr>
      <dsp:spPr>
        <a:xfrm>
          <a:off x="2434672" y="2533292"/>
          <a:ext cx="2122310" cy="889992"/>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ASSB; W75</a:t>
          </a:r>
        </a:p>
        <a:p>
          <a:pPr lvl="0" algn="ctr" defTabSz="800100">
            <a:lnSpc>
              <a:spcPct val="90000"/>
            </a:lnSpc>
            <a:spcBef>
              <a:spcPct val="0"/>
            </a:spcBef>
            <a:spcAft>
              <a:spcPct val="35000"/>
            </a:spcAft>
          </a:pPr>
          <a:r>
            <a:rPr lang="en-US" sz="1800" kern="1200" dirty="0" smtClean="0"/>
            <a:t>(14%)</a:t>
          </a:r>
          <a:endParaRPr lang="en-US" sz="1800" kern="1200" dirty="0"/>
        </a:p>
      </dsp:txBody>
      <dsp:txXfrm>
        <a:off x="2434672" y="2533292"/>
        <a:ext cx="2122310" cy="889992"/>
      </dsp:txXfrm>
    </dsp:sp>
    <dsp:sp modelId="{819AEF73-39A4-4A29-8CF2-09E35DFF576A}">
      <dsp:nvSpPr>
        <dsp:cNvPr id="0" name=""/>
        <dsp:cNvSpPr/>
      </dsp:nvSpPr>
      <dsp:spPr>
        <a:xfrm>
          <a:off x="4930780" y="2533292"/>
          <a:ext cx="2077882" cy="889992"/>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Undetermined; R99</a:t>
          </a:r>
        </a:p>
        <a:p>
          <a:pPr lvl="0" algn="ctr" defTabSz="800100">
            <a:lnSpc>
              <a:spcPct val="90000"/>
            </a:lnSpc>
            <a:spcBef>
              <a:spcPct val="0"/>
            </a:spcBef>
            <a:spcAft>
              <a:spcPct val="35000"/>
            </a:spcAft>
          </a:pPr>
          <a:r>
            <a:rPr lang="en-US" sz="1800" kern="1200" dirty="0" smtClean="0"/>
            <a:t>(30%)</a:t>
          </a:r>
          <a:endParaRPr lang="en-US" sz="1800" kern="1200" dirty="0"/>
        </a:p>
      </dsp:txBody>
      <dsp:txXfrm>
        <a:off x="4930780" y="2533292"/>
        <a:ext cx="2077882" cy="889992"/>
      </dsp:txXfrm>
    </dsp:sp>
    <dsp:sp modelId="{E5F9CC4B-949A-4C8A-98CD-9182D526EFF9}">
      <dsp:nvSpPr>
        <dsp:cNvPr id="0" name=""/>
        <dsp:cNvSpPr/>
      </dsp:nvSpPr>
      <dsp:spPr>
        <a:xfrm>
          <a:off x="1538317" y="1269503"/>
          <a:ext cx="1779984" cy="889992"/>
        </a:xfrm>
        <a:prstGeom prst="rect">
          <a:avLst/>
        </a:prstGeom>
        <a:solidFill>
          <a:schemeClr val="tx2">
            <a:lumMod val="60000"/>
            <a:lumOff val="40000"/>
          </a:schemeClr>
        </a:solidFill>
        <a:ln w="19050"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i="1" kern="1200" dirty="0" smtClean="0"/>
            <a:t>Other Determined Causes of Death</a:t>
          </a:r>
        </a:p>
        <a:p>
          <a:pPr lvl="0" algn="ctr" defTabSz="622300">
            <a:lnSpc>
              <a:spcPct val="90000"/>
            </a:lnSpc>
            <a:spcBef>
              <a:spcPct val="0"/>
            </a:spcBef>
            <a:spcAft>
              <a:spcPct val="35000"/>
            </a:spcAft>
          </a:pPr>
          <a:r>
            <a:rPr lang="en-US" sz="1400" i="1" kern="1200" dirty="0" smtClean="0"/>
            <a:t>(~6%)</a:t>
          </a:r>
          <a:endParaRPr lang="en-US" sz="1400" i="1" kern="1200" dirty="0"/>
        </a:p>
      </dsp:txBody>
      <dsp:txXfrm>
        <a:off x="1538317" y="1269503"/>
        <a:ext cx="1779984" cy="8899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D5AA6D-8B16-40B3-8B25-65A600705602}">
      <dsp:nvSpPr>
        <dsp:cNvPr id="0" name=""/>
        <dsp:cNvSpPr/>
      </dsp:nvSpPr>
      <dsp:spPr>
        <a:xfrm>
          <a:off x="198967" y="1686877"/>
          <a:ext cx="2918733" cy="961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risks</a:t>
          </a:r>
          <a:endParaRPr lang="en-US" sz="2800" kern="1200" dirty="0"/>
        </a:p>
      </dsp:txBody>
      <dsp:txXfrm>
        <a:off x="198967" y="1686877"/>
        <a:ext cx="2918733" cy="961855"/>
      </dsp:txXfrm>
    </dsp:sp>
    <dsp:sp modelId="{E7AFDC41-0560-4C21-87E5-940890D8F965}">
      <dsp:nvSpPr>
        <dsp:cNvPr id="0" name=""/>
        <dsp:cNvSpPr/>
      </dsp:nvSpPr>
      <dsp:spPr>
        <a:xfrm>
          <a:off x="195650" y="1394340"/>
          <a:ext cx="232171" cy="232171"/>
        </a:xfrm>
        <a:prstGeom prst="ellipse">
          <a:avLst/>
        </a:prstGeom>
        <a:solidFill>
          <a:srgbClr val="FFFF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E9C078-B218-4B84-B0C1-2E8A999223A1}">
      <dsp:nvSpPr>
        <dsp:cNvPr id="0" name=""/>
        <dsp:cNvSpPr/>
      </dsp:nvSpPr>
      <dsp:spPr>
        <a:xfrm>
          <a:off x="358170" y="1069299"/>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F2B1D5-35F3-49B7-ADE7-C7C298BD22B8}">
      <dsp:nvSpPr>
        <dsp:cNvPr id="0" name=""/>
        <dsp:cNvSpPr/>
      </dsp:nvSpPr>
      <dsp:spPr>
        <a:xfrm>
          <a:off x="748219" y="1134307"/>
          <a:ext cx="364841" cy="364841"/>
        </a:xfrm>
        <a:prstGeom prst="ellipse">
          <a:avLst/>
        </a:prstGeom>
        <a:solidFill>
          <a:schemeClr val="accent6">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7C5F1F-2E09-408D-B07D-3529527A7AA4}">
      <dsp:nvSpPr>
        <dsp:cNvPr id="0" name=""/>
        <dsp:cNvSpPr/>
      </dsp:nvSpPr>
      <dsp:spPr>
        <a:xfrm>
          <a:off x="1073260" y="776763"/>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B4E23D-3725-4F6D-8619-854CC20F6AF2}">
      <dsp:nvSpPr>
        <dsp:cNvPr id="0" name=""/>
        <dsp:cNvSpPr/>
      </dsp:nvSpPr>
      <dsp:spPr>
        <a:xfrm>
          <a:off x="1495813" y="646746"/>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0991428-E685-44CE-B030-9072D4F5C2C6}">
      <dsp:nvSpPr>
        <dsp:cNvPr id="0" name=""/>
        <dsp:cNvSpPr/>
      </dsp:nvSpPr>
      <dsp:spPr>
        <a:xfrm>
          <a:off x="2015878" y="874275"/>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F0892D-FF26-4803-BF24-F2744408B9DC}">
      <dsp:nvSpPr>
        <dsp:cNvPr id="0" name=""/>
        <dsp:cNvSpPr/>
      </dsp:nvSpPr>
      <dsp:spPr>
        <a:xfrm>
          <a:off x="2478661" y="1754625"/>
          <a:ext cx="364841" cy="364841"/>
        </a:xfrm>
        <a:prstGeom prst="ellipse">
          <a:avLst/>
        </a:prstGeom>
        <a:blipFill rotWithShape="0">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D1DE5F-BF87-4889-B185-EE030780DBAD}">
      <dsp:nvSpPr>
        <dsp:cNvPr id="0" name=""/>
        <dsp:cNvSpPr/>
      </dsp:nvSpPr>
      <dsp:spPr>
        <a:xfrm>
          <a:off x="2795976" y="1394340"/>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F3BBAF-8FAE-4D9B-916F-02F2BC09C098}">
      <dsp:nvSpPr>
        <dsp:cNvPr id="0" name=""/>
        <dsp:cNvSpPr/>
      </dsp:nvSpPr>
      <dsp:spPr>
        <a:xfrm>
          <a:off x="2991001" y="1751885"/>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5F3228-3FB6-4F90-A005-103EDE86B169}">
      <dsp:nvSpPr>
        <dsp:cNvPr id="0" name=""/>
        <dsp:cNvSpPr/>
      </dsp:nvSpPr>
      <dsp:spPr>
        <a:xfrm>
          <a:off x="1536585" y="1285962"/>
          <a:ext cx="597013" cy="597013"/>
        </a:xfrm>
        <a:prstGeom prst="ellipse">
          <a:avLst/>
        </a:prstGeom>
        <a:solidFill>
          <a:schemeClr val="accent2">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78F0C0-92F6-45C0-B35C-8529CBA4814C}">
      <dsp:nvSpPr>
        <dsp:cNvPr id="0" name=""/>
        <dsp:cNvSpPr/>
      </dsp:nvSpPr>
      <dsp:spPr>
        <a:xfrm>
          <a:off x="33129" y="2304454"/>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800349-9AFF-4FBC-86E9-9914CB3843AB}">
      <dsp:nvSpPr>
        <dsp:cNvPr id="0" name=""/>
        <dsp:cNvSpPr/>
      </dsp:nvSpPr>
      <dsp:spPr>
        <a:xfrm>
          <a:off x="228154" y="2596991"/>
          <a:ext cx="364841" cy="364841"/>
        </a:xfrm>
        <a:prstGeom prst="ellipse">
          <a:avLst/>
        </a:prstGeom>
        <a:solidFill>
          <a:schemeClr val="bg1">
            <a:lumMod val="6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E6ABD4-340C-4015-B25E-6EB68E94E565}">
      <dsp:nvSpPr>
        <dsp:cNvPr id="0" name=""/>
        <dsp:cNvSpPr/>
      </dsp:nvSpPr>
      <dsp:spPr>
        <a:xfrm>
          <a:off x="838201" y="2719090"/>
          <a:ext cx="530678" cy="530678"/>
        </a:xfrm>
        <a:prstGeom prst="ellipse">
          <a:avLst/>
        </a:prstGeom>
        <a:solidFill>
          <a:srgbClr val="FFC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39CF6B-889C-40C4-AF99-B7F604B04946}">
      <dsp:nvSpPr>
        <dsp:cNvPr id="0" name=""/>
        <dsp:cNvSpPr/>
      </dsp:nvSpPr>
      <dsp:spPr>
        <a:xfrm>
          <a:off x="1398301" y="3279577"/>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91E3AF-CBB5-40DC-B37A-4470ED14AB7D}">
      <dsp:nvSpPr>
        <dsp:cNvPr id="0" name=""/>
        <dsp:cNvSpPr/>
      </dsp:nvSpPr>
      <dsp:spPr>
        <a:xfrm>
          <a:off x="1528317" y="2857024"/>
          <a:ext cx="364841" cy="36484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0008B0-B914-4346-A2D3-BB4E6D37FE60}">
      <dsp:nvSpPr>
        <dsp:cNvPr id="0" name=""/>
        <dsp:cNvSpPr/>
      </dsp:nvSpPr>
      <dsp:spPr>
        <a:xfrm>
          <a:off x="2017513" y="3200399"/>
          <a:ext cx="232171" cy="23217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6D7D76-A327-4B76-B693-DA5ADDABDA0C}">
      <dsp:nvSpPr>
        <dsp:cNvPr id="0" name=""/>
        <dsp:cNvSpPr/>
      </dsp:nvSpPr>
      <dsp:spPr>
        <a:xfrm>
          <a:off x="533400" y="1873591"/>
          <a:ext cx="530678" cy="530678"/>
        </a:xfrm>
        <a:prstGeom prst="ellipse">
          <a:avLst/>
        </a:prstGeom>
        <a:blipFill rotWithShape="0">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C87D37-31BD-469B-B3AA-86D76074D4F1}">
      <dsp:nvSpPr>
        <dsp:cNvPr id="0" name=""/>
        <dsp:cNvSpPr/>
      </dsp:nvSpPr>
      <dsp:spPr>
        <a:xfrm>
          <a:off x="2795360" y="2404921"/>
          <a:ext cx="364841" cy="364841"/>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3E24AE-1B52-4BE0-ABD9-C805470B7CDA}">
      <dsp:nvSpPr>
        <dsp:cNvPr id="0" name=""/>
        <dsp:cNvSpPr/>
      </dsp:nvSpPr>
      <dsp:spPr>
        <a:xfrm>
          <a:off x="3225826" y="1133767"/>
          <a:ext cx="1071488" cy="2045587"/>
        </a:xfrm>
        <a:prstGeom prst="chevron">
          <a:avLst>
            <a:gd name="adj" fmla="val 62310"/>
          </a:avLst>
        </a:prstGeom>
        <a:noFill/>
        <a:ln>
          <a:noFill/>
        </a:ln>
        <a:effectLst/>
      </dsp:spPr>
      <dsp:style>
        <a:lnRef idx="0">
          <a:scrgbClr r="0" g="0" b="0"/>
        </a:lnRef>
        <a:fillRef idx="1">
          <a:scrgbClr r="0" g="0" b="0"/>
        </a:fillRef>
        <a:effectRef idx="0">
          <a:scrgbClr r="0" g="0" b="0"/>
        </a:effectRef>
        <a:fontRef idx="minor">
          <a:schemeClr val="lt1"/>
        </a:fontRef>
      </dsp:style>
    </dsp:sp>
    <dsp:sp modelId="{6BB32655-B685-489E-89CB-FA527996BEEC}">
      <dsp:nvSpPr>
        <dsp:cNvPr id="0" name=""/>
        <dsp:cNvSpPr/>
      </dsp:nvSpPr>
      <dsp:spPr>
        <a:xfrm>
          <a:off x="4102498" y="1133767"/>
          <a:ext cx="1071488" cy="2045587"/>
        </a:xfrm>
        <a:prstGeom prst="chevron">
          <a:avLst>
            <a:gd name="adj" fmla="val 62310"/>
          </a:avLst>
        </a:prstGeom>
        <a:noFill/>
        <a:ln>
          <a:noFill/>
        </a:ln>
        <a:effectLst/>
      </dsp:spPr>
      <dsp:style>
        <a:lnRef idx="0">
          <a:scrgbClr r="0" g="0" b="0"/>
        </a:lnRef>
        <a:fillRef idx="1">
          <a:scrgbClr r="0" g="0" b="0"/>
        </a:fillRef>
        <a:effectRef idx="0">
          <a:scrgbClr r="0" g="0" b="0"/>
        </a:effectRef>
        <a:fontRef idx="minor">
          <a:schemeClr val="lt1"/>
        </a:fontRef>
      </dsp:style>
    </dsp:sp>
    <dsp:sp modelId="{BA459B73-A14A-492F-9F4C-972142872EEA}">
      <dsp:nvSpPr>
        <dsp:cNvPr id="0" name=""/>
        <dsp:cNvSpPr/>
      </dsp:nvSpPr>
      <dsp:spPr>
        <a:xfrm>
          <a:off x="5104434" y="819109"/>
          <a:ext cx="2483904" cy="2483904"/>
        </a:xfrm>
        <a:prstGeom prst="ellipse">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smtClean="0"/>
            <a:t>death</a:t>
          </a:r>
          <a:endParaRPr lang="en-US" sz="2800" kern="1200" dirty="0"/>
        </a:p>
      </dsp:txBody>
      <dsp:txXfrm>
        <a:off x="5468193" y="1182868"/>
        <a:ext cx="1756386" cy="17563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3.xml><?xml version="1.0" encoding="utf-8"?>
<dgm:layoutDef xmlns:dgm="http://schemas.openxmlformats.org/drawingml/2006/diagram" xmlns:a="http://schemas.openxmlformats.org/drawingml/2006/main" uniqueId="urn:diagrams.loki3.com/BracketList+Icon">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8330DB-BD6A-4CE4-B35C-8FB9B71B897C}" type="datetimeFigureOut">
              <a:rPr lang="en-US" smtClean="0"/>
              <a:t>3/4/2013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48FF63-F862-4A13-B8AF-5968F9CABBCF}" type="slidenum">
              <a:rPr lang="en-US" smtClean="0"/>
              <a:t>‹#›</a:t>
            </a:fld>
            <a:endParaRPr lang="en-US"/>
          </a:p>
        </p:txBody>
      </p:sp>
    </p:spTree>
    <p:extLst>
      <p:ext uri="{BB962C8B-B14F-4D97-AF65-F5344CB8AC3E}">
        <p14:creationId xmlns:p14="http://schemas.microsoft.com/office/powerpoint/2010/main" val="18659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Each year in the United States, more than 4,500 children die during the first 12 months of life with no immediately identifiable cause or explanation, deaths broadly defined as sudden and unexpected infant deaths (SUIDs).</a:t>
            </a:r>
            <a:r>
              <a:rPr lang="en-US" sz="1200" kern="1200" baseline="30000" dirty="0" smtClean="0">
                <a:solidFill>
                  <a:schemeClr val="tx1"/>
                </a:solidFill>
                <a:effectLst/>
                <a:latin typeface="+mn-lt"/>
                <a:ea typeface="+mn-ea"/>
                <a:cs typeface="+mn-cs"/>
              </a:rPr>
              <a:t>1,2</a:t>
            </a:r>
            <a:r>
              <a:rPr lang="en-US" sz="1200" kern="1200" dirty="0" smtClean="0">
                <a:solidFill>
                  <a:schemeClr val="tx1"/>
                </a:solidFill>
                <a:effectLst/>
                <a:latin typeface="+mn-lt"/>
                <a:ea typeface="+mn-ea"/>
                <a:cs typeface="+mn-cs"/>
              </a:rPr>
              <a:t> More than half of these SUIDs are ultimately classified as Sudden Infant Death Syndrome (SIDS),</a:t>
            </a:r>
            <a:r>
              <a:rPr lang="en-US" sz="1200" kern="1200" baseline="30000" dirty="0" smtClean="0">
                <a:solidFill>
                  <a:schemeClr val="tx1"/>
                </a:solidFill>
                <a:effectLst/>
                <a:latin typeface="+mn-lt"/>
                <a:ea typeface="+mn-ea"/>
                <a:cs typeface="+mn-cs"/>
              </a:rPr>
              <a:t>3</a:t>
            </a:r>
            <a:r>
              <a:rPr lang="en-US" sz="1200" kern="1200" dirty="0" smtClean="0">
                <a:solidFill>
                  <a:schemeClr val="tx1"/>
                </a:solidFill>
                <a:effectLst/>
                <a:latin typeface="+mn-lt"/>
                <a:ea typeface="+mn-ea"/>
                <a:cs typeface="+mn-cs"/>
              </a:rPr>
              <a:t> the designation for infant deaths that apparently</a:t>
            </a:r>
            <a:r>
              <a:rPr lang="en-US" sz="1200" kern="1200" baseline="0" dirty="0" smtClean="0">
                <a:solidFill>
                  <a:schemeClr val="tx1"/>
                </a:solidFill>
                <a:effectLst/>
                <a:latin typeface="+mn-lt"/>
                <a:ea typeface="+mn-ea"/>
                <a:cs typeface="+mn-cs"/>
              </a:rPr>
              <a:t> occur during sleep and </a:t>
            </a:r>
            <a:r>
              <a:rPr lang="en-US" sz="1200" kern="1200" dirty="0" smtClean="0">
                <a:solidFill>
                  <a:schemeClr val="tx1"/>
                </a:solidFill>
                <a:effectLst/>
                <a:latin typeface="+mn-lt"/>
                <a:ea typeface="+mn-ea"/>
                <a:cs typeface="+mn-cs"/>
              </a:rPr>
              <a:t>remain unexplained following a thorough autopsy, death scene investigation, and review of the medical history.</a:t>
            </a:r>
            <a:r>
              <a:rPr lang="en-US" sz="1200" kern="1200" baseline="30000" dirty="0" smtClean="0">
                <a:solidFill>
                  <a:schemeClr val="tx1"/>
                </a:solidFill>
                <a:effectLst/>
                <a:latin typeface="+mn-lt"/>
                <a:ea typeface="+mn-ea"/>
                <a:cs typeface="+mn-cs"/>
              </a:rPr>
              <a:t>4,5</a:t>
            </a:r>
            <a:r>
              <a:rPr lang="en-US" sz="1200" kern="1200" dirty="0" smtClean="0">
                <a:solidFill>
                  <a:schemeClr val="tx1"/>
                </a:solidFill>
                <a:effectLst/>
                <a:latin typeface="+mn-lt"/>
                <a:ea typeface="+mn-ea"/>
                <a:cs typeface="+mn-cs"/>
              </a:rPr>
              <a:t> Another 14% of these initially unexplained deaths are coded as accidental suffocation and strangulation in bed (ASSB) and approximately 30% are certified as deaths of undetermined cause.</a:t>
            </a:r>
            <a:r>
              <a:rPr lang="en-US" sz="1200" kern="1200" baseline="30000" dirty="0" smtClean="0">
                <a:solidFill>
                  <a:schemeClr val="tx1"/>
                </a:solidFill>
                <a:effectLst/>
                <a:latin typeface="+mn-lt"/>
                <a:ea typeface="+mn-ea"/>
                <a:cs typeface="+mn-cs"/>
              </a:rPr>
              <a:t>6</a:t>
            </a:r>
            <a:endParaRPr lang="en-US" dirty="0"/>
          </a:p>
        </p:txBody>
      </p:sp>
      <p:sp>
        <p:nvSpPr>
          <p:cNvPr id="4" name="Slide Number Placeholder 3"/>
          <p:cNvSpPr>
            <a:spLocks noGrp="1"/>
          </p:cNvSpPr>
          <p:nvPr>
            <p:ph type="sldNum" sz="quarter" idx="10"/>
          </p:nvPr>
        </p:nvSpPr>
        <p:spPr/>
        <p:txBody>
          <a:bodyPr/>
          <a:lstStyle/>
          <a:p>
            <a:fld id="{5E4A3965-051A-42EC-AA71-26978759532A}" type="slidenum">
              <a:rPr lang="en-US" smtClean="0"/>
              <a:t>3</a:t>
            </a:fld>
            <a:endParaRPr lang="en-US"/>
          </a:p>
        </p:txBody>
      </p:sp>
    </p:spTree>
    <p:extLst>
      <p:ext uri="{BB962C8B-B14F-4D97-AF65-F5344CB8AC3E}">
        <p14:creationId xmlns:p14="http://schemas.microsoft.com/office/powerpoint/2010/main" val="1064478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current distribution of SUID classifications reflects a diagnostic shift that has occurred over more than two decades, largely attributed to growing medical examiner and coroner adherence to 1991 definitional criteria for excluding all other causes of death before certifying a death as SIDS. </a:t>
            </a:r>
            <a:r>
              <a:rPr lang="en-US" sz="1200" kern="1200" baseline="30000" dirty="0" smtClean="0">
                <a:solidFill>
                  <a:schemeClr val="tx1"/>
                </a:solidFill>
                <a:effectLst/>
                <a:latin typeface="+mn-lt"/>
                <a:ea typeface="+mn-ea"/>
                <a:cs typeface="+mn-cs"/>
              </a:rPr>
              <a:t>6,8–10</a:t>
            </a:r>
            <a:r>
              <a:rPr lang="en-US" sz="1200" kern="1200" dirty="0" smtClean="0">
                <a:solidFill>
                  <a:schemeClr val="tx1"/>
                </a:solidFill>
                <a:effectLst/>
                <a:latin typeface="+mn-lt"/>
                <a:ea typeface="+mn-ea"/>
                <a:cs typeface="+mn-cs"/>
              </a:rPr>
              <a:t> This shift is revealed by notably decreased rates of SIDS and correspondingly stark increases in the rates ASSB and deaths coded as undetermined in cause,</a:t>
            </a:r>
            <a:r>
              <a:rPr lang="en-US" sz="1200" kern="1200" baseline="30000" dirty="0" smtClean="0">
                <a:solidFill>
                  <a:schemeClr val="tx1"/>
                </a:solidFill>
                <a:effectLst/>
                <a:latin typeface="+mn-lt"/>
                <a:ea typeface="+mn-ea"/>
                <a:cs typeface="+mn-cs"/>
              </a:rPr>
              <a:t>4,7,9</a:t>
            </a:r>
            <a:r>
              <a:rPr lang="en-US" sz="1200" kern="1200" dirty="0" smtClean="0">
                <a:solidFill>
                  <a:schemeClr val="tx1"/>
                </a:solidFill>
                <a:effectLst/>
                <a:latin typeface="+mn-lt"/>
                <a:ea typeface="+mn-ea"/>
                <a:cs typeface="+mn-cs"/>
              </a:rPr>
              <a:t> and more subtle increases in deaths classified as abuse or neglect and other fatal injuries.</a:t>
            </a:r>
            <a:r>
              <a:rPr lang="en-US" sz="1200" kern="1200" baseline="30000" dirty="0" smtClean="0">
                <a:solidFill>
                  <a:schemeClr val="tx1"/>
                </a:solidFill>
                <a:effectLst/>
                <a:latin typeface="+mn-lt"/>
                <a:ea typeface="+mn-ea"/>
                <a:cs typeface="+mn-cs"/>
              </a:rPr>
              <a:t>10,11</a:t>
            </a:r>
            <a:r>
              <a:rPr lang="en-US"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further reduce SIDS incidence and prevent further increases in other causes of SUIDs, in 2005 the American Academy of Pediatrics expanded its policy on safe sleeping practices with specific recommendations for sleep surfaces, bedding, separate but proximate sleeping environments, and use of pacifiers.</a:t>
            </a:r>
            <a:r>
              <a:rPr lang="en-US" sz="1200" kern="1200" baseline="30000" dirty="0" smtClean="0">
                <a:solidFill>
                  <a:schemeClr val="tx1"/>
                </a:solidFill>
                <a:effectLst/>
                <a:latin typeface="+mn-lt"/>
                <a:ea typeface="+mn-ea"/>
                <a:cs typeface="+mn-cs"/>
              </a:rPr>
              <a:t>12</a:t>
            </a:r>
            <a:r>
              <a:rPr lang="en-US" sz="1200" kern="1200" dirty="0" smtClean="0">
                <a:solidFill>
                  <a:schemeClr val="tx1"/>
                </a:solidFill>
                <a:effectLst/>
                <a:latin typeface="+mn-lt"/>
                <a:ea typeface="+mn-ea"/>
                <a:cs typeface="+mn-cs"/>
              </a:rPr>
              <a:t>  Yet in 2009, the U.S. mortality rate for SIDS was nearly unchanged at 53.9 per 100,000 live births, and the rate of postneonatal death was also flat.</a:t>
            </a:r>
            <a:r>
              <a:rPr lang="en-US" sz="1200" kern="1200" baseline="30000" dirty="0" smtClean="0">
                <a:solidFill>
                  <a:schemeClr val="tx1"/>
                </a:solidFill>
                <a:effectLst/>
                <a:latin typeface="+mn-lt"/>
                <a:ea typeface="+mn-ea"/>
                <a:cs typeface="+mn-cs"/>
              </a:rPr>
              <a:t>13</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5E4A3965-051A-42EC-AA71-26978759532A}" type="slidenum">
              <a:rPr lang="en-US" smtClean="0"/>
              <a:t>4</a:t>
            </a:fld>
            <a:endParaRPr lang="en-US"/>
          </a:p>
        </p:txBody>
      </p:sp>
    </p:spTree>
    <p:extLst>
      <p:ext uri="{BB962C8B-B14F-4D97-AF65-F5344CB8AC3E}">
        <p14:creationId xmlns:p14="http://schemas.microsoft.com/office/powerpoint/2010/main" val="1064478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881BAF-AE81-4D4C-BF89-88D18433DEA0}" type="slidenum">
              <a:rPr lang="en-US" smtClean="0"/>
              <a:t>7</a:t>
            </a:fld>
            <a:endParaRPr lang="en-US"/>
          </a:p>
        </p:txBody>
      </p:sp>
    </p:spTree>
    <p:extLst>
      <p:ext uri="{BB962C8B-B14F-4D97-AF65-F5344CB8AC3E}">
        <p14:creationId xmlns:p14="http://schemas.microsoft.com/office/powerpoint/2010/main" val="315103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48FF63-F862-4A13-B8AF-5968F9CABBCF}" type="slidenum">
              <a:rPr lang="en-US" smtClean="0"/>
              <a:t>8</a:t>
            </a:fld>
            <a:endParaRPr lang="en-US" dirty="0"/>
          </a:p>
        </p:txBody>
      </p:sp>
    </p:spTree>
    <p:extLst>
      <p:ext uri="{BB962C8B-B14F-4D97-AF65-F5344CB8AC3E}">
        <p14:creationId xmlns:p14="http://schemas.microsoft.com/office/powerpoint/2010/main" val="2067415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Postneonatal deaths were classified using the International Classification of Diseases, 10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Revision (ICD-10).</a:t>
            </a:r>
            <a:r>
              <a:rPr lang="en-US" sz="1200" kern="1200" baseline="30000" dirty="0" smtClean="0">
                <a:solidFill>
                  <a:schemeClr val="tx1"/>
                </a:solidFill>
                <a:effectLst/>
                <a:latin typeface="+mn-lt"/>
                <a:ea typeface="+mn-ea"/>
                <a:cs typeface="+mn-cs"/>
              </a:rPr>
              <a:t>23</a:t>
            </a:r>
            <a:r>
              <a:rPr lang="en-US" sz="1200" kern="1200" dirty="0" smtClean="0">
                <a:solidFill>
                  <a:schemeClr val="tx1"/>
                </a:solidFill>
                <a:effectLst/>
                <a:latin typeface="+mn-lt"/>
                <a:ea typeface="+mn-ea"/>
                <a:cs typeface="+mn-cs"/>
              </a:rPr>
              <a:t> SUIDs were stratified into three groups: (1) SIDS (code R95); (2) undetermined cause (code R99); and (3) ASSB (code W75).</a:t>
            </a:r>
            <a:r>
              <a:rPr lang="en-US" sz="1200" kern="1200" baseline="30000" dirty="0" smtClean="0">
                <a:solidFill>
                  <a:schemeClr val="tx1"/>
                </a:solidFill>
                <a:effectLst/>
                <a:latin typeface="+mn-lt"/>
                <a:ea typeface="+mn-ea"/>
                <a:cs typeface="+mn-cs"/>
              </a:rPr>
              <a:t>9</a:t>
            </a:r>
            <a:r>
              <a:rPr lang="en-US" sz="1200" kern="1200" dirty="0" smtClean="0">
                <a:solidFill>
                  <a:schemeClr val="tx1"/>
                </a:solidFill>
                <a:effectLst/>
                <a:latin typeface="+mn-lt"/>
                <a:ea typeface="+mn-ea"/>
                <a:cs typeface="+mn-cs"/>
              </a:rPr>
              <a:t> For each model, all other causes of death were coded as competing, censored events. </a:t>
            </a:r>
          </a:p>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Independent Variable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We examined an earlier, non-fatal report of maltreatment as an independent predictor of a SUID. We included all reports of maltreatment: those screened out over the phone prior to an investigation, as well as those that were investigated and unfounded. This decision is consistent with a growing body of research indicating the report of maltreatment as the relevant marker of a child’s risk, rather than the subsequent handling and disposition of that report.</a:t>
            </a:r>
            <a:r>
              <a:rPr lang="en-US" sz="1200" kern="1200" baseline="30000" dirty="0" smtClean="0">
                <a:solidFill>
                  <a:schemeClr val="tx1"/>
                </a:solidFill>
                <a:effectLst/>
                <a:latin typeface="+mn-lt"/>
                <a:ea typeface="+mn-ea"/>
                <a:cs typeface="+mn-cs"/>
              </a:rPr>
              <a:t>14,24–26</a:t>
            </a:r>
            <a:r>
              <a:rPr lang="en-US" sz="1200" kern="1200" dirty="0" smtClean="0">
                <a:solidFill>
                  <a:schemeClr val="tx1"/>
                </a:solidFill>
                <a:effectLst/>
                <a:latin typeface="+mn-lt"/>
                <a:ea typeface="+mn-ea"/>
                <a:cs typeface="+mn-cs"/>
              </a:rPr>
              <a:t> Prior CPS contact was entered into our models as a time-varying covariate based on the date the maltreatment report was received. As such, children fell in the full population of children born and at risk of death until the date they were first reported to CPS, at which point they were re-classified as a child with a prior report of maltreatment.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Available data prevented an examination of established SUID/SIDS risk factors specific to the sleep environment,</a:t>
            </a:r>
            <a:r>
              <a:rPr lang="en-US" sz="1200" kern="1200" baseline="30000" dirty="0" smtClean="0">
                <a:solidFill>
                  <a:schemeClr val="tx1"/>
                </a:solidFill>
                <a:effectLst/>
                <a:latin typeface="+mn-lt"/>
                <a:ea typeface="+mn-ea"/>
                <a:cs typeface="+mn-cs"/>
              </a:rPr>
              <a:t>27</a:t>
            </a:r>
            <a:r>
              <a:rPr lang="en-US" sz="1200" kern="1200" dirty="0" smtClean="0">
                <a:solidFill>
                  <a:schemeClr val="tx1"/>
                </a:solidFill>
                <a:effectLst/>
                <a:latin typeface="+mn-lt"/>
                <a:ea typeface="+mn-ea"/>
                <a:cs typeface="+mn-cs"/>
              </a:rPr>
              <a:t> but did allow for adjustments to other risk factors including child demographics, child development, and family/maternal characteristics. Higher rates of SIDS deaths have been observed among infants who are male and African American.</a:t>
            </a:r>
            <a:r>
              <a:rPr lang="en-US" sz="1200" kern="1200" baseline="30000" dirty="0" smtClean="0">
                <a:solidFill>
                  <a:schemeClr val="tx1"/>
                </a:solidFill>
                <a:effectLst/>
                <a:latin typeface="+mn-lt"/>
                <a:ea typeface="+mn-ea"/>
                <a:cs typeface="+mn-cs"/>
              </a:rPr>
              <a:t>8,28–30</a:t>
            </a:r>
            <a:r>
              <a:rPr lang="en-US" sz="1200" kern="1200" dirty="0" smtClean="0">
                <a:solidFill>
                  <a:schemeClr val="tx1"/>
                </a:solidFill>
                <a:effectLst/>
                <a:latin typeface="+mn-lt"/>
                <a:ea typeface="+mn-ea"/>
                <a:cs typeface="+mn-cs"/>
              </a:rPr>
              <a:t> Developmental risk factors include low birth weight and an infant age of 2-4 months.</a:t>
            </a:r>
            <a:r>
              <a:rPr lang="en-US" sz="1200" kern="1200" baseline="30000" dirty="0" smtClean="0">
                <a:solidFill>
                  <a:schemeClr val="tx1"/>
                </a:solidFill>
                <a:effectLst/>
                <a:latin typeface="+mn-lt"/>
                <a:ea typeface="+mn-ea"/>
                <a:cs typeface="+mn-cs"/>
              </a:rPr>
              <a:t>1,29,31,32</a:t>
            </a:r>
            <a:r>
              <a:rPr lang="en-US" sz="1200" kern="1200" dirty="0" smtClean="0">
                <a:solidFill>
                  <a:schemeClr val="tx1"/>
                </a:solidFill>
                <a:effectLst/>
                <a:latin typeface="+mn-lt"/>
                <a:ea typeface="+mn-ea"/>
                <a:cs typeface="+mn-cs"/>
              </a:rPr>
              <a:t> Family/maternal risk factors for SIDS include young maternal age, single motherhood, late or no prenatal care, and low socio-economic status.</a:t>
            </a:r>
            <a:r>
              <a:rPr lang="en-US" sz="1200" kern="1200" baseline="30000" dirty="0" smtClean="0">
                <a:solidFill>
                  <a:schemeClr val="tx1"/>
                </a:solidFill>
                <a:effectLst/>
                <a:latin typeface="+mn-lt"/>
                <a:ea typeface="+mn-ea"/>
                <a:cs typeface="+mn-cs"/>
              </a:rPr>
              <a:t>1,29,30</a:t>
            </a:r>
            <a:r>
              <a:rPr lang="en-US" sz="1200" kern="1200" dirty="0" smtClean="0">
                <a:solidFill>
                  <a:schemeClr val="tx1"/>
                </a:solidFill>
                <a:effectLst/>
                <a:latin typeface="+mn-lt"/>
                <a:ea typeface="+mn-ea"/>
                <a:cs typeface="+mn-cs"/>
              </a:rPr>
              <a:t> Given well-documented variations in SIDS risk, adjustments were made for seven covariates available on the birth record: (1) child’s sex (male vs. female); (2) maternal race/ethnicity (Black, Latino, Asian/Pacific Islander, or Native American vs. White); (3) birth weight (&lt;2500 grams vs. &lt;=2500 grams); (4) prenatal care (first trimester care vs. late or no care); (5) birth payment method (public insurance vs. private insurance); (6) maternal age (teen mother vs. mother age 20+); and (7) paternity establishment (missing vs. established).  Our time to event modeling approach additionally adjusted for child’s age and therefore developmental stage.</a:t>
            </a:r>
          </a:p>
          <a:p>
            <a:endParaRPr lang="en-US" dirty="0"/>
          </a:p>
        </p:txBody>
      </p:sp>
      <p:sp>
        <p:nvSpPr>
          <p:cNvPr id="4" name="Slide Number Placeholder 3"/>
          <p:cNvSpPr>
            <a:spLocks noGrp="1"/>
          </p:cNvSpPr>
          <p:nvPr>
            <p:ph type="sldNum" sz="quarter" idx="10"/>
          </p:nvPr>
        </p:nvSpPr>
        <p:spPr/>
        <p:txBody>
          <a:bodyPr/>
          <a:lstStyle/>
          <a:p>
            <a:fld id="{D748FF63-F862-4A13-B8AF-5968F9CABBCF}" type="slidenum">
              <a:rPr lang="en-US" smtClean="0"/>
              <a:t>9</a:t>
            </a:fld>
            <a:endParaRPr lang="en-US"/>
          </a:p>
        </p:txBody>
      </p:sp>
    </p:spTree>
    <p:extLst>
      <p:ext uri="{BB962C8B-B14F-4D97-AF65-F5344CB8AC3E}">
        <p14:creationId xmlns:p14="http://schemas.microsoft.com/office/powerpoint/2010/main" val="1498025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48FF63-F862-4A13-B8AF-5968F9CABBCF}" type="slidenum">
              <a:rPr lang="en-US" smtClean="0"/>
              <a:t>11</a:t>
            </a:fld>
            <a:endParaRPr lang="en-US"/>
          </a:p>
        </p:txBody>
      </p:sp>
    </p:spTree>
    <p:extLst>
      <p:ext uri="{BB962C8B-B14F-4D97-AF65-F5344CB8AC3E}">
        <p14:creationId xmlns:p14="http://schemas.microsoft.com/office/powerpoint/2010/main" val="3548641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02920" indent="-457200">
              <a:buFont typeface="+mj-lt"/>
              <a:buAutoNum type="arabicPeriod"/>
            </a:pPr>
            <a:r>
              <a:rPr lang="en-US" dirty="0" smtClean="0"/>
              <a:t>Unmeasured risks</a:t>
            </a:r>
          </a:p>
          <a:p>
            <a:pPr marL="502920" indent="-457200">
              <a:buFont typeface="+mj-lt"/>
              <a:buAutoNum type="arabicPeriod"/>
            </a:pPr>
            <a:endParaRPr lang="en-US" dirty="0" smtClean="0"/>
          </a:p>
          <a:p>
            <a:pPr marL="502920" indent="-457200">
              <a:buFont typeface="+mj-lt"/>
              <a:buAutoNum type="arabicPeriod"/>
            </a:pPr>
            <a:r>
              <a:rPr lang="en-US" dirty="0" smtClean="0"/>
              <a:t>A partial or lagged penetration of public health campaigns</a:t>
            </a:r>
          </a:p>
          <a:p>
            <a:pPr marL="777240" lvl="1" indent="-457200"/>
            <a:r>
              <a:rPr lang="en-US" dirty="0" smtClean="0"/>
              <a:t>Families of infants reported to CPS have a concentration of both chronic and acute stressors that may reduce adherence to safe sleeping guidelines </a:t>
            </a:r>
          </a:p>
          <a:p>
            <a:pPr marL="777240" lvl="1" indent="-457200"/>
            <a:endParaRPr lang="en-US" dirty="0" smtClean="0"/>
          </a:p>
          <a:p>
            <a:pPr marL="502920" indent="-457200">
              <a:buFont typeface="+mj-lt"/>
              <a:buAutoNum type="arabicPeriod"/>
            </a:pPr>
            <a:r>
              <a:rPr lang="en-US" dirty="0" smtClean="0"/>
              <a:t>a potentially significant share of deaths classified as SIDS, ASSB, and undetermined are missed maltreatment fatalities</a:t>
            </a:r>
          </a:p>
          <a:p>
            <a:endParaRPr lang="en-US" dirty="0"/>
          </a:p>
        </p:txBody>
      </p:sp>
      <p:sp>
        <p:nvSpPr>
          <p:cNvPr id="4" name="Slide Number Placeholder 3"/>
          <p:cNvSpPr>
            <a:spLocks noGrp="1"/>
          </p:cNvSpPr>
          <p:nvPr>
            <p:ph type="sldNum" sz="quarter" idx="10"/>
          </p:nvPr>
        </p:nvSpPr>
        <p:spPr/>
        <p:txBody>
          <a:bodyPr/>
          <a:lstStyle/>
          <a:p>
            <a:fld id="{D748FF63-F862-4A13-B8AF-5968F9CABBCF}" type="slidenum">
              <a:rPr lang="en-US" smtClean="0"/>
              <a:t>15</a:t>
            </a:fld>
            <a:endParaRPr lang="en-US"/>
          </a:p>
        </p:txBody>
      </p:sp>
    </p:spTree>
    <p:extLst>
      <p:ext uri="{BB962C8B-B14F-4D97-AF65-F5344CB8AC3E}">
        <p14:creationId xmlns:p14="http://schemas.microsoft.com/office/powerpoint/2010/main" val="2517302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48FF63-F862-4A13-B8AF-5968F9CABBCF}" type="slidenum">
              <a:rPr lang="en-US" smtClean="0"/>
              <a:t>16</a:t>
            </a:fld>
            <a:endParaRPr lang="en-US"/>
          </a:p>
        </p:txBody>
      </p:sp>
    </p:spTree>
    <p:extLst>
      <p:ext uri="{BB962C8B-B14F-4D97-AF65-F5344CB8AC3E}">
        <p14:creationId xmlns:p14="http://schemas.microsoft.com/office/powerpoint/2010/main" val="453319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Limitations: </a:t>
            </a:r>
          </a:p>
          <a:p>
            <a:r>
              <a:rPr lang="en-US" dirty="0" smtClean="0"/>
              <a:t>Maltreatment referral rates vary widely across states, reflecting different definitions of abuse and neglect, varying community thresholds for reporting an infant to CPS, and capturing diverse populations of at-risk populations of infants.  As such, CPS contact as a prospective risk marker for SUIDs may vary with the risk profile of reported infants</a:t>
            </a:r>
            <a:endParaRPr lang="en-US" dirty="0"/>
          </a:p>
        </p:txBody>
      </p:sp>
      <p:sp>
        <p:nvSpPr>
          <p:cNvPr id="4" name="Slide Number Placeholder 3"/>
          <p:cNvSpPr>
            <a:spLocks noGrp="1"/>
          </p:cNvSpPr>
          <p:nvPr>
            <p:ph type="sldNum" sz="quarter" idx="10"/>
          </p:nvPr>
        </p:nvSpPr>
        <p:spPr/>
        <p:txBody>
          <a:bodyPr/>
          <a:lstStyle/>
          <a:p>
            <a:fld id="{D748FF63-F862-4A13-B8AF-5968F9CABBCF}" type="slidenum">
              <a:rPr lang="en-US" smtClean="0"/>
              <a:t>17</a:t>
            </a:fld>
            <a:endParaRPr lang="en-US"/>
          </a:p>
        </p:txBody>
      </p:sp>
    </p:spTree>
    <p:extLst>
      <p:ext uri="{BB962C8B-B14F-4D97-AF65-F5344CB8AC3E}">
        <p14:creationId xmlns:p14="http://schemas.microsoft.com/office/powerpoint/2010/main" val="2429683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2457D10-0D37-4B6F-BBD6-26F5A1F8748C}" type="datetimeFigureOut">
              <a:rPr lang="en-US" smtClean="0"/>
              <a:t>3/4/2013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73137DE-5778-4973-8EC8-21DEEF19827C}"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457D10-0D37-4B6F-BBD6-26F5A1F8748C}" type="datetimeFigureOut">
              <a:rPr lang="en-US" smtClean="0"/>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137DE-5778-4973-8EC8-21DEEF1982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57D10-0D37-4B6F-BBD6-26F5A1F8748C}" type="datetimeFigureOut">
              <a:rPr lang="en-US" smtClean="0"/>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73137DE-5778-4973-8EC8-21DEEF1982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457D10-0D37-4B6F-BBD6-26F5A1F8748C}" type="datetimeFigureOut">
              <a:rPr lang="en-US" smtClean="0"/>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3137DE-5778-4973-8EC8-21DEEF19827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2457D10-0D37-4B6F-BBD6-26F5A1F8748C}" type="datetimeFigureOut">
              <a:rPr lang="en-US" smtClean="0"/>
              <a:t>3/4/2013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73137DE-5778-4973-8EC8-21DEEF19827C}"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457D10-0D37-4B6F-BBD6-26F5A1F8748C}" type="datetimeFigureOut">
              <a:rPr lang="en-US" smtClean="0"/>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137DE-5778-4973-8EC8-21DEEF19827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457D10-0D37-4B6F-BBD6-26F5A1F8748C}" type="datetimeFigureOut">
              <a:rPr lang="en-US" smtClean="0"/>
              <a:t>3/4/2013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3137DE-5778-4973-8EC8-21DEEF19827C}"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2457D10-0D37-4B6F-BBD6-26F5A1F8748C}" type="datetimeFigureOut">
              <a:rPr lang="en-US" smtClean="0"/>
              <a:t>3/4/2013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3137DE-5778-4973-8EC8-21DEEF19827C}"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2457D10-0D37-4B6F-BBD6-26F5A1F8748C}" type="datetimeFigureOut">
              <a:rPr lang="en-US" smtClean="0"/>
              <a:t>3/4/2013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3137DE-5778-4973-8EC8-21DEEF1982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57D10-0D37-4B6F-BBD6-26F5A1F8748C}" type="datetimeFigureOut">
              <a:rPr lang="en-US" smtClean="0"/>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73137DE-5778-4973-8EC8-21DEEF19827C}"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457D10-0D37-4B6F-BBD6-26F5A1F8748C}" type="datetimeFigureOut">
              <a:rPr lang="en-US" smtClean="0"/>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3137DE-5778-4973-8EC8-21DEEF19827C}"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2457D10-0D37-4B6F-BBD6-26F5A1F8748C}" type="datetimeFigureOut">
              <a:rPr lang="en-US" smtClean="0"/>
              <a:t>3/4/2013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73137DE-5778-4973-8EC8-21DEEF19827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16.png"/><Relationship Id="rId4" Type="http://schemas.openxmlformats.org/officeDocument/2006/relationships/image" Target="../media/image1.pd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97931"/>
            <a:ext cx="9144000" cy="680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1440" y="1371600"/>
            <a:ext cx="6644961" cy="2438400"/>
          </a:xfrm>
        </p:spPr>
        <p:txBody>
          <a:bodyPr/>
          <a:lstStyle/>
          <a:p>
            <a:r>
              <a:rPr lang="en-US" sz="2400" b="1" dirty="0">
                <a:solidFill>
                  <a:srgbClr val="FFC000"/>
                </a:solidFill>
              </a:rPr>
              <a:t>A Prospective Analysis of </a:t>
            </a:r>
            <a:r>
              <a:rPr lang="en-US" sz="2400" b="1" dirty="0" smtClean="0">
                <a:solidFill>
                  <a:srgbClr val="FFC000"/>
                </a:solidFill>
              </a:rPr>
              <a:t>POSTNEONATAL SIDS/</a:t>
            </a:r>
            <a:r>
              <a:rPr lang="en-US" sz="2400" b="1" dirty="0" err="1" smtClean="0">
                <a:solidFill>
                  <a:srgbClr val="FFC000"/>
                </a:solidFill>
              </a:rPr>
              <a:t>SuID</a:t>
            </a:r>
            <a:r>
              <a:rPr lang="en-US" sz="2400" dirty="0">
                <a:solidFill>
                  <a:srgbClr val="FFC000"/>
                </a:solidFill>
              </a:rPr>
              <a:t/>
            </a:r>
            <a:br>
              <a:rPr lang="en-US" sz="2400" dirty="0">
                <a:solidFill>
                  <a:srgbClr val="FFC000"/>
                </a:solidFill>
              </a:rPr>
            </a:br>
            <a:r>
              <a:rPr lang="en-US" sz="2400" b="1" dirty="0">
                <a:solidFill>
                  <a:srgbClr val="FFC000"/>
                </a:solidFill>
              </a:rPr>
              <a:t>Following a Report of Maltreatment</a:t>
            </a:r>
            <a:r>
              <a:rPr lang="en-US" sz="2400" dirty="0">
                <a:solidFill>
                  <a:srgbClr val="FFC000"/>
                </a:solidFill>
              </a:rPr>
              <a:t/>
            </a:r>
            <a:br>
              <a:rPr lang="en-US" sz="2400" dirty="0">
                <a:solidFill>
                  <a:srgbClr val="FFC000"/>
                </a:solidFill>
              </a:rPr>
            </a:br>
            <a:r>
              <a:rPr lang="en-US" sz="2400" b="1" i="1" dirty="0" smtClean="0">
                <a:solidFill>
                  <a:srgbClr val="FFC000"/>
                </a:solidFill>
                <a:latin typeface="Palatino Linotype" pitchFamily="18" charset="0"/>
                <a:cs typeface="Arial"/>
              </a:rPr>
              <a:t/>
            </a:r>
            <a:br>
              <a:rPr lang="en-US" sz="2400" b="1" i="1" dirty="0" smtClean="0">
                <a:solidFill>
                  <a:srgbClr val="FFC000"/>
                </a:solidFill>
                <a:latin typeface="Palatino Linotype" pitchFamily="18" charset="0"/>
                <a:cs typeface="Arial"/>
              </a:rPr>
            </a:br>
            <a:r>
              <a:rPr lang="en-US" sz="2800" dirty="0" smtClean="0">
                <a:solidFill>
                  <a:srgbClr val="FFC000"/>
                </a:solidFill>
              </a:rPr>
              <a:t> </a:t>
            </a:r>
            <a:endParaRPr lang="en-US" sz="2800" dirty="0">
              <a:solidFill>
                <a:srgbClr val="FFC000"/>
              </a:solidFill>
            </a:endParaRPr>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8714" y="6238890"/>
            <a:ext cx="2624904" cy="526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descr="ucbseal_75x75"/>
          <p:cNvPicPr>
            <a:picLocks noChangeAspect="1" noChangeArrowheads="1"/>
          </p:cNvPicPr>
          <p:nvPr/>
        </p:nvPicPr>
        <p:blipFill>
          <a:blip r:embed="rId3" cstate="print"/>
          <a:srcRect/>
          <a:stretch>
            <a:fillRect/>
          </a:stretch>
        </p:blipFill>
        <p:spPr bwMode="auto">
          <a:xfrm>
            <a:off x="2973524" y="6238890"/>
            <a:ext cx="560961" cy="560961"/>
          </a:xfrm>
          <a:prstGeom prst="rect">
            <a:avLst/>
          </a:prstGeom>
          <a:noFill/>
          <a:ln w="9525">
            <a:noFill/>
            <a:miter lim="800000"/>
            <a:headEnd/>
            <a:tailEnd/>
          </a:ln>
        </p:spPr>
      </p:pic>
      <p:pic>
        <p:nvPicPr>
          <p:cNvPr id="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6335578"/>
            <a:ext cx="2814197" cy="404738"/>
          </a:xfrm>
          <a:prstGeom prst="rect">
            <a:avLst/>
          </a:prstGeom>
          <a:noFill/>
          <a:ln>
            <a:noFill/>
          </a:ln>
          <a:effectLst/>
        </p:spPr>
      </p:pic>
      <p:pic>
        <p:nvPicPr>
          <p:cNvPr id="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6364443"/>
            <a:ext cx="2268017" cy="400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ubtitle 2"/>
          <p:cNvSpPr txBox="1">
            <a:spLocks/>
          </p:cNvSpPr>
          <p:nvPr/>
        </p:nvSpPr>
        <p:spPr>
          <a:xfrm>
            <a:off x="2438400" y="3429000"/>
            <a:ext cx="4313241" cy="251460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pPr algn="r"/>
            <a:r>
              <a:rPr lang="en-US" sz="1800" i="1" dirty="0" smtClean="0">
                <a:solidFill>
                  <a:schemeClr val="bg1"/>
                </a:solidFill>
              </a:rPr>
              <a:t>Emily Putnam-Hornstein, PhD</a:t>
            </a:r>
          </a:p>
          <a:p>
            <a:pPr algn="r"/>
            <a:r>
              <a:rPr lang="en-US" sz="1800" i="1" dirty="0" smtClean="0">
                <a:solidFill>
                  <a:schemeClr val="bg1"/>
                </a:solidFill>
              </a:rPr>
              <a:t>Janet U. Schneiderman, PhD</a:t>
            </a:r>
          </a:p>
          <a:p>
            <a:pPr algn="r"/>
            <a:r>
              <a:rPr lang="en-US" sz="1800" i="1" dirty="0" smtClean="0">
                <a:solidFill>
                  <a:schemeClr val="bg1"/>
                </a:solidFill>
              </a:rPr>
              <a:t>Mario A. Cleves, PhD</a:t>
            </a:r>
          </a:p>
          <a:p>
            <a:pPr algn="r"/>
            <a:r>
              <a:rPr lang="en-US" sz="1800" i="1" dirty="0" smtClean="0">
                <a:solidFill>
                  <a:schemeClr val="bg1"/>
                </a:solidFill>
              </a:rPr>
              <a:t>Joseph Magruder, PhD</a:t>
            </a:r>
          </a:p>
          <a:p>
            <a:pPr algn="r"/>
            <a:r>
              <a:rPr lang="en-US" sz="1800" i="1" dirty="0" smtClean="0">
                <a:solidFill>
                  <a:schemeClr val="bg1"/>
                </a:solidFill>
              </a:rPr>
              <a:t>Barbara Needell, PhD</a:t>
            </a:r>
          </a:p>
          <a:p>
            <a:pPr algn="r"/>
            <a:r>
              <a:rPr lang="en-US" sz="1800" i="1" dirty="0" smtClean="0">
                <a:solidFill>
                  <a:schemeClr val="bg1"/>
                </a:solidFill>
              </a:rPr>
              <a:t>Henry F. Krous, MD</a:t>
            </a:r>
          </a:p>
        </p:txBody>
      </p:sp>
      <p:sp>
        <p:nvSpPr>
          <p:cNvPr id="11" name="Subtitle 10"/>
          <p:cNvSpPr>
            <a:spLocks noGrp="1"/>
          </p:cNvSpPr>
          <p:nvPr>
            <p:ph type="subTitle" idx="1"/>
          </p:nvPr>
        </p:nvSpPr>
        <p:spPr>
          <a:xfrm>
            <a:off x="7007658" y="2057400"/>
            <a:ext cx="1981200" cy="1828800"/>
          </a:xfrm>
        </p:spPr>
        <p:txBody>
          <a:bodyPr>
            <a:noAutofit/>
          </a:bodyPr>
          <a:lstStyle/>
          <a:p>
            <a:r>
              <a:rPr lang="en-US" sz="1800" b="1" dirty="0" smtClean="0">
                <a:solidFill>
                  <a:schemeClr val="bg1"/>
                </a:solidFill>
              </a:rPr>
              <a:t>Society for Social Work Research</a:t>
            </a:r>
          </a:p>
          <a:p>
            <a:endParaRPr lang="en-US" sz="1800" b="1" dirty="0">
              <a:solidFill>
                <a:schemeClr val="bg1"/>
              </a:solidFill>
            </a:endParaRPr>
          </a:p>
          <a:p>
            <a:r>
              <a:rPr lang="en-US" sz="1800" b="1" dirty="0" smtClean="0">
                <a:solidFill>
                  <a:schemeClr val="bg1"/>
                </a:solidFill>
              </a:rPr>
              <a:t>San Diego, CA</a:t>
            </a:r>
            <a:endParaRPr lang="en-US" sz="1800" b="1" dirty="0">
              <a:solidFill>
                <a:schemeClr val="bg1"/>
              </a:solidFill>
            </a:endParaRPr>
          </a:p>
        </p:txBody>
      </p:sp>
    </p:spTree>
    <p:extLst>
      <p:ext uri="{BB962C8B-B14F-4D97-AF65-F5344CB8AC3E}">
        <p14:creationId xmlns:p14="http://schemas.microsoft.com/office/powerpoint/2010/main" val="1953731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l"/>
            <a:r>
              <a:rPr lang="en-US" dirty="0" smtClean="0">
                <a:solidFill>
                  <a:srgbClr val="FFC000"/>
                </a:solidFill>
              </a:rPr>
              <a:t>Prior Maltreatment Reports</a:t>
            </a:r>
            <a:endParaRPr lang="en-US" dirty="0">
              <a:solidFill>
                <a:srgbClr val="FFC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76399"/>
            <a:ext cx="6781800" cy="4927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3077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04800"/>
            <a:ext cx="8381260" cy="1054394"/>
          </a:xfrm>
        </p:spPr>
        <p:txBody>
          <a:bodyPr/>
          <a:lstStyle/>
          <a:p>
            <a:pPr algn="l"/>
            <a:r>
              <a:rPr lang="en-US" sz="2000" dirty="0" smtClean="0">
                <a:solidFill>
                  <a:srgbClr val="FFC000"/>
                </a:solidFill>
              </a:rPr>
              <a:t>distribution of </a:t>
            </a:r>
            <a:r>
              <a:rPr lang="en-US" sz="2000" dirty="0">
                <a:solidFill>
                  <a:srgbClr val="FFC000"/>
                </a:solidFill>
              </a:rPr>
              <a:t>first reported maltreatment among infants born in California between </a:t>
            </a:r>
            <a:r>
              <a:rPr lang="en-US" sz="2000" dirty="0" smtClean="0">
                <a:solidFill>
                  <a:srgbClr val="FFC000"/>
                </a:solidFill>
              </a:rPr>
              <a:t>1999-2006 and </a:t>
            </a:r>
            <a:r>
              <a:rPr lang="en-US" sz="2000" dirty="0">
                <a:solidFill>
                  <a:srgbClr val="FFC000"/>
                </a:solidFill>
              </a:rPr>
              <a:t>reported for abuse or neglect before age 1</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4440" y="1752600"/>
            <a:ext cx="6705600" cy="490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1473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457200"/>
            <a:ext cx="8381260" cy="1054394"/>
          </a:xfrm>
        </p:spPr>
        <p:txBody>
          <a:bodyPr/>
          <a:lstStyle/>
          <a:p>
            <a:pPr algn="l"/>
            <a:r>
              <a:rPr lang="en-US" sz="2400" dirty="0">
                <a:solidFill>
                  <a:srgbClr val="FFC000"/>
                </a:solidFill>
              </a:rPr>
              <a:t>Age distribution of postneonatal SUIDs among infants born in California between </a:t>
            </a:r>
            <a:r>
              <a:rPr lang="en-US" sz="2400" dirty="0" smtClean="0">
                <a:solidFill>
                  <a:srgbClr val="FFC000"/>
                </a:solidFill>
              </a:rPr>
              <a:t>1999-2006 </a:t>
            </a:r>
            <a:r>
              <a:rPr lang="en-US" sz="2400" dirty="0">
                <a:solidFill>
                  <a:srgbClr val="FFC000"/>
                </a:solidFill>
              </a:rPr>
              <a:t/>
            </a:r>
            <a:br>
              <a:rPr lang="en-US" sz="2400" dirty="0">
                <a:solidFill>
                  <a:srgbClr val="FFC000"/>
                </a:solidFill>
              </a:rPr>
            </a:br>
            <a:endParaRPr lang="en-US" sz="2400" dirty="0">
              <a:solidFill>
                <a:srgbClr val="FFC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676400"/>
            <a:ext cx="6804001" cy="500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0152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831544110"/>
              </p:ext>
            </p:extLst>
          </p:nvPr>
        </p:nvGraphicFramePr>
        <p:xfrm>
          <a:off x="114925" y="2097462"/>
          <a:ext cx="8763000" cy="2687898"/>
        </p:xfrm>
        <a:graphic>
          <a:graphicData uri="http://schemas.openxmlformats.org/drawingml/2006/table">
            <a:tbl>
              <a:tblPr firstRow="1" bandRow="1">
                <a:tableStyleId>{6E25E649-3F16-4E02-A733-19D2CDBF48F0}</a:tableStyleId>
              </a:tblPr>
              <a:tblGrid>
                <a:gridCol w="914400"/>
                <a:gridCol w="838200"/>
                <a:gridCol w="1143000"/>
                <a:gridCol w="838200"/>
                <a:gridCol w="1295400"/>
                <a:gridCol w="838200"/>
                <a:gridCol w="1066800"/>
                <a:gridCol w="762000"/>
                <a:gridCol w="1066800"/>
              </a:tblGrid>
              <a:tr h="834582">
                <a:tc>
                  <a:txBody>
                    <a:bodyPr/>
                    <a:lstStyle>
                      <a:lvl1pPr marL="0" algn="l" defTabSz="914400" rtl="0" eaLnBrk="1" latinLnBrk="0" hangingPunct="1">
                        <a:defRPr sz="1800" b="1" kern="1200">
                          <a:solidFill>
                            <a:schemeClr val="tx1"/>
                          </a:solidFill>
                          <a:latin typeface="Palatino Linotype"/>
                        </a:defRPr>
                      </a:lvl1pPr>
                      <a:lvl2pPr marL="457200" algn="l" defTabSz="914400" rtl="0" eaLnBrk="1" latinLnBrk="0" hangingPunct="1">
                        <a:defRPr sz="1800" b="1" kern="1200">
                          <a:solidFill>
                            <a:schemeClr val="tx1"/>
                          </a:solidFill>
                          <a:latin typeface="Palatino Linotype"/>
                        </a:defRPr>
                      </a:lvl2pPr>
                      <a:lvl3pPr marL="914400" algn="l" defTabSz="914400" rtl="0" eaLnBrk="1" latinLnBrk="0" hangingPunct="1">
                        <a:defRPr sz="1800" b="1" kern="1200">
                          <a:solidFill>
                            <a:schemeClr val="tx1"/>
                          </a:solidFill>
                          <a:latin typeface="Palatino Linotype"/>
                        </a:defRPr>
                      </a:lvl3pPr>
                      <a:lvl4pPr marL="1371600" algn="l" defTabSz="914400" rtl="0" eaLnBrk="1" latinLnBrk="0" hangingPunct="1">
                        <a:defRPr sz="1800" b="1" kern="1200">
                          <a:solidFill>
                            <a:schemeClr val="tx1"/>
                          </a:solidFill>
                          <a:latin typeface="Palatino Linotype"/>
                        </a:defRPr>
                      </a:lvl4pPr>
                      <a:lvl5pPr marL="1828800" algn="l" defTabSz="914400" rtl="0" eaLnBrk="1" latinLnBrk="0" hangingPunct="1">
                        <a:defRPr sz="1800" b="1" kern="1200">
                          <a:solidFill>
                            <a:schemeClr val="tx1"/>
                          </a:solidFill>
                          <a:latin typeface="Palatino Linotype"/>
                        </a:defRPr>
                      </a:lvl5pPr>
                      <a:lvl6pPr marL="2286000" algn="l" defTabSz="914400" rtl="0" eaLnBrk="1" latinLnBrk="0" hangingPunct="1">
                        <a:defRPr sz="1800" b="1" kern="1200">
                          <a:solidFill>
                            <a:schemeClr val="tx1"/>
                          </a:solidFill>
                          <a:latin typeface="Palatino Linotype"/>
                        </a:defRPr>
                      </a:lvl6pPr>
                      <a:lvl7pPr marL="2743200" algn="l" defTabSz="914400" rtl="0" eaLnBrk="1" latinLnBrk="0" hangingPunct="1">
                        <a:defRPr sz="1800" b="1" kern="1200">
                          <a:solidFill>
                            <a:schemeClr val="tx1"/>
                          </a:solidFill>
                          <a:latin typeface="Palatino Linotype"/>
                        </a:defRPr>
                      </a:lvl7pPr>
                      <a:lvl8pPr marL="3200400" algn="l" defTabSz="914400" rtl="0" eaLnBrk="1" latinLnBrk="0" hangingPunct="1">
                        <a:defRPr sz="1800" b="1" kern="1200">
                          <a:solidFill>
                            <a:schemeClr val="tx1"/>
                          </a:solidFill>
                          <a:latin typeface="Palatino Linotype"/>
                        </a:defRPr>
                      </a:lvl8pPr>
                      <a:lvl9pPr marL="3657600" algn="l" defTabSz="914400" rtl="0" eaLnBrk="1" latinLnBrk="0" hangingPunct="1">
                        <a:defRPr sz="1800" b="1" kern="1200">
                          <a:solidFill>
                            <a:schemeClr val="tx1"/>
                          </a:solidFill>
                          <a:latin typeface="Palatino Linotype"/>
                        </a:defRPr>
                      </a:lvl9p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lvl1pPr marL="0" algn="l" defTabSz="914400" rtl="0" eaLnBrk="1" latinLnBrk="0" hangingPunct="1">
                        <a:defRPr sz="1800" b="1" kern="1200">
                          <a:solidFill>
                            <a:schemeClr val="tx1"/>
                          </a:solidFill>
                          <a:latin typeface="Palatino Linotype"/>
                        </a:defRPr>
                      </a:lvl1pPr>
                      <a:lvl2pPr marL="457200" algn="l" defTabSz="914400" rtl="0" eaLnBrk="1" latinLnBrk="0" hangingPunct="1">
                        <a:defRPr sz="1800" b="1" kern="1200">
                          <a:solidFill>
                            <a:schemeClr val="tx1"/>
                          </a:solidFill>
                          <a:latin typeface="Palatino Linotype"/>
                        </a:defRPr>
                      </a:lvl2pPr>
                      <a:lvl3pPr marL="914400" algn="l" defTabSz="914400" rtl="0" eaLnBrk="1" latinLnBrk="0" hangingPunct="1">
                        <a:defRPr sz="1800" b="1" kern="1200">
                          <a:solidFill>
                            <a:schemeClr val="tx1"/>
                          </a:solidFill>
                          <a:latin typeface="Palatino Linotype"/>
                        </a:defRPr>
                      </a:lvl3pPr>
                      <a:lvl4pPr marL="1371600" algn="l" defTabSz="914400" rtl="0" eaLnBrk="1" latinLnBrk="0" hangingPunct="1">
                        <a:defRPr sz="1800" b="1" kern="1200">
                          <a:solidFill>
                            <a:schemeClr val="tx1"/>
                          </a:solidFill>
                          <a:latin typeface="Palatino Linotype"/>
                        </a:defRPr>
                      </a:lvl4pPr>
                      <a:lvl5pPr marL="1828800" algn="l" defTabSz="914400" rtl="0" eaLnBrk="1" latinLnBrk="0" hangingPunct="1">
                        <a:defRPr sz="1800" b="1" kern="1200">
                          <a:solidFill>
                            <a:schemeClr val="tx1"/>
                          </a:solidFill>
                          <a:latin typeface="Palatino Linotype"/>
                        </a:defRPr>
                      </a:lvl5pPr>
                      <a:lvl6pPr marL="2286000" algn="l" defTabSz="914400" rtl="0" eaLnBrk="1" latinLnBrk="0" hangingPunct="1">
                        <a:defRPr sz="1800" b="1" kern="1200">
                          <a:solidFill>
                            <a:schemeClr val="tx1"/>
                          </a:solidFill>
                          <a:latin typeface="Palatino Linotype"/>
                        </a:defRPr>
                      </a:lvl6pPr>
                      <a:lvl7pPr marL="2743200" algn="l" defTabSz="914400" rtl="0" eaLnBrk="1" latinLnBrk="0" hangingPunct="1">
                        <a:defRPr sz="1800" b="1" kern="1200">
                          <a:solidFill>
                            <a:schemeClr val="tx1"/>
                          </a:solidFill>
                          <a:latin typeface="Palatino Linotype"/>
                        </a:defRPr>
                      </a:lvl7pPr>
                      <a:lvl8pPr marL="3200400" algn="l" defTabSz="914400" rtl="0" eaLnBrk="1" latinLnBrk="0" hangingPunct="1">
                        <a:defRPr sz="1800" b="1" kern="1200">
                          <a:solidFill>
                            <a:schemeClr val="tx1"/>
                          </a:solidFill>
                          <a:latin typeface="Palatino Linotype"/>
                        </a:defRPr>
                      </a:lvl8pPr>
                      <a:lvl9pPr marL="3657600" algn="l" defTabSz="914400" rtl="0" eaLnBrk="1" latinLnBrk="0" hangingPunct="1">
                        <a:defRPr sz="1800" b="1" kern="1200">
                          <a:solidFill>
                            <a:schemeClr val="tx1"/>
                          </a:solidFill>
                          <a:latin typeface="Palatino Linotype"/>
                        </a:defRPr>
                      </a:lvl9pPr>
                    </a:lstStyle>
                    <a:p>
                      <a:pPr algn="ctr"/>
                      <a:r>
                        <a:rPr lang="en-US" sz="1600" dirty="0" smtClean="0"/>
                        <a:t>SUIDS </a:t>
                      </a:r>
                    </a:p>
                    <a:p>
                      <a:pPr algn="ctr"/>
                      <a:r>
                        <a:rPr lang="en-US" sz="1600" dirty="0" smtClean="0"/>
                        <a:t>(R95, R99, W75)</a:t>
                      </a:r>
                    </a:p>
                    <a:p>
                      <a:pPr algn="ctr"/>
                      <a:r>
                        <a:rPr lang="en-US" sz="1600" i="1" dirty="0" smtClean="0"/>
                        <a:t>vs. Survival</a:t>
                      </a:r>
                      <a:endParaRPr lang="en-US" sz="16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gridSpan="2">
                  <a:txBody>
                    <a:bodyPr/>
                    <a:lstStyle>
                      <a:lvl1pPr marL="0" algn="l" defTabSz="914400" rtl="0" eaLnBrk="1" latinLnBrk="0" hangingPunct="1">
                        <a:defRPr sz="1800" b="1" kern="1200">
                          <a:solidFill>
                            <a:schemeClr val="tx1"/>
                          </a:solidFill>
                          <a:latin typeface="Palatino Linotype"/>
                        </a:defRPr>
                      </a:lvl1pPr>
                      <a:lvl2pPr marL="457200" algn="l" defTabSz="914400" rtl="0" eaLnBrk="1" latinLnBrk="0" hangingPunct="1">
                        <a:defRPr sz="1800" b="1" kern="1200">
                          <a:solidFill>
                            <a:schemeClr val="tx1"/>
                          </a:solidFill>
                          <a:latin typeface="Palatino Linotype"/>
                        </a:defRPr>
                      </a:lvl2pPr>
                      <a:lvl3pPr marL="914400" algn="l" defTabSz="914400" rtl="0" eaLnBrk="1" latinLnBrk="0" hangingPunct="1">
                        <a:defRPr sz="1800" b="1" kern="1200">
                          <a:solidFill>
                            <a:schemeClr val="tx1"/>
                          </a:solidFill>
                          <a:latin typeface="Palatino Linotype"/>
                        </a:defRPr>
                      </a:lvl3pPr>
                      <a:lvl4pPr marL="1371600" algn="l" defTabSz="914400" rtl="0" eaLnBrk="1" latinLnBrk="0" hangingPunct="1">
                        <a:defRPr sz="1800" b="1" kern="1200">
                          <a:solidFill>
                            <a:schemeClr val="tx1"/>
                          </a:solidFill>
                          <a:latin typeface="Palatino Linotype"/>
                        </a:defRPr>
                      </a:lvl4pPr>
                      <a:lvl5pPr marL="1828800" algn="l" defTabSz="914400" rtl="0" eaLnBrk="1" latinLnBrk="0" hangingPunct="1">
                        <a:defRPr sz="1800" b="1" kern="1200">
                          <a:solidFill>
                            <a:schemeClr val="tx1"/>
                          </a:solidFill>
                          <a:latin typeface="Palatino Linotype"/>
                        </a:defRPr>
                      </a:lvl5pPr>
                      <a:lvl6pPr marL="2286000" algn="l" defTabSz="914400" rtl="0" eaLnBrk="1" latinLnBrk="0" hangingPunct="1">
                        <a:defRPr sz="1800" b="1" kern="1200">
                          <a:solidFill>
                            <a:schemeClr val="tx1"/>
                          </a:solidFill>
                          <a:latin typeface="Palatino Linotype"/>
                        </a:defRPr>
                      </a:lvl6pPr>
                      <a:lvl7pPr marL="2743200" algn="l" defTabSz="914400" rtl="0" eaLnBrk="1" latinLnBrk="0" hangingPunct="1">
                        <a:defRPr sz="1800" b="1" kern="1200">
                          <a:solidFill>
                            <a:schemeClr val="tx1"/>
                          </a:solidFill>
                          <a:latin typeface="Palatino Linotype"/>
                        </a:defRPr>
                      </a:lvl7pPr>
                      <a:lvl8pPr marL="3200400" algn="l" defTabSz="914400" rtl="0" eaLnBrk="1" latinLnBrk="0" hangingPunct="1">
                        <a:defRPr sz="1800" b="1" kern="1200">
                          <a:solidFill>
                            <a:schemeClr val="tx1"/>
                          </a:solidFill>
                          <a:latin typeface="Palatino Linotype"/>
                        </a:defRPr>
                      </a:lvl8pPr>
                      <a:lvl9pPr marL="3657600" algn="l" defTabSz="914400" rtl="0" eaLnBrk="1" latinLnBrk="0" hangingPunct="1">
                        <a:defRPr sz="1800" b="1" kern="1200">
                          <a:solidFill>
                            <a:schemeClr val="tx1"/>
                          </a:solidFill>
                          <a:latin typeface="Palatino Linotype"/>
                        </a:defRPr>
                      </a:lvl9pPr>
                    </a:lstStyle>
                    <a:p>
                      <a:pPr algn="ctr"/>
                      <a:r>
                        <a:rPr lang="en-US" sz="1600" dirty="0" smtClean="0"/>
                        <a:t>SIDS </a:t>
                      </a:r>
                    </a:p>
                    <a:p>
                      <a:pPr algn="ctr"/>
                      <a:r>
                        <a:rPr lang="en-US" sz="1600" dirty="0" smtClean="0"/>
                        <a:t>(R95)</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i="1" dirty="0" smtClean="0"/>
                        <a:t>vs. Survival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gridSpan="2">
                  <a:txBody>
                    <a:bodyPr/>
                    <a:lstStyle>
                      <a:lvl1pPr marL="0" algn="l" defTabSz="914400" rtl="0" eaLnBrk="1" latinLnBrk="0" hangingPunct="1">
                        <a:defRPr sz="1800" b="1" kern="1200">
                          <a:solidFill>
                            <a:schemeClr val="tx1"/>
                          </a:solidFill>
                          <a:latin typeface="Palatino Linotype"/>
                        </a:defRPr>
                      </a:lvl1pPr>
                      <a:lvl2pPr marL="457200" algn="l" defTabSz="914400" rtl="0" eaLnBrk="1" latinLnBrk="0" hangingPunct="1">
                        <a:defRPr sz="1800" b="1" kern="1200">
                          <a:solidFill>
                            <a:schemeClr val="tx1"/>
                          </a:solidFill>
                          <a:latin typeface="Palatino Linotype"/>
                        </a:defRPr>
                      </a:lvl2pPr>
                      <a:lvl3pPr marL="914400" algn="l" defTabSz="914400" rtl="0" eaLnBrk="1" latinLnBrk="0" hangingPunct="1">
                        <a:defRPr sz="1800" b="1" kern="1200">
                          <a:solidFill>
                            <a:schemeClr val="tx1"/>
                          </a:solidFill>
                          <a:latin typeface="Palatino Linotype"/>
                        </a:defRPr>
                      </a:lvl3pPr>
                      <a:lvl4pPr marL="1371600" algn="l" defTabSz="914400" rtl="0" eaLnBrk="1" latinLnBrk="0" hangingPunct="1">
                        <a:defRPr sz="1800" b="1" kern="1200">
                          <a:solidFill>
                            <a:schemeClr val="tx1"/>
                          </a:solidFill>
                          <a:latin typeface="Palatino Linotype"/>
                        </a:defRPr>
                      </a:lvl4pPr>
                      <a:lvl5pPr marL="1828800" algn="l" defTabSz="914400" rtl="0" eaLnBrk="1" latinLnBrk="0" hangingPunct="1">
                        <a:defRPr sz="1800" b="1" kern="1200">
                          <a:solidFill>
                            <a:schemeClr val="tx1"/>
                          </a:solidFill>
                          <a:latin typeface="Palatino Linotype"/>
                        </a:defRPr>
                      </a:lvl5pPr>
                      <a:lvl6pPr marL="2286000" algn="l" defTabSz="914400" rtl="0" eaLnBrk="1" latinLnBrk="0" hangingPunct="1">
                        <a:defRPr sz="1800" b="1" kern="1200">
                          <a:solidFill>
                            <a:schemeClr val="tx1"/>
                          </a:solidFill>
                          <a:latin typeface="Palatino Linotype"/>
                        </a:defRPr>
                      </a:lvl6pPr>
                      <a:lvl7pPr marL="2743200" algn="l" defTabSz="914400" rtl="0" eaLnBrk="1" latinLnBrk="0" hangingPunct="1">
                        <a:defRPr sz="1800" b="1" kern="1200">
                          <a:solidFill>
                            <a:schemeClr val="tx1"/>
                          </a:solidFill>
                          <a:latin typeface="Palatino Linotype"/>
                        </a:defRPr>
                      </a:lvl7pPr>
                      <a:lvl8pPr marL="3200400" algn="l" defTabSz="914400" rtl="0" eaLnBrk="1" latinLnBrk="0" hangingPunct="1">
                        <a:defRPr sz="1800" b="1" kern="1200">
                          <a:solidFill>
                            <a:schemeClr val="tx1"/>
                          </a:solidFill>
                          <a:latin typeface="Palatino Linotype"/>
                        </a:defRPr>
                      </a:lvl8pPr>
                      <a:lvl9pPr marL="3657600" algn="l" defTabSz="914400" rtl="0" eaLnBrk="1" latinLnBrk="0" hangingPunct="1">
                        <a:defRPr sz="1800" b="1" kern="1200">
                          <a:solidFill>
                            <a:schemeClr val="tx1"/>
                          </a:solidFill>
                          <a:latin typeface="Palatino Linotype"/>
                        </a:defRPr>
                      </a:lvl9pPr>
                    </a:lstStyle>
                    <a:p>
                      <a:pPr algn="ctr"/>
                      <a:r>
                        <a:rPr lang="en-US" sz="1600" dirty="0" smtClean="0"/>
                        <a:t>Undetermined</a:t>
                      </a:r>
                    </a:p>
                    <a:p>
                      <a:pPr algn="ctr"/>
                      <a:r>
                        <a:rPr lang="en-US" sz="1600" dirty="0" smtClean="0"/>
                        <a:t>(R99)</a:t>
                      </a:r>
                    </a:p>
                    <a:p>
                      <a:pPr algn="ctr"/>
                      <a:r>
                        <a:rPr lang="en-US" sz="1600" i="1" dirty="0" smtClean="0"/>
                        <a:t>vs.</a:t>
                      </a:r>
                      <a:r>
                        <a:rPr lang="en-US" sz="1600" i="1" baseline="0" dirty="0" smtClean="0"/>
                        <a:t> Survival</a:t>
                      </a:r>
                      <a:endParaRPr lang="en-US" sz="16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gridSpan="2">
                  <a:txBody>
                    <a:bodyPr/>
                    <a:lstStyle/>
                    <a:p>
                      <a:pPr algn="ctr"/>
                      <a:r>
                        <a:rPr lang="en-US" sz="1600" i="0" dirty="0" smtClean="0"/>
                        <a:t>ASSB</a:t>
                      </a:r>
                      <a:r>
                        <a:rPr lang="en-US" sz="1600" i="0" baseline="0" dirty="0" smtClean="0"/>
                        <a:t> </a:t>
                      </a:r>
                    </a:p>
                    <a:p>
                      <a:pPr algn="ctr"/>
                      <a:r>
                        <a:rPr lang="en-US" sz="1600" i="0" baseline="0" dirty="0" smtClean="0"/>
                        <a:t>(W75)</a:t>
                      </a:r>
                    </a:p>
                    <a:p>
                      <a:pPr algn="ctr"/>
                      <a:r>
                        <a:rPr lang="en-US" sz="1600" b="0" i="1" baseline="0" dirty="0" smtClean="0"/>
                        <a:t>vs. Survival</a:t>
                      </a:r>
                      <a:endParaRPr lang="en-US" sz="1600" b="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1600"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3636">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pPr algn="ct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pPr algn="ctr"/>
                      <a:r>
                        <a:rPr lang="en-US" sz="1600" dirty="0" smtClean="0"/>
                        <a:t>HR</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pPr algn="ctr"/>
                      <a:r>
                        <a:rPr lang="en-US" sz="1600" dirty="0" smtClean="0"/>
                        <a:t>95% CI</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pPr algn="ctr"/>
                      <a:r>
                        <a:rPr lang="en-US" sz="1600" dirty="0" smtClean="0"/>
                        <a:t>HR</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pPr algn="ctr"/>
                      <a:r>
                        <a:rPr lang="en-US" sz="1600" dirty="0" smtClean="0"/>
                        <a:t>95% CI</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pPr algn="ctr"/>
                      <a:r>
                        <a:rPr lang="en-US" sz="1600" dirty="0" smtClean="0"/>
                        <a:t>HR</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pPr algn="l"/>
                      <a:r>
                        <a:rPr lang="en-US" sz="1600" dirty="0" smtClean="0"/>
                        <a:t>95% CI</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smtClean="0"/>
                        <a:t>HR</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smtClean="0"/>
                        <a:t>95%</a:t>
                      </a:r>
                      <a:r>
                        <a:rPr lang="en-US" sz="1600" baseline="0" dirty="0" smtClean="0"/>
                        <a:t> CI</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8362">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r>
                        <a:rPr lang="en-US" sz="1400" b="1" dirty="0" smtClean="0">
                          <a:solidFill>
                            <a:srgbClr val="FF0000"/>
                          </a:solidFill>
                        </a:rPr>
                        <a:t>Prior</a:t>
                      </a:r>
                      <a:r>
                        <a:rPr lang="en-US" sz="1400" b="1" baseline="0" dirty="0" smtClean="0">
                          <a:solidFill>
                            <a:srgbClr val="FF0000"/>
                          </a:solidFill>
                        </a:rPr>
                        <a:t>  CPS Referral</a:t>
                      </a:r>
                      <a:endParaRPr 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r>
                        <a:rPr lang="en-US" sz="1400" b="1" dirty="0" smtClean="0">
                          <a:solidFill>
                            <a:srgbClr val="FF0000"/>
                          </a:solidFill>
                        </a:rPr>
                        <a:t>3.49***</a:t>
                      </a:r>
                      <a:endParaRPr 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r>
                        <a:rPr lang="en-US" sz="1400" b="1" dirty="0" smtClean="0">
                          <a:solidFill>
                            <a:srgbClr val="FF0000"/>
                          </a:solidFill>
                        </a:rPr>
                        <a:t>(3.02, 4.02)</a:t>
                      </a:r>
                      <a:endParaRPr 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pPr algn="l"/>
                      <a:r>
                        <a:rPr lang="en-US" sz="1400" b="1" dirty="0" smtClean="0">
                          <a:solidFill>
                            <a:srgbClr val="FF0000"/>
                          </a:solidFill>
                        </a:rPr>
                        <a:t>3.22***</a:t>
                      </a:r>
                      <a:endParaRPr 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r>
                        <a:rPr lang="en-US" sz="1400" b="1" dirty="0" smtClean="0">
                          <a:solidFill>
                            <a:srgbClr val="FF0000"/>
                          </a:solidFill>
                        </a:rPr>
                        <a:t>(2.66, 3.89)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r>
                        <a:rPr lang="en-US" sz="1400" b="1" dirty="0" smtClean="0">
                          <a:solidFill>
                            <a:srgbClr val="FF0000"/>
                          </a:solidFill>
                        </a:rPr>
                        <a:t>4.21***</a:t>
                      </a:r>
                      <a:endParaRPr 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pPr algn="l"/>
                      <a:r>
                        <a:rPr lang="en-US" sz="1400" b="1" dirty="0" smtClean="0">
                          <a:solidFill>
                            <a:srgbClr val="FF0000"/>
                          </a:solidFill>
                        </a:rPr>
                        <a:t>(3.32,</a:t>
                      </a:r>
                      <a:r>
                        <a:rPr lang="en-US" sz="1400" b="1" baseline="0" dirty="0" smtClean="0">
                          <a:solidFill>
                            <a:srgbClr val="FF0000"/>
                          </a:solidFill>
                        </a:rPr>
                        <a:t> 5.33)</a:t>
                      </a:r>
                    </a:p>
                    <a:p>
                      <a:pPr algn="l"/>
                      <a:endParaRPr 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400" b="1" dirty="0" smtClean="0">
                          <a:solidFill>
                            <a:srgbClr val="FF0000"/>
                          </a:solidFill>
                        </a:rPr>
                        <a:t>2.30***</a:t>
                      </a:r>
                      <a:endParaRPr 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400" b="1" dirty="0" smtClean="0">
                          <a:solidFill>
                            <a:srgbClr val="FF0000"/>
                          </a:solidFill>
                        </a:rPr>
                        <a:t>(1.21, 4.36)</a:t>
                      </a:r>
                      <a:endParaRPr 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8019">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No Referral</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r>
                        <a:rPr lang="en-US" sz="1400" dirty="0" smtClean="0"/>
                        <a:t>Ref.</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r>
                        <a:rPr lang="en-US" sz="1400" dirty="0" smtClean="0"/>
                        <a:t>---</a:t>
                      </a: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pPr algn="l"/>
                      <a:r>
                        <a:rPr lang="en-US" sz="1400" dirty="0" smtClean="0"/>
                        <a:t>Ref.</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r>
                        <a:rPr lang="en-US" sz="1400" dirty="0" smtClean="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r>
                        <a:rPr lang="en-US" sz="1400" dirty="0" smtClean="0"/>
                        <a:t>Ref.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alatino Linotype"/>
                        </a:defRPr>
                      </a:lvl1pPr>
                      <a:lvl2pPr marL="457200" algn="l" defTabSz="914400" rtl="0" eaLnBrk="1" latinLnBrk="0" hangingPunct="1">
                        <a:defRPr sz="1800" kern="1200">
                          <a:solidFill>
                            <a:schemeClr val="tx1"/>
                          </a:solidFill>
                          <a:latin typeface="Palatino Linotype"/>
                        </a:defRPr>
                      </a:lvl2pPr>
                      <a:lvl3pPr marL="914400" algn="l" defTabSz="914400" rtl="0" eaLnBrk="1" latinLnBrk="0" hangingPunct="1">
                        <a:defRPr sz="1800" kern="1200">
                          <a:solidFill>
                            <a:schemeClr val="tx1"/>
                          </a:solidFill>
                          <a:latin typeface="Palatino Linotype"/>
                        </a:defRPr>
                      </a:lvl3pPr>
                      <a:lvl4pPr marL="1371600" algn="l" defTabSz="914400" rtl="0" eaLnBrk="1" latinLnBrk="0" hangingPunct="1">
                        <a:defRPr sz="1800" kern="1200">
                          <a:solidFill>
                            <a:schemeClr val="tx1"/>
                          </a:solidFill>
                          <a:latin typeface="Palatino Linotype"/>
                        </a:defRPr>
                      </a:lvl4pPr>
                      <a:lvl5pPr marL="1828800" algn="l" defTabSz="914400" rtl="0" eaLnBrk="1" latinLnBrk="0" hangingPunct="1">
                        <a:defRPr sz="1800" kern="1200">
                          <a:solidFill>
                            <a:schemeClr val="tx1"/>
                          </a:solidFill>
                          <a:latin typeface="Palatino Linotype"/>
                        </a:defRPr>
                      </a:lvl5pPr>
                      <a:lvl6pPr marL="2286000" algn="l" defTabSz="914400" rtl="0" eaLnBrk="1" latinLnBrk="0" hangingPunct="1">
                        <a:defRPr sz="1800" kern="1200">
                          <a:solidFill>
                            <a:schemeClr val="tx1"/>
                          </a:solidFill>
                          <a:latin typeface="Palatino Linotype"/>
                        </a:defRPr>
                      </a:lvl6pPr>
                      <a:lvl7pPr marL="2743200" algn="l" defTabSz="914400" rtl="0" eaLnBrk="1" latinLnBrk="0" hangingPunct="1">
                        <a:defRPr sz="1800" kern="1200">
                          <a:solidFill>
                            <a:schemeClr val="tx1"/>
                          </a:solidFill>
                          <a:latin typeface="Palatino Linotype"/>
                        </a:defRPr>
                      </a:lvl7pPr>
                      <a:lvl8pPr marL="3200400" algn="l" defTabSz="914400" rtl="0" eaLnBrk="1" latinLnBrk="0" hangingPunct="1">
                        <a:defRPr sz="1800" kern="1200">
                          <a:solidFill>
                            <a:schemeClr val="tx1"/>
                          </a:solidFill>
                          <a:latin typeface="Palatino Linotype"/>
                        </a:defRPr>
                      </a:lvl8pPr>
                      <a:lvl9pPr marL="3657600" algn="l" defTabSz="914400" rtl="0" eaLnBrk="1" latinLnBrk="0" hangingPunct="1">
                        <a:defRPr sz="1800" kern="1200">
                          <a:solidFill>
                            <a:schemeClr val="tx1"/>
                          </a:solidFill>
                          <a:latin typeface="Palatino Linotype"/>
                        </a:defRPr>
                      </a:lvl9pPr>
                    </a:lstStyle>
                    <a:p>
                      <a:pPr algn="l"/>
                      <a:r>
                        <a:rPr lang="en-US" sz="140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400" dirty="0" smtClean="0"/>
                        <a:t>Ref.</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400" dirty="0" smtClean="0"/>
                        <a:t>---</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itle 2"/>
          <p:cNvSpPr>
            <a:spLocks noGrp="1"/>
          </p:cNvSpPr>
          <p:nvPr>
            <p:ph type="title"/>
          </p:nvPr>
        </p:nvSpPr>
        <p:spPr>
          <a:xfrm>
            <a:off x="381000" y="355847"/>
            <a:ext cx="8381260" cy="1054394"/>
          </a:xfrm>
        </p:spPr>
        <p:txBody>
          <a:bodyPr/>
          <a:lstStyle/>
          <a:p>
            <a:pPr algn="l"/>
            <a:r>
              <a:rPr lang="en-US" sz="2800" dirty="0" smtClean="0">
                <a:solidFill>
                  <a:srgbClr val="FFC000"/>
                </a:solidFill>
              </a:rPr>
              <a:t>Adjusted Competing Risk Models</a:t>
            </a:r>
            <a:endParaRPr lang="en-US" dirty="0">
              <a:solidFill>
                <a:srgbClr val="FFC000"/>
              </a:solidFill>
            </a:endParaRPr>
          </a:p>
        </p:txBody>
      </p:sp>
      <p:sp>
        <p:nvSpPr>
          <p:cNvPr id="2" name="TextBox 1"/>
          <p:cNvSpPr txBox="1"/>
          <p:nvPr/>
        </p:nvSpPr>
        <p:spPr>
          <a:xfrm>
            <a:off x="191125" y="4876800"/>
            <a:ext cx="8686800" cy="584775"/>
          </a:xfrm>
          <a:prstGeom prst="rect">
            <a:avLst/>
          </a:prstGeom>
          <a:noFill/>
        </p:spPr>
        <p:txBody>
          <a:bodyPr wrap="square" rtlCol="0">
            <a:spAutoFit/>
          </a:bodyPr>
          <a:lstStyle/>
          <a:p>
            <a:r>
              <a:rPr lang="en-US" sz="1600" u="sng" dirty="0" smtClean="0"/>
              <a:t>Notes.</a:t>
            </a:r>
            <a:r>
              <a:rPr lang="en-US" sz="1600" dirty="0" smtClean="0"/>
              <a:t> *** P&lt;.001; Models adjusted for child sex, race/ethnicity, birth weight, prenatal care, insurance type, maternal age, paternity establishment.</a:t>
            </a:r>
            <a:endParaRPr lang="en-US" sz="1600" dirty="0"/>
          </a:p>
        </p:txBody>
      </p:sp>
    </p:spTree>
    <p:extLst>
      <p:ext uri="{BB962C8B-B14F-4D97-AF65-F5344CB8AC3E}">
        <p14:creationId xmlns:p14="http://schemas.microsoft.com/office/powerpoint/2010/main" val="3502363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876799" y="468326"/>
            <a:ext cx="2895600" cy="307777"/>
          </a:xfrm>
          <a:prstGeom prst="rect">
            <a:avLst/>
          </a:prstGeom>
          <a:noFill/>
        </p:spPr>
        <p:txBody>
          <a:bodyPr wrap="square" rtlCol="0">
            <a:spAutoFit/>
          </a:bodyPr>
          <a:lstStyle/>
          <a:p>
            <a:r>
              <a:rPr lang="en-US" sz="1400" b="1" dirty="0" smtClean="0">
                <a:solidFill>
                  <a:srgbClr val="FF0000"/>
                </a:solidFill>
              </a:rPr>
              <a:t>Prior CPS Referral (vs. none)</a:t>
            </a:r>
            <a:endParaRPr lang="en-US" sz="1400" b="1" dirty="0">
              <a:solidFill>
                <a:srgbClr val="FF0000"/>
              </a:solidFill>
            </a:endParaRPr>
          </a:p>
        </p:txBody>
      </p:sp>
      <p:sp>
        <p:nvSpPr>
          <p:cNvPr id="15" name="TextBox 14"/>
          <p:cNvSpPr txBox="1"/>
          <p:nvPr/>
        </p:nvSpPr>
        <p:spPr>
          <a:xfrm>
            <a:off x="4863058" y="1058959"/>
            <a:ext cx="1828800" cy="307777"/>
          </a:xfrm>
          <a:prstGeom prst="rect">
            <a:avLst/>
          </a:prstGeom>
          <a:noFill/>
        </p:spPr>
        <p:txBody>
          <a:bodyPr wrap="square" rtlCol="0">
            <a:spAutoFit/>
          </a:bodyPr>
          <a:lstStyle/>
          <a:p>
            <a:r>
              <a:rPr lang="en-US" sz="1400" b="1" dirty="0" smtClean="0"/>
              <a:t>Male (vs. female)</a:t>
            </a:r>
            <a:endParaRPr lang="en-US" sz="1400" b="1" dirty="0"/>
          </a:p>
        </p:txBody>
      </p:sp>
      <p:sp>
        <p:nvSpPr>
          <p:cNvPr id="18" name="TextBox 17"/>
          <p:cNvSpPr txBox="1"/>
          <p:nvPr/>
        </p:nvSpPr>
        <p:spPr>
          <a:xfrm>
            <a:off x="4863058" y="1603416"/>
            <a:ext cx="1828800" cy="307777"/>
          </a:xfrm>
          <a:prstGeom prst="rect">
            <a:avLst/>
          </a:prstGeom>
          <a:noFill/>
        </p:spPr>
        <p:txBody>
          <a:bodyPr wrap="square" rtlCol="0">
            <a:spAutoFit/>
          </a:bodyPr>
          <a:lstStyle/>
          <a:p>
            <a:r>
              <a:rPr lang="en-US" sz="1400" b="1" dirty="0" smtClean="0"/>
              <a:t>Black (vs. White)</a:t>
            </a:r>
            <a:endParaRPr lang="en-US" sz="1400" b="1" dirty="0"/>
          </a:p>
        </p:txBody>
      </p:sp>
      <p:sp>
        <p:nvSpPr>
          <p:cNvPr id="23" name="TextBox 22"/>
          <p:cNvSpPr txBox="1"/>
          <p:nvPr/>
        </p:nvSpPr>
        <p:spPr>
          <a:xfrm>
            <a:off x="4876799" y="2182209"/>
            <a:ext cx="1828800" cy="307777"/>
          </a:xfrm>
          <a:prstGeom prst="rect">
            <a:avLst/>
          </a:prstGeom>
          <a:noFill/>
        </p:spPr>
        <p:txBody>
          <a:bodyPr wrap="square" rtlCol="0">
            <a:spAutoFit/>
          </a:bodyPr>
          <a:lstStyle/>
          <a:p>
            <a:r>
              <a:rPr lang="en-US" sz="1400" b="1" dirty="0" smtClean="0"/>
              <a:t>Latino (vs. White)</a:t>
            </a:r>
            <a:endParaRPr lang="en-US" sz="1400" b="1" dirty="0"/>
          </a:p>
        </p:txBody>
      </p:sp>
      <p:sp>
        <p:nvSpPr>
          <p:cNvPr id="31" name="TextBox 30"/>
          <p:cNvSpPr txBox="1"/>
          <p:nvPr/>
        </p:nvSpPr>
        <p:spPr>
          <a:xfrm>
            <a:off x="4863058" y="2740556"/>
            <a:ext cx="1828800" cy="307777"/>
          </a:xfrm>
          <a:prstGeom prst="rect">
            <a:avLst/>
          </a:prstGeom>
          <a:noFill/>
        </p:spPr>
        <p:txBody>
          <a:bodyPr wrap="square" rtlCol="0">
            <a:spAutoFit/>
          </a:bodyPr>
          <a:lstStyle/>
          <a:p>
            <a:r>
              <a:rPr lang="en-US" sz="1400" b="1" dirty="0" smtClean="0"/>
              <a:t>Asian/PI (vs. White)</a:t>
            </a:r>
            <a:endParaRPr lang="en-US" sz="1400" b="1" dirty="0"/>
          </a:p>
        </p:txBody>
      </p:sp>
      <p:sp>
        <p:nvSpPr>
          <p:cNvPr id="34" name="TextBox 33"/>
          <p:cNvSpPr txBox="1"/>
          <p:nvPr/>
        </p:nvSpPr>
        <p:spPr>
          <a:xfrm>
            <a:off x="4876799" y="3276873"/>
            <a:ext cx="2895600" cy="307777"/>
          </a:xfrm>
          <a:prstGeom prst="rect">
            <a:avLst/>
          </a:prstGeom>
          <a:noFill/>
        </p:spPr>
        <p:txBody>
          <a:bodyPr wrap="square" rtlCol="0">
            <a:spAutoFit/>
          </a:bodyPr>
          <a:lstStyle/>
          <a:p>
            <a:r>
              <a:rPr lang="en-US" sz="1400" b="1" dirty="0" smtClean="0"/>
              <a:t>Native American  (vs. White)</a:t>
            </a:r>
            <a:endParaRPr lang="en-US" sz="1400" b="1" dirty="0"/>
          </a:p>
        </p:txBody>
      </p:sp>
      <p:sp>
        <p:nvSpPr>
          <p:cNvPr id="49" name="TextBox 48"/>
          <p:cNvSpPr txBox="1"/>
          <p:nvPr/>
        </p:nvSpPr>
        <p:spPr>
          <a:xfrm>
            <a:off x="4863058" y="3840423"/>
            <a:ext cx="2895600" cy="307777"/>
          </a:xfrm>
          <a:prstGeom prst="rect">
            <a:avLst/>
          </a:prstGeom>
          <a:noFill/>
        </p:spPr>
        <p:txBody>
          <a:bodyPr wrap="square" rtlCol="0">
            <a:spAutoFit/>
          </a:bodyPr>
          <a:lstStyle/>
          <a:p>
            <a:r>
              <a:rPr lang="en-US" sz="1400" b="1" dirty="0" smtClean="0"/>
              <a:t>Birth Weight &lt;2500g (vs. &gt;=2500g)</a:t>
            </a:r>
            <a:endParaRPr lang="en-US" sz="1400" b="1" dirty="0"/>
          </a:p>
        </p:txBody>
      </p:sp>
      <p:sp>
        <p:nvSpPr>
          <p:cNvPr id="52" name="TextBox 51"/>
          <p:cNvSpPr txBox="1"/>
          <p:nvPr/>
        </p:nvSpPr>
        <p:spPr>
          <a:xfrm>
            <a:off x="4876799" y="4410750"/>
            <a:ext cx="3810001" cy="307777"/>
          </a:xfrm>
          <a:prstGeom prst="rect">
            <a:avLst/>
          </a:prstGeom>
          <a:noFill/>
        </p:spPr>
        <p:txBody>
          <a:bodyPr wrap="square" rtlCol="0">
            <a:spAutoFit/>
          </a:bodyPr>
          <a:lstStyle/>
          <a:p>
            <a:r>
              <a:rPr lang="en-US" sz="1400" b="1" dirty="0" smtClean="0"/>
              <a:t>Late/Absent Prenatal Care (vs. 1</a:t>
            </a:r>
            <a:r>
              <a:rPr lang="en-US" sz="1400" b="1" baseline="30000" dirty="0" smtClean="0"/>
              <a:t>st</a:t>
            </a:r>
            <a:r>
              <a:rPr lang="en-US" sz="1400" b="1" dirty="0" smtClean="0"/>
              <a:t> Trimester)</a:t>
            </a:r>
            <a:endParaRPr lang="en-US" sz="1400" b="1" dirty="0"/>
          </a:p>
        </p:txBody>
      </p:sp>
      <p:sp>
        <p:nvSpPr>
          <p:cNvPr id="56" name="TextBox 55"/>
          <p:cNvSpPr txBox="1"/>
          <p:nvPr/>
        </p:nvSpPr>
        <p:spPr>
          <a:xfrm>
            <a:off x="4849003" y="4980163"/>
            <a:ext cx="3685397" cy="307777"/>
          </a:xfrm>
          <a:prstGeom prst="rect">
            <a:avLst/>
          </a:prstGeom>
          <a:noFill/>
        </p:spPr>
        <p:txBody>
          <a:bodyPr wrap="square" rtlCol="0">
            <a:spAutoFit/>
          </a:bodyPr>
          <a:lstStyle/>
          <a:p>
            <a:r>
              <a:rPr lang="en-US" sz="1400" b="1" dirty="0" smtClean="0"/>
              <a:t>Maternal Age &lt;=19 (vs. 20+ years)</a:t>
            </a:r>
            <a:endParaRPr lang="en-US" sz="1400" b="1" dirty="0"/>
          </a:p>
        </p:txBody>
      </p:sp>
      <p:sp>
        <p:nvSpPr>
          <p:cNvPr id="58" name="TextBox 57"/>
          <p:cNvSpPr txBox="1"/>
          <p:nvPr/>
        </p:nvSpPr>
        <p:spPr>
          <a:xfrm>
            <a:off x="4854078" y="5485576"/>
            <a:ext cx="3680322" cy="307777"/>
          </a:xfrm>
          <a:prstGeom prst="rect">
            <a:avLst/>
          </a:prstGeom>
          <a:noFill/>
        </p:spPr>
        <p:txBody>
          <a:bodyPr wrap="square" rtlCol="0">
            <a:spAutoFit/>
          </a:bodyPr>
          <a:lstStyle/>
          <a:p>
            <a:r>
              <a:rPr lang="en-US" sz="1400" b="1" dirty="0" smtClean="0"/>
              <a:t>Public Insurance (vs. private insurance)</a:t>
            </a:r>
            <a:endParaRPr lang="en-US" sz="1400" b="1" dirty="0"/>
          </a:p>
        </p:txBody>
      </p:sp>
      <p:sp>
        <p:nvSpPr>
          <p:cNvPr id="63" name="TextBox 62"/>
          <p:cNvSpPr txBox="1"/>
          <p:nvPr/>
        </p:nvSpPr>
        <p:spPr>
          <a:xfrm>
            <a:off x="4872737" y="6096665"/>
            <a:ext cx="3509263" cy="307777"/>
          </a:xfrm>
          <a:prstGeom prst="rect">
            <a:avLst/>
          </a:prstGeom>
          <a:noFill/>
        </p:spPr>
        <p:txBody>
          <a:bodyPr wrap="square" rtlCol="0">
            <a:spAutoFit/>
          </a:bodyPr>
          <a:lstStyle/>
          <a:p>
            <a:r>
              <a:rPr lang="en-US" sz="1400" b="1" dirty="0" smtClean="0"/>
              <a:t>Missing Paternity (vs. Established)</a:t>
            </a:r>
            <a:endParaRPr lang="en-US" sz="1400"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57560" y="1157480"/>
            <a:ext cx="6296717" cy="457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7124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wipe(down)">
                                      <p:cBhvr>
                                        <p:cTn id="18" dur="500"/>
                                        <p:tgtEl>
                                          <p:spTgt spid="23"/>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wipe(down)">
                                      <p:cBhvr>
                                        <p:cTn id="21" dur="500"/>
                                        <p:tgtEl>
                                          <p:spTgt spid="31"/>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wipe(down)">
                                      <p:cBhvr>
                                        <p:cTn id="24" dur="500"/>
                                        <p:tgtEl>
                                          <p:spTgt spid="34"/>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down)">
                                      <p:cBhvr>
                                        <p:cTn id="27" dur="500"/>
                                        <p:tgtEl>
                                          <p:spTgt spid="49"/>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wipe(down)">
                                      <p:cBhvr>
                                        <p:cTn id="30" dur="500"/>
                                        <p:tgtEl>
                                          <p:spTgt spid="52"/>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56"/>
                                        </p:tgtEl>
                                        <p:attrNameLst>
                                          <p:attrName>style.visibility</p:attrName>
                                        </p:attrNameLst>
                                      </p:cBhvr>
                                      <p:to>
                                        <p:strVal val="visible"/>
                                      </p:to>
                                    </p:set>
                                    <p:animEffect transition="in" filter="wipe(down)">
                                      <p:cBhvr>
                                        <p:cTn id="33" dur="500"/>
                                        <p:tgtEl>
                                          <p:spTgt spid="56"/>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58"/>
                                        </p:tgtEl>
                                        <p:attrNameLst>
                                          <p:attrName>style.visibility</p:attrName>
                                        </p:attrNameLst>
                                      </p:cBhvr>
                                      <p:to>
                                        <p:strVal val="visible"/>
                                      </p:to>
                                    </p:set>
                                    <p:animEffect transition="in" filter="wipe(down)">
                                      <p:cBhvr>
                                        <p:cTn id="36" dur="500"/>
                                        <p:tgtEl>
                                          <p:spTgt spid="58"/>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63"/>
                                        </p:tgtEl>
                                        <p:attrNameLst>
                                          <p:attrName>style.visibility</p:attrName>
                                        </p:attrNameLst>
                                      </p:cBhvr>
                                      <p:to>
                                        <p:strVal val="visible"/>
                                      </p:to>
                                    </p:set>
                                    <p:animEffect transition="in" filter="wipe(down)">
                                      <p:cBhvr>
                                        <p:cTn id="39"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5" grpId="0"/>
      <p:bldP spid="18" grpId="0"/>
      <p:bldP spid="23" grpId="0"/>
      <p:bldP spid="31" grpId="0"/>
      <p:bldP spid="34" grpId="0"/>
      <p:bldP spid="49" grpId="0"/>
      <p:bldP spid="52" grpId="0"/>
      <p:bldP spid="56" grpId="0"/>
      <p:bldP spid="58" grpId="0"/>
      <p:bldP spid="6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2800" i="1" dirty="0" smtClean="0">
                <a:solidFill>
                  <a:srgbClr val="FFC000"/>
                </a:solidFill>
              </a:rPr>
              <a:t>(three possible) </a:t>
            </a:r>
            <a:r>
              <a:rPr lang="en-US" dirty="0" smtClean="0">
                <a:solidFill>
                  <a:srgbClr val="FFC000"/>
                </a:solidFill>
              </a:rPr>
              <a:t>Interpretations</a:t>
            </a:r>
            <a:endParaRPr lang="en-US" dirty="0">
              <a:solidFill>
                <a:srgbClr val="FFC000"/>
              </a:solidFill>
            </a:endParaRPr>
          </a:p>
        </p:txBody>
      </p:sp>
      <p:graphicFrame>
        <p:nvGraphicFramePr>
          <p:cNvPr id="4" name="Diagram 3"/>
          <p:cNvGraphicFramePr/>
          <p:nvPr>
            <p:extLst>
              <p:ext uri="{D42A27DB-BD31-4B8C-83A1-F6EECF244321}">
                <p14:modId xmlns:p14="http://schemas.microsoft.com/office/powerpoint/2010/main" val="2808281307"/>
              </p:ext>
            </p:extLst>
          </p:nvPr>
        </p:nvGraphicFramePr>
        <p:xfrm>
          <a:off x="381000" y="1828800"/>
          <a:ext cx="83820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78823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450122" y="2344298"/>
            <a:ext cx="4876800" cy="3541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pPr algn="l"/>
            <a:r>
              <a:rPr lang="en-US" dirty="0" smtClean="0">
                <a:solidFill>
                  <a:srgbClr val="FFC000"/>
                </a:solidFill>
              </a:rPr>
              <a:t>Summary</a:t>
            </a:r>
            <a:endParaRPr lang="en-US" dirty="0">
              <a:solidFill>
                <a:srgbClr val="FFC000"/>
              </a:solidFill>
            </a:endParaRPr>
          </a:p>
        </p:txBody>
      </p:sp>
      <p:sp>
        <p:nvSpPr>
          <p:cNvPr id="3" name="Content Placeholder 2"/>
          <p:cNvSpPr>
            <a:spLocks noGrp="1"/>
          </p:cNvSpPr>
          <p:nvPr>
            <p:ph sz="quarter" idx="1"/>
          </p:nvPr>
        </p:nvSpPr>
        <p:spPr>
          <a:xfrm>
            <a:off x="3962400" y="1676400"/>
            <a:ext cx="4876801" cy="4986530"/>
          </a:xfrm>
        </p:spPr>
        <p:txBody>
          <a:bodyPr>
            <a:noAutofit/>
          </a:bodyPr>
          <a:lstStyle/>
          <a:p>
            <a:r>
              <a:rPr lang="en-US" dirty="0"/>
              <a:t>Although prior studies have explored reports of maltreatment as possible antecedents of SIDS,</a:t>
            </a:r>
            <a:r>
              <a:rPr lang="en-US" baseline="30000" dirty="0"/>
              <a:t> </a:t>
            </a:r>
            <a:r>
              <a:rPr lang="en-US" dirty="0"/>
              <a:t>this is the </a:t>
            </a:r>
            <a:r>
              <a:rPr lang="en-US" u="sng" dirty="0"/>
              <a:t>first study</a:t>
            </a:r>
            <a:r>
              <a:rPr lang="en-US" dirty="0"/>
              <a:t> in which a prior allegation of abuse or neglect was identified as a </a:t>
            </a:r>
            <a:r>
              <a:rPr lang="en-US" u="sng" dirty="0"/>
              <a:t>prospective</a:t>
            </a:r>
            <a:r>
              <a:rPr lang="en-US" dirty="0"/>
              <a:t> risk factor for SIDS and other postneonatal </a:t>
            </a:r>
            <a:r>
              <a:rPr lang="en-US" dirty="0" smtClean="0"/>
              <a:t>SUIDs </a:t>
            </a:r>
          </a:p>
          <a:p>
            <a:endParaRPr lang="en-US" dirty="0"/>
          </a:p>
          <a:p>
            <a:r>
              <a:rPr lang="en-US" dirty="0" smtClean="0"/>
              <a:t>An infant’s earlier, non-fatal referral to CPS </a:t>
            </a:r>
            <a:r>
              <a:rPr lang="en-US" u="sng" dirty="0" smtClean="0"/>
              <a:t>was the single strongest predictor</a:t>
            </a:r>
            <a:r>
              <a:rPr lang="en-US" dirty="0" smtClean="0"/>
              <a:t> of SIDS, ASSB, and a death of undetermined intent</a:t>
            </a:r>
            <a:endParaRPr lang="en-US" dirty="0"/>
          </a:p>
        </p:txBody>
      </p:sp>
      <p:sp>
        <p:nvSpPr>
          <p:cNvPr id="5" name="TextBox 4"/>
          <p:cNvSpPr txBox="1"/>
          <p:nvPr/>
        </p:nvSpPr>
        <p:spPr>
          <a:xfrm>
            <a:off x="2292869" y="2463172"/>
            <a:ext cx="838200" cy="307777"/>
          </a:xfrm>
          <a:prstGeom prst="rect">
            <a:avLst/>
          </a:prstGeom>
          <a:noFill/>
        </p:spPr>
        <p:txBody>
          <a:bodyPr wrap="square" rtlCol="0">
            <a:spAutoFit/>
          </a:bodyPr>
          <a:lstStyle/>
          <a:p>
            <a:r>
              <a:rPr lang="en-US" sz="1400" b="1" dirty="0" smtClean="0"/>
              <a:t>SUID</a:t>
            </a:r>
            <a:endParaRPr lang="en-US" sz="1400" b="1" dirty="0"/>
          </a:p>
        </p:txBody>
      </p:sp>
      <p:sp>
        <p:nvSpPr>
          <p:cNvPr id="6" name="TextBox 5"/>
          <p:cNvSpPr txBox="1"/>
          <p:nvPr/>
        </p:nvSpPr>
        <p:spPr>
          <a:xfrm>
            <a:off x="2209800" y="3699115"/>
            <a:ext cx="838200" cy="307777"/>
          </a:xfrm>
          <a:prstGeom prst="rect">
            <a:avLst/>
          </a:prstGeom>
          <a:noFill/>
        </p:spPr>
        <p:txBody>
          <a:bodyPr wrap="square" rtlCol="0">
            <a:spAutoFit/>
          </a:bodyPr>
          <a:lstStyle/>
          <a:p>
            <a:r>
              <a:rPr lang="en-US" sz="1400" b="1" dirty="0" smtClean="0"/>
              <a:t>SIDS</a:t>
            </a:r>
            <a:endParaRPr lang="en-US" sz="1400" b="1" dirty="0"/>
          </a:p>
        </p:txBody>
      </p:sp>
      <p:sp>
        <p:nvSpPr>
          <p:cNvPr id="7" name="TextBox 6"/>
          <p:cNvSpPr txBox="1"/>
          <p:nvPr/>
        </p:nvSpPr>
        <p:spPr>
          <a:xfrm>
            <a:off x="2129851" y="4800600"/>
            <a:ext cx="1600201" cy="307777"/>
          </a:xfrm>
          <a:prstGeom prst="rect">
            <a:avLst/>
          </a:prstGeom>
          <a:noFill/>
        </p:spPr>
        <p:txBody>
          <a:bodyPr wrap="square" rtlCol="0">
            <a:spAutoFit/>
          </a:bodyPr>
          <a:lstStyle/>
          <a:p>
            <a:pPr algn="ctr"/>
            <a:r>
              <a:rPr lang="en-US" sz="1400" b="1" dirty="0" smtClean="0"/>
              <a:t>undetermined</a:t>
            </a:r>
            <a:endParaRPr lang="en-US" sz="1400" b="1" dirty="0"/>
          </a:p>
        </p:txBody>
      </p:sp>
      <p:sp>
        <p:nvSpPr>
          <p:cNvPr id="8" name="TextBox 7"/>
          <p:cNvSpPr txBox="1"/>
          <p:nvPr/>
        </p:nvSpPr>
        <p:spPr>
          <a:xfrm>
            <a:off x="1412822" y="5959069"/>
            <a:ext cx="1600201" cy="307777"/>
          </a:xfrm>
          <a:prstGeom prst="rect">
            <a:avLst/>
          </a:prstGeom>
          <a:noFill/>
        </p:spPr>
        <p:txBody>
          <a:bodyPr wrap="square" rtlCol="0">
            <a:spAutoFit/>
          </a:bodyPr>
          <a:lstStyle/>
          <a:p>
            <a:pPr algn="ctr"/>
            <a:r>
              <a:rPr lang="en-US" sz="1400" b="1" dirty="0" smtClean="0"/>
              <a:t>ASSB</a:t>
            </a:r>
            <a:endParaRPr lang="en-US" sz="1400" b="1" dirty="0"/>
          </a:p>
        </p:txBody>
      </p:sp>
    </p:spTree>
    <p:extLst>
      <p:ext uri="{BB962C8B-B14F-4D97-AF65-F5344CB8AC3E}">
        <p14:creationId xmlns:p14="http://schemas.microsoft.com/office/powerpoint/2010/main" val="2439809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30"/>
          </a:xfrm>
        </p:spPr>
        <p:txBody>
          <a:bodyPr>
            <a:normAutofit lnSpcReduction="10000"/>
          </a:bodyPr>
          <a:lstStyle/>
          <a:p>
            <a:r>
              <a:rPr lang="en-US" dirty="0"/>
              <a:t>Maltreatment referral rates vary widely across states, reflecting different definitions of abuse and neglect, varying community thresholds for reporting an infant to CPS, and capturing diverse populations of at-risk populations of infants. </a:t>
            </a:r>
            <a:endParaRPr lang="en-US" dirty="0" smtClean="0"/>
          </a:p>
          <a:p>
            <a:pPr lvl="1"/>
            <a:r>
              <a:rPr lang="en-US" dirty="0" smtClean="0"/>
              <a:t>CPS </a:t>
            </a:r>
            <a:r>
              <a:rPr lang="en-US" dirty="0"/>
              <a:t>contact as a prospective risk marker for </a:t>
            </a:r>
            <a:r>
              <a:rPr lang="en-US" dirty="0" smtClean="0"/>
              <a:t>SUIDs may </a:t>
            </a:r>
            <a:r>
              <a:rPr lang="en-US" dirty="0"/>
              <a:t>vary with the risk profile of reported infants</a:t>
            </a:r>
            <a:r>
              <a:rPr lang="en-US" dirty="0" smtClean="0"/>
              <a:t>.</a:t>
            </a:r>
          </a:p>
          <a:p>
            <a:pPr marL="45720" indent="0">
              <a:buNone/>
            </a:pPr>
            <a:endParaRPr lang="en-US" dirty="0" smtClean="0"/>
          </a:p>
          <a:p>
            <a:r>
              <a:rPr lang="en-US" dirty="0" smtClean="0"/>
              <a:t>No ability to adjust for maternal smoking – one of the most well-established markers of SUIDs</a:t>
            </a:r>
          </a:p>
          <a:p>
            <a:pPr lvl="1"/>
            <a:r>
              <a:rPr lang="en-US" dirty="0" smtClean="0"/>
              <a:t>No information concerning prenatal alcohol consumption or illegal drug use</a:t>
            </a:r>
          </a:p>
          <a:p>
            <a:pPr marL="45720" indent="0">
              <a:buNone/>
            </a:pPr>
            <a:endParaRPr lang="en-US" dirty="0" smtClean="0"/>
          </a:p>
          <a:p>
            <a:r>
              <a:rPr lang="en-US" dirty="0" smtClean="0"/>
              <a:t>No ability to adjust for the sleep environment/adherence to safe sleeping practices</a:t>
            </a:r>
            <a:endParaRPr lang="en-US" dirty="0"/>
          </a:p>
        </p:txBody>
      </p:sp>
      <p:sp>
        <p:nvSpPr>
          <p:cNvPr id="3" name="Title 2"/>
          <p:cNvSpPr>
            <a:spLocks noGrp="1"/>
          </p:cNvSpPr>
          <p:nvPr>
            <p:ph type="title"/>
          </p:nvPr>
        </p:nvSpPr>
        <p:spPr/>
        <p:txBody>
          <a:bodyPr/>
          <a:lstStyle/>
          <a:p>
            <a:pPr algn="l"/>
            <a:r>
              <a:rPr lang="en-US" dirty="0" smtClean="0">
                <a:solidFill>
                  <a:srgbClr val="FFC000"/>
                </a:solidFill>
              </a:rPr>
              <a:t>Limitations</a:t>
            </a:r>
            <a:endParaRPr lang="en-US" dirty="0">
              <a:solidFill>
                <a:srgbClr val="FFC000"/>
              </a:solidFill>
            </a:endParaRPr>
          </a:p>
        </p:txBody>
      </p:sp>
    </p:spTree>
    <p:extLst>
      <p:ext uri="{BB962C8B-B14F-4D97-AF65-F5344CB8AC3E}">
        <p14:creationId xmlns:p14="http://schemas.microsoft.com/office/powerpoint/2010/main" val="35569586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676400"/>
            <a:ext cx="8610602" cy="4910330"/>
          </a:xfrm>
        </p:spPr>
        <p:txBody>
          <a:bodyPr>
            <a:normAutofit/>
          </a:bodyPr>
          <a:lstStyle/>
          <a:p>
            <a:r>
              <a:rPr lang="en-US" dirty="0"/>
              <a:t>Data from the past decade suggest there may be a ceiling to the influence and reach of SIDS awareness and prevention campaigns. </a:t>
            </a:r>
            <a:endParaRPr lang="en-US" dirty="0" smtClean="0"/>
          </a:p>
          <a:p>
            <a:r>
              <a:rPr lang="en-US" dirty="0" smtClean="0"/>
              <a:t>If </a:t>
            </a:r>
            <a:r>
              <a:rPr lang="en-US" dirty="0"/>
              <a:t>this is the case, efforts to further reduce postneonatal infant deaths will require more intensive interventions targeted to populations with a greater concentration of risk factors. </a:t>
            </a:r>
            <a:endParaRPr lang="en-US" dirty="0" smtClean="0"/>
          </a:p>
          <a:p>
            <a:r>
              <a:rPr lang="en-US" dirty="0" smtClean="0"/>
              <a:t>Infants </a:t>
            </a:r>
            <a:r>
              <a:rPr lang="en-US" dirty="0"/>
              <a:t>reported to CPS represent a very vulnerable subset of </a:t>
            </a:r>
            <a:r>
              <a:rPr lang="en-US" dirty="0" smtClean="0"/>
              <a:t>children... </a:t>
            </a:r>
            <a:endParaRPr lang="en-US" dirty="0"/>
          </a:p>
        </p:txBody>
      </p:sp>
      <p:sp>
        <p:nvSpPr>
          <p:cNvPr id="3" name="Title 2"/>
          <p:cNvSpPr>
            <a:spLocks noGrp="1"/>
          </p:cNvSpPr>
          <p:nvPr>
            <p:ph type="title"/>
          </p:nvPr>
        </p:nvSpPr>
        <p:spPr/>
        <p:txBody>
          <a:bodyPr/>
          <a:lstStyle/>
          <a:p>
            <a:pPr algn="l"/>
            <a:r>
              <a:rPr lang="en-US" dirty="0" smtClean="0">
                <a:solidFill>
                  <a:srgbClr val="FFC000"/>
                </a:solidFill>
              </a:rPr>
              <a:t>Conclusions</a:t>
            </a:r>
            <a:endParaRPr lang="en-US" dirty="0">
              <a:solidFill>
                <a:srgbClr val="FFC000"/>
              </a:solidFill>
            </a:endParaRPr>
          </a:p>
        </p:txBody>
      </p:sp>
      <p:pic>
        <p:nvPicPr>
          <p:cNvPr id="1026" name="Picture 2" descr="https://encrypted-tbn1.gstatic.com/images?q=tbn:ANd9GcQC_LgTmDi4wc8sQTlWhTo7Ja3FuD8zyuUFVU3mQAyRRlqttkx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322164"/>
            <a:ext cx="3694711" cy="2273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40301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FFC000"/>
                </a:solidFill>
              </a:rPr>
              <a:t>Questions?</a:t>
            </a:r>
            <a:br>
              <a:rPr lang="en-US" dirty="0" smtClean="0">
                <a:solidFill>
                  <a:srgbClr val="FFC000"/>
                </a:solidFill>
              </a:rPr>
            </a:br>
            <a:r>
              <a:rPr lang="en-US" sz="1800" b="1" u="sng" cap="none" dirty="0" smtClean="0">
                <a:solidFill>
                  <a:srgbClr val="FFFF00"/>
                </a:solidFill>
              </a:rPr>
              <a:t>ehornste@usc.edu</a:t>
            </a:r>
            <a:r>
              <a:rPr lang="en-US" sz="1800" dirty="0" smtClean="0">
                <a:solidFill>
                  <a:srgbClr val="FFC000"/>
                </a:solidFill>
              </a:rPr>
              <a:t/>
            </a:r>
            <a:br>
              <a:rPr lang="en-US" sz="1800" dirty="0" smtClean="0">
                <a:solidFill>
                  <a:srgbClr val="FFC000"/>
                </a:solidFill>
              </a:rPr>
            </a:br>
            <a:endParaRPr lang="en-US" dirty="0">
              <a:solidFill>
                <a:srgbClr val="FFC000"/>
              </a:solidFill>
            </a:endParaRPr>
          </a:p>
        </p:txBody>
      </p:sp>
      <p:pic>
        <p:nvPicPr>
          <p:cNvPr id="6" name="Picture 5" descr="ucbseal_75x75"/>
          <p:cNvPicPr>
            <a:picLocks noChangeAspect="1" noChangeArrowheads="1"/>
          </p:cNvPicPr>
          <p:nvPr/>
        </p:nvPicPr>
        <p:blipFill>
          <a:blip r:embed="rId2" cstate="print"/>
          <a:srcRect/>
          <a:stretch>
            <a:fillRect/>
          </a:stretch>
        </p:blipFill>
        <p:spPr bwMode="auto">
          <a:xfrm>
            <a:off x="7566460" y="1600200"/>
            <a:ext cx="914400" cy="914400"/>
          </a:xfrm>
          <a:prstGeom prst="rect">
            <a:avLst/>
          </a:prstGeom>
          <a:noFill/>
          <a:ln w="9525">
            <a:noFill/>
            <a:miter lim="800000"/>
            <a:headEnd/>
            <a:tailEnd/>
          </a:ln>
        </p:spPr>
      </p:pic>
      <p:pic>
        <p:nvPicPr>
          <p:cNvPr id="7" name="Picture 10" descr="CDSS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8266" y="4309360"/>
            <a:ext cx="875425" cy="592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Regular Use Shield_GoldOnWhite_NoBG.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7772211" y="3002785"/>
            <a:ext cx="647534" cy="833652"/>
          </a:xfrm>
          <a:prstGeom prst="rect">
            <a:avLst/>
          </a:prstGeom>
        </p:spPr>
      </p:pic>
    </p:spTree>
    <p:extLst>
      <p:ext uri="{BB962C8B-B14F-4D97-AF65-F5344CB8AC3E}">
        <p14:creationId xmlns:p14="http://schemas.microsoft.com/office/powerpoint/2010/main" val="283385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Autofit/>
          </a:bodyPr>
          <a:lstStyle/>
          <a:p>
            <a:pPr>
              <a:lnSpc>
                <a:spcPct val="110000"/>
              </a:lnSpc>
            </a:pPr>
            <a:r>
              <a:rPr lang="en-US" sz="2200" dirty="0" smtClean="0">
                <a:solidFill>
                  <a:schemeClr val="tx1"/>
                </a:solidFill>
              </a:rPr>
              <a:t>Thank you to our colleagues at the Center for Social Services Research and the California Department of Social Services</a:t>
            </a:r>
          </a:p>
          <a:p>
            <a:pPr marL="45720" indent="0">
              <a:lnSpc>
                <a:spcPct val="110000"/>
              </a:lnSpc>
              <a:buNone/>
            </a:pPr>
            <a:endParaRPr lang="en-US" sz="2200" dirty="0" smtClean="0">
              <a:solidFill>
                <a:schemeClr val="tx1"/>
              </a:solidFill>
            </a:endParaRPr>
          </a:p>
          <a:p>
            <a:pPr>
              <a:lnSpc>
                <a:spcPct val="110000"/>
              </a:lnSpc>
            </a:pPr>
            <a:r>
              <a:rPr lang="en-US" sz="2200" dirty="0" smtClean="0">
                <a:solidFill>
                  <a:schemeClr val="tx1"/>
                </a:solidFill>
              </a:rPr>
              <a:t>Data linkages funded by the H.F. Guggenheim Foundation</a:t>
            </a:r>
          </a:p>
          <a:p>
            <a:pPr>
              <a:lnSpc>
                <a:spcPct val="110000"/>
              </a:lnSpc>
            </a:pPr>
            <a:endParaRPr lang="en-US" sz="2200" dirty="0" smtClean="0">
              <a:solidFill>
                <a:schemeClr val="tx1"/>
              </a:solidFill>
            </a:endParaRPr>
          </a:p>
          <a:p>
            <a:pPr>
              <a:lnSpc>
                <a:spcPct val="110000"/>
              </a:lnSpc>
            </a:pPr>
            <a:r>
              <a:rPr lang="en-US" sz="2200" dirty="0" smtClean="0">
                <a:solidFill>
                  <a:schemeClr val="tx1"/>
                </a:solidFill>
              </a:rPr>
              <a:t>Support for this and other research arising from the California Performance Indicators Project generously provided by the California </a:t>
            </a:r>
            <a:r>
              <a:rPr lang="en-US" sz="2200" dirty="0">
                <a:solidFill>
                  <a:schemeClr val="tx1"/>
                </a:solidFill>
              </a:rPr>
              <a:t>Department of Social Services, the Stuart Foundation, &amp; Casey Family Programs</a:t>
            </a:r>
          </a:p>
          <a:p>
            <a:endParaRPr lang="en-US" sz="2200" dirty="0">
              <a:solidFill>
                <a:schemeClr val="tx1"/>
              </a:solidFill>
            </a:endParaRPr>
          </a:p>
        </p:txBody>
      </p:sp>
      <p:sp>
        <p:nvSpPr>
          <p:cNvPr id="3" name="Title 2"/>
          <p:cNvSpPr>
            <a:spLocks noGrp="1"/>
          </p:cNvSpPr>
          <p:nvPr>
            <p:ph type="title"/>
          </p:nvPr>
        </p:nvSpPr>
        <p:spPr/>
        <p:txBody>
          <a:bodyPr/>
          <a:lstStyle/>
          <a:p>
            <a:pPr algn="l"/>
            <a:r>
              <a:rPr lang="en-US" dirty="0" smtClean="0">
                <a:solidFill>
                  <a:srgbClr val="FFC000"/>
                </a:solidFill>
              </a:rPr>
              <a:t>Acknowledgements</a:t>
            </a:r>
            <a:endParaRPr lang="en-US" dirty="0">
              <a:solidFill>
                <a:srgbClr val="FFC000"/>
              </a:solidFill>
            </a:endParaRPr>
          </a:p>
        </p:txBody>
      </p:sp>
    </p:spTree>
    <p:extLst>
      <p:ext uri="{BB962C8B-B14F-4D97-AF65-F5344CB8AC3E}">
        <p14:creationId xmlns:p14="http://schemas.microsoft.com/office/powerpoint/2010/main" val="40897563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dirty="0" smtClean="0">
                <a:solidFill>
                  <a:srgbClr val="FFC000"/>
                </a:solidFill>
              </a:rPr>
              <a:t>Background</a:t>
            </a:r>
            <a:endParaRPr lang="en-US" sz="7200" dirty="0">
              <a:solidFill>
                <a:srgbClr val="FFC000"/>
              </a:solidFill>
            </a:endParaRPr>
          </a:p>
        </p:txBody>
      </p:sp>
      <p:sp>
        <p:nvSpPr>
          <p:cNvPr id="3" name="Content Placeholder 2"/>
          <p:cNvSpPr>
            <a:spLocks noGrp="1"/>
          </p:cNvSpPr>
          <p:nvPr>
            <p:ph sz="quarter" idx="1"/>
          </p:nvPr>
        </p:nvSpPr>
        <p:spPr>
          <a:xfrm>
            <a:off x="457200" y="1676400"/>
            <a:ext cx="8382000" cy="2133600"/>
          </a:xfrm>
        </p:spPr>
        <p:txBody>
          <a:bodyPr>
            <a:normAutofit/>
          </a:bodyPr>
          <a:lstStyle/>
          <a:p>
            <a:r>
              <a:rPr lang="en-US" dirty="0"/>
              <a:t>Each year in the United States, more than 4,500 children die during the first 12 months of life with no immediately identifiable cause or explanation, deaths broadly defined as sudden and unexpected infant deaths (SUIDs)</a:t>
            </a:r>
            <a:endParaRPr lang="en-US" sz="1800" dirty="0" smtClean="0"/>
          </a:p>
        </p:txBody>
      </p:sp>
      <p:graphicFrame>
        <p:nvGraphicFramePr>
          <p:cNvPr id="4" name="Diagram 3"/>
          <p:cNvGraphicFramePr/>
          <p:nvPr>
            <p:extLst>
              <p:ext uri="{D42A27DB-BD31-4B8C-83A1-F6EECF244321}">
                <p14:modId xmlns:p14="http://schemas.microsoft.com/office/powerpoint/2010/main" val="2652722163"/>
              </p:ext>
            </p:extLst>
          </p:nvPr>
        </p:nvGraphicFramePr>
        <p:xfrm>
          <a:off x="1219200" y="3124200"/>
          <a:ext cx="70104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50855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dirty="0" smtClean="0">
                <a:solidFill>
                  <a:srgbClr val="FFC000"/>
                </a:solidFill>
              </a:rPr>
              <a:t>A Diagnostic Shift</a:t>
            </a:r>
            <a:endParaRPr lang="en-US" sz="7200" dirty="0">
              <a:solidFill>
                <a:srgbClr val="FFC000"/>
              </a:solidFill>
            </a:endParaRPr>
          </a:p>
        </p:txBody>
      </p:sp>
      <p:sp>
        <p:nvSpPr>
          <p:cNvPr id="3" name="Content Placeholder 2"/>
          <p:cNvSpPr>
            <a:spLocks noGrp="1"/>
          </p:cNvSpPr>
          <p:nvPr>
            <p:ph sz="quarter" idx="1"/>
          </p:nvPr>
        </p:nvSpPr>
        <p:spPr>
          <a:xfrm>
            <a:off x="304800" y="1676400"/>
            <a:ext cx="8732520" cy="2133600"/>
          </a:xfrm>
        </p:spPr>
        <p:txBody>
          <a:bodyPr>
            <a:normAutofit/>
          </a:bodyPr>
          <a:lstStyle/>
          <a:p>
            <a:r>
              <a:rPr lang="en-US" sz="1800" dirty="0"/>
              <a:t>The current distribution of SUID classifications reflects a diagnostic shift that has occurred over more than two decades, largely attributed to growing medical examiner and coroner adherence to 1991 definitional criteria for excluding all other causes of death before certifying a death as SIDS</a:t>
            </a:r>
            <a:endParaRPr lang="en-US" sz="1600" dirty="0" smtClean="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1" y="3171414"/>
            <a:ext cx="4572000" cy="335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861560" y="3232375"/>
            <a:ext cx="2819400" cy="381000"/>
          </a:xfrm>
          <a:prstGeom prst="rect">
            <a:avLst/>
          </a:prstGeom>
          <a:noFill/>
        </p:spPr>
        <p:txBody>
          <a:bodyPr wrap="square" rtlCol="0">
            <a:spAutoFit/>
          </a:bodyPr>
          <a:lstStyle/>
          <a:p>
            <a:r>
              <a:rPr lang="en-US" b="1" dirty="0">
                <a:solidFill>
                  <a:srgbClr val="FF0000"/>
                </a:solidFill>
              </a:rPr>
              <a:t>p</a:t>
            </a:r>
            <a:r>
              <a:rPr lang="en-US" b="1" dirty="0" smtClean="0">
                <a:solidFill>
                  <a:srgbClr val="FF0000"/>
                </a:solidFill>
              </a:rPr>
              <a:t>ostneonatal death rate</a:t>
            </a:r>
            <a:endParaRPr lang="en-US" b="1" dirty="0">
              <a:solidFill>
                <a:srgbClr val="FF0000"/>
              </a:solidFill>
            </a:endParaRPr>
          </a:p>
        </p:txBody>
      </p:sp>
      <p:sp>
        <p:nvSpPr>
          <p:cNvPr id="10" name="TextBox 9"/>
          <p:cNvSpPr txBox="1"/>
          <p:nvPr/>
        </p:nvSpPr>
        <p:spPr>
          <a:xfrm>
            <a:off x="4861560" y="4248150"/>
            <a:ext cx="2819400" cy="381000"/>
          </a:xfrm>
          <a:prstGeom prst="rect">
            <a:avLst/>
          </a:prstGeom>
          <a:noFill/>
        </p:spPr>
        <p:txBody>
          <a:bodyPr wrap="square" rtlCol="0">
            <a:spAutoFit/>
          </a:bodyPr>
          <a:lstStyle/>
          <a:p>
            <a:r>
              <a:rPr lang="en-US" b="1" dirty="0" smtClean="0">
                <a:solidFill>
                  <a:srgbClr val="00B050"/>
                </a:solidFill>
              </a:rPr>
              <a:t>SIDS (R95)</a:t>
            </a:r>
            <a:endParaRPr lang="en-US" b="1" dirty="0">
              <a:solidFill>
                <a:srgbClr val="00B050"/>
              </a:solidFill>
            </a:endParaRPr>
          </a:p>
        </p:txBody>
      </p:sp>
      <p:sp>
        <p:nvSpPr>
          <p:cNvPr id="11" name="TextBox 10"/>
          <p:cNvSpPr txBox="1"/>
          <p:nvPr/>
        </p:nvSpPr>
        <p:spPr>
          <a:xfrm>
            <a:off x="4861560" y="4629150"/>
            <a:ext cx="2819400" cy="381000"/>
          </a:xfrm>
          <a:prstGeom prst="rect">
            <a:avLst/>
          </a:prstGeom>
          <a:noFill/>
        </p:spPr>
        <p:txBody>
          <a:bodyPr wrap="square" rtlCol="0">
            <a:spAutoFit/>
          </a:bodyPr>
          <a:lstStyle/>
          <a:p>
            <a:r>
              <a:rPr lang="en-US" b="1" dirty="0" smtClean="0">
                <a:solidFill>
                  <a:srgbClr val="0070C0"/>
                </a:solidFill>
              </a:rPr>
              <a:t>Undetermined (R99)</a:t>
            </a:r>
            <a:endParaRPr lang="en-US" b="1" dirty="0">
              <a:solidFill>
                <a:srgbClr val="0070C0"/>
              </a:solidFill>
            </a:endParaRPr>
          </a:p>
        </p:txBody>
      </p:sp>
      <p:sp>
        <p:nvSpPr>
          <p:cNvPr id="12" name="TextBox 11"/>
          <p:cNvSpPr txBox="1"/>
          <p:nvPr/>
        </p:nvSpPr>
        <p:spPr>
          <a:xfrm>
            <a:off x="4876800" y="5010150"/>
            <a:ext cx="2819400" cy="381000"/>
          </a:xfrm>
          <a:prstGeom prst="rect">
            <a:avLst/>
          </a:prstGeom>
          <a:noFill/>
        </p:spPr>
        <p:txBody>
          <a:bodyPr wrap="square" rtlCol="0">
            <a:spAutoFit/>
          </a:bodyPr>
          <a:lstStyle/>
          <a:p>
            <a:r>
              <a:rPr lang="en-US" b="1" dirty="0" smtClean="0">
                <a:solidFill>
                  <a:schemeClr val="accent4"/>
                </a:solidFill>
              </a:rPr>
              <a:t>ASSB (W75)</a:t>
            </a:r>
            <a:endParaRPr lang="en-US" b="1" dirty="0">
              <a:solidFill>
                <a:schemeClr val="accent4"/>
              </a:solidFill>
            </a:endParaRPr>
          </a:p>
        </p:txBody>
      </p:sp>
      <p:cxnSp>
        <p:nvCxnSpPr>
          <p:cNvPr id="8" name="Straight Connector 7"/>
          <p:cNvCxnSpPr/>
          <p:nvPr/>
        </p:nvCxnSpPr>
        <p:spPr>
          <a:xfrm>
            <a:off x="1164022" y="4108675"/>
            <a:ext cx="3429000" cy="342900"/>
          </a:xfrm>
          <a:prstGeom prst="line">
            <a:avLst/>
          </a:prstGeom>
          <a:ln w="317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1191611" y="4808799"/>
            <a:ext cx="3429000" cy="184036"/>
          </a:xfrm>
          <a:prstGeom prst="line">
            <a:avLst/>
          </a:prstGeom>
          <a:ln w="317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1199231" y="5328930"/>
            <a:ext cx="3413760" cy="432025"/>
          </a:xfrm>
          <a:prstGeom prst="line">
            <a:avLst/>
          </a:prstGeom>
          <a:ln w="317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179262" y="3360010"/>
            <a:ext cx="3413760" cy="8572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73" name="Straight Connector 3072"/>
          <p:cNvCxnSpPr/>
          <p:nvPr/>
        </p:nvCxnSpPr>
        <p:spPr>
          <a:xfrm flipV="1">
            <a:off x="2154622" y="3232375"/>
            <a:ext cx="0" cy="3009900"/>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sp>
        <p:nvSpPr>
          <p:cNvPr id="3078" name="Rectangle 3077"/>
          <p:cNvSpPr/>
          <p:nvPr/>
        </p:nvSpPr>
        <p:spPr>
          <a:xfrm>
            <a:off x="4907280" y="5544943"/>
            <a:ext cx="4038600" cy="1092607"/>
          </a:xfrm>
          <a:prstGeom prst="rect">
            <a:avLst/>
          </a:prstGeom>
        </p:spPr>
        <p:txBody>
          <a:bodyPr wrap="square">
            <a:spAutoFit/>
          </a:bodyPr>
          <a:lstStyle/>
          <a:p>
            <a:r>
              <a:rPr lang="en-US" sz="1300" dirty="0"/>
              <a:t>1. Shapiro-Mendoza CK, </a:t>
            </a:r>
            <a:r>
              <a:rPr lang="en-US" sz="1300" dirty="0" err="1"/>
              <a:t>Tomashek</a:t>
            </a:r>
            <a:r>
              <a:rPr lang="en-US" sz="1300" dirty="0"/>
              <a:t> KM, Anderson RN, </a:t>
            </a:r>
            <a:r>
              <a:rPr lang="en-US" sz="1300" dirty="0" err="1"/>
              <a:t>Wingo</a:t>
            </a:r>
            <a:r>
              <a:rPr lang="en-US" sz="1300" dirty="0"/>
              <a:t> J. Recent National Trends in Sudden, Unexpected Infant Deaths: More Evidence Supporting a Change in Classification or Reporting. </a:t>
            </a:r>
            <a:r>
              <a:rPr lang="en-US" sz="1300" i="1" dirty="0"/>
              <a:t>American Journal of Epidemiology</a:t>
            </a:r>
            <a:r>
              <a:rPr lang="en-US" sz="1300" dirty="0"/>
              <a:t>. 2006;163(8):762–769.</a:t>
            </a:r>
            <a:endParaRPr lang="en-US" sz="1300" dirty="0">
              <a:effectLst/>
            </a:endParaRPr>
          </a:p>
        </p:txBody>
      </p:sp>
    </p:spTree>
    <p:extLst>
      <p:ext uri="{BB962C8B-B14F-4D97-AF65-F5344CB8AC3E}">
        <p14:creationId xmlns:p14="http://schemas.microsoft.com/office/powerpoint/2010/main" val="321423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ipe(down)">
                                      <p:cBhvr>
                                        <p:cTn id="23" dur="500"/>
                                        <p:tgtEl>
                                          <p:spTgt spid="21"/>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down)">
                                      <p:cBhvr>
                                        <p:cTn id="31" dur="500"/>
                                        <p:tgtEl>
                                          <p:spTgt spid="26"/>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757929"/>
          </a:xfrm>
        </p:spPr>
        <p:txBody>
          <a:bodyPr>
            <a:normAutofit/>
          </a:bodyPr>
          <a:lstStyle/>
          <a:p>
            <a:r>
              <a:rPr lang="en-US" dirty="0"/>
              <a:t>T</a:t>
            </a:r>
            <a:r>
              <a:rPr lang="en-US" dirty="0" smtClean="0"/>
              <a:t>o </a:t>
            </a:r>
            <a:r>
              <a:rPr lang="en-US" dirty="0"/>
              <a:t>further reduce </a:t>
            </a:r>
            <a:r>
              <a:rPr lang="en-US" dirty="0" smtClean="0"/>
              <a:t>SIDS/SUIDs</a:t>
            </a:r>
            <a:r>
              <a:rPr lang="en-US" dirty="0"/>
              <a:t>, alternative public health campaigns and more targeted approaches may be required</a:t>
            </a:r>
            <a:r>
              <a:rPr lang="en-US" dirty="0" smtClean="0"/>
              <a:t>.</a:t>
            </a:r>
          </a:p>
          <a:p>
            <a:pPr marL="45720" indent="0">
              <a:buNone/>
            </a:pPr>
            <a:endParaRPr lang="en-US" dirty="0" smtClean="0"/>
          </a:p>
          <a:p>
            <a:r>
              <a:rPr lang="en-US" dirty="0" smtClean="0"/>
              <a:t> </a:t>
            </a:r>
            <a:r>
              <a:rPr lang="en-US" dirty="0"/>
              <a:t>Prior contact with Child Protective Services (CPS) has been documented as a risk factor for preventable death</a:t>
            </a:r>
            <a:r>
              <a:rPr lang="en-US" dirty="0" smtClean="0"/>
              <a:t>. </a:t>
            </a:r>
            <a:r>
              <a:rPr lang="en-US" dirty="0"/>
              <a:t>A similar relationship between CPS contact and sudden and unexpected infant deaths, however, has not </a:t>
            </a:r>
            <a:r>
              <a:rPr lang="en-US" dirty="0" smtClean="0"/>
              <a:t>emerged</a:t>
            </a:r>
          </a:p>
          <a:p>
            <a:pPr marL="45720" indent="0">
              <a:buNone/>
            </a:pPr>
            <a:endParaRPr lang="en-US" dirty="0" smtClean="0"/>
          </a:p>
          <a:p>
            <a:r>
              <a:rPr lang="en-US" dirty="0"/>
              <a:t>This study builds upon earlier research, incorporating diagnostic shifts away from SIDS by examining those SUIDs additionally certified as undetermined and ASSB, and prospectively modeling the relative hazard of a sudden and unexpected infant death using linked birth, CPS, and death records. </a:t>
            </a:r>
          </a:p>
          <a:p>
            <a:endParaRPr lang="en-US" dirty="0" smtClean="0"/>
          </a:p>
          <a:p>
            <a:endParaRPr lang="en-US" dirty="0"/>
          </a:p>
        </p:txBody>
      </p:sp>
      <p:sp>
        <p:nvSpPr>
          <p:cNvPr id="3" name="Title 2"/>
          <p:cNvSpPr>
            <a:spLocks noGrp="1"/>
          </p:cNvSpPr>
          <p:nvPr>
            <p:ph type="title"/>
          </p:nvPr>
        </p:nvSpPr>
        <p:spPr/>
        <p:txBody>
          <a:bodyPr/>
          <a:lstStyle/>
          <a:p>
            <a:pPr algn="l"/>
            <a:r>
              <a:rPr lang="en-US" dirty="0" smtClean="0">
                <a:solidFill>
                  <a:srgbClr val="FFC000"/>
                </a:solidFill>
              </a:rPr>
              <a:t>Motivation</a:t>
            </a:r>
            <a:endParaRPr lang="en-US" dirty="0">
              <a:solidFill>
                <a:srgbClr val="FFC000"/>
              </a:solidFill>
            </a:endParaRPr>
          </a:p>
        </p:txBody>
      </p:sp>
    </p:spTree>
    <p:extLst>
      <p:ext uri="{BB962C8B-B14F-4D97-AF65-F5344CB8AC3E}">
        <p14:creationId xmlns:p14="http://schemas.microsoft.com/office/powerpoint/2010/main" val="954415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solidFill>
                  <a:srgbClr val="FFC000"/>
                </a:solidFill>
              </a:rPr>
              <a:t>Strength</a:t>
            </a:r>
            <a:endParaRPr lang="en-US" dirty="0">
              <a:solidFill>
                <a:srgbClr val="FFC000"/>
              </a:solidFill>
            </a:endParaRPr>
          </a:p>
        </p:txBody>
      </p:sp>
      <p:graphicFrame>
        <p:nvGraphicFramePr>
          <p:cNvPr id="4" name="Diagram 3"/>
          <p:cNvGraphicFramePr/>
          <p:nvPr>
            <p:extLst>
              <p:ext uri="{D42A27DB-BD31-4B8C-83A1-F6EECF244321}">
                <p14:modId xmlns:p14="http://schemas.microsoft.com/office/powerpoint/2010/main" val="1261044520"/>
              </p:ext>
            </p:extLst>
          </p:nvPr>
        </p:nvGraphicFramePr>
        <p:xfrm>
          <a:off x="533400" y="2057400"/>
          <a:ext cx="79248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triped Right Arrow 4"/>
          <p:cNvSpPr/>
          <p:nvPr/>
        </p:nvSpPr>
        <p:spPr>
          <a:xfrm flipH="1">
            <a:off x="3962400" y="4119419"/>
            <a:ext cx="914400" cy="685800"/>
          </a:xfrm>
          <a:prstGeom prst="strip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733799" y="3783801"/>
            <a:ext cx="1676400" cy="369332"/>
          </a:xfrm>
          <a:prstGeom prst="rect">
            <a:avLst/>
          </a:prstGeom>
          <a:noFill/>
        </p:spPr>
        <p:txBody>
          <a:bodyPr wrap="square" rtlCol="0">
            <a:spAutoFit/>
          </a:bodyPr>
          <a:lstStyle/>
          <a:p>
            <a:pPr algn="ctr"/>
            <a:r>
              <a:rPr lang="en-US" b="1" dirty="0" smtClean="0"/>
              <a:t>retrospective</a:t>
            </a:r>
            <a:endParaRPr lang="en-US" b="1" dirty="0"/>
          </a:p>
        </p:txBody>
      </p:sp>
      <p:sp>
        <p:nvSpPr>
          <p:cNvPr id="7" name="Striped Right Arrow 6"/>
          <p:cNvSpPr/>
          <p:nvPr/>
        </p:nvSpPr>
        <p:spPr>
          <a:xfrm rot="10800000" flipH="1">
            <a:off x="4114800" y="4119419"/>
            <a:ext cx="914400" cy="685800"/>
          </a:xfrm>
          <a:prstGeom prst="striped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03321" y="3755708"/>
            <a:ext cx="1676400" cy="369332"/>
          </a:xfrm>
          <a:prstGeom prst="rect">
            <a:avLst/>
          </a:prstGeom>
          <a:noFill/>
        </p:spPr>
        <p:txBody>
          <a:bodyPr wrap="square" rtlCol="0">
            <a:spAutoFit/>
          </a:bodyPr>
          <a:lstStyle/>
          <a:p>
            <a:pPr algn="ctr"/>
            <a:r>
              <a:rPr lang="en-US" b="1" dirty="0" smtClean="0"/>
              <a:t>prospective</a:t>
            </a:r>
            <a:endParaRPr lang="en-US" b="1" dirty="0"/>
          </a:p>
        </p:txBody>
      </p:sp>
      <p:sp>
        <p:nvSpPr>
          <p:cNvPr id="10" name="Oval 9"/>
          <p:cNvSpPr/>
          <p:nvPr/>
        </p:nvSpPr>
        <p:spPr>
          <a:xfrm>
            <a:off x="2667000" y="4511150"/>
            <a:ext cx="530678" cy="530678"/>
          </a:xfrm>
          <a:prstGeom prst="ellipse">
            <a:avLst/>
          </a:prstGeom>
          <a:solidFill>
            <a:schemeClr val="accent3">
              <a:lumMod val="60000"/>
              <a:lumOff val="4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1" name="Oval 10"/>
          <p:cNvSpPr/>
          <p:nvPr/>
        </p:nvSpPr>
        <p:spPr>
          <a:xfrm>
            <a:off x="2947328" y="3045419"/>
            <a:ext cx="364841" cy="364841"/>
          </a:xfrm>
          <a:prstGeom prst="ellipse">
            <a:avLst/>
          </a:pr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352207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arn(inVertic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7"/>
                                        </p:tgtEl>
                                      </p:cBhvr>
                                    </p:animEffect>
                                    <p:set>
                                      <p:cBhvr>
                                        <p:cTn id="3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p:bldP spid="6" grpId="1"/>
      <p:bldP spid="7" grpId="0" animBg="1"/>
      <p:bldP spid="7" grpId="1" animBg="1"/>
      <p:bldP spid="8" grpId="0"/>
      <p:bldP spid="8"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FFC000"/>
                </a:solidFill>
              </a:rPr>
              <a:t>l</a:t>
            </a:r>
            <a:r>
              <a:rPr lang="en-US" dirty="0" smtClean="0">
                <a:solidFill>
                  <a:srgbClr val="FFC000"/>
                </a:solidFill>
              </a:rPr>
              <a:t>inked dataset</a:t>
            </a:r>
            <a:endParaRPr lang="en-US" dirty="0">
              <a:solidFill>
                <a:srgbClr val="FFC000"/>
              </a:solidFill>
            </a:endParaRPr>
          </a:p>
        </p:txBody>
      </p:sp>
      <p:sp>
        <p:nvSpPr>
          <p:cNvPr id="5" name="Rounded Rectangle 4"/>
          <p:cNvSpPr/>
          <p:nvPr/>
        </p:nvSpPr>
        <p:spPr>
          <a:xfrm>
            <a:off x="785948" y="3574384"/>
            <a:ext cx="2081348" cy="1066800"/>
          </a:xfrm>
          <a:prstGeom prst="roundRect">
            <a:avLst/>
          </a:prstGeom>
          <a:solidFill>
            <a:srgbClr val="002060">
              <a:alpha val="82000"/>
            </a:srgb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74122" y="3753841"/>
            <a:ext cx="1905000" cy="707886"/>
          </a:xfrm>
          <a:prstGeom prst="rect">
            <a:avLst/>
          </a:prstGeom>
          <a:noFill/>
        </p:spPr>
        <p:txBody>
          <a:bodyPr wrap="square" rtlCol="0">
            <a:spAutoFit/>
          </a:bodyPr>
          <a:lstStyle/>
          <a:p>
            <a:pPr algn="ctr"/>
            <a:r>
              <a:rPr lang="en-US" sz="2000" b="1" dirty="0">
                <a:solidFill>
                  <a:srgbClr val="00B0F0"/>
                </a:solidFill>
              </a:rPr>
              <a:t>b</a:t>
            </a:r>
            <a:r>
              <a:rPr lang="en-US" sz="2000" b="1" dirty="0" smtClean="0">
                <a:solidFill>
                  <a:srgbClr val="00B0F0"/>
                </a:solidFill>
              </a:rPr>
              <a:t>irth records</a:t>
            </a:r>
          </a:p>
          <a:p>
            <a:pPr algn="ctr"/>
            <a:r>
              <a:rPr lang="en-US" sz="2000" b="1" dirty="0" smtClean="0">
                <a:solidFill>
                  <a:srgbClr val="00B0F0"/>
                </a:solidFill>
              </a:rPr>
              <a:t>1999-2006</a:t>
            </a:r>
            <a:endParaRPr lang="en-US" sz="2000" b="1" dirty="0">
              <a:solidFill>
                <a:srgbClr val="00B0F0"/>
              </a:solidFill>
            </a:endParaRPr>
          </a:p>
        </p:txBody>
      </p:sp>
      <p:sp>
        <p:nvSpPr>
          <p:cNvPr id="10" name="Down Arrow 9"/>
          <p:cNvSpPr/>
          <p:nvPr/>
        </p:nvSpPr>
        <p:spPr>
          <a:xfrm flipV="1">
            <a:off x="1661159" y="4637962"/>
            <a:ext cx="330926" cy="640918"/>
          </a:xfrm>
          <a:prstGeom prst="downArrow">
            <a:avLst/>
          </a:prstGeom>
          <a:solidFill>
            <a:srgbClr val="FFC000"/>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rot="10800000" flipV="1">
            <a:off x="1661159" y="2985386"/>
            <a:ext cx="330926" cy="576979"/>
          </a:xfrm>
          <a:prstGeom prst="downArrow">
            <a:avLst/>
          </a:prstGeom>
          <a:solidFill>
            <a:srgbClr val="92D050"/>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12" name="Right Brace 11"/>
          <p:cNvSpPr/>
          <p:nvPr/>
        </p:nvSpPr>
        <p:spPr>
          <a:xfrm>
            <a:off x="2971800" y="2476500"/>
            <a:ext cx="637904" cy="3438555"/>
          </a:xfrm>
          <a:prstGeom prst="rightBrac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3794760" y="3318614"/>
            <a:ext cx="1371600" cy="1754326"/>
          </a:xfrm>
          <a:prstGeom prst="rect">
            <a:avLst/>
          </a:prstGeom>
          <a:solidFill>
            <a:schemeClr val="accent6">
              <a:lumMod val="75000"/>
            </a:schemeClr>
          </a:solidFill>
        </p:spPr>
        <p:txBody>
          <a:bodyPr wrap="square" rtlCol="0">
            <a:spAutoFit/>
          </a:bodyPr>
          <a:lstStyle/>
          <a:p>
            <a:pPr algn="ctr"/>
            <a:endParaRPr lang="en-US" b="1" dirty="0" smtClean="0">
              <a:solidFill>
                <a:srgbClr val="FFFF00"/>
              </a:solidFill>
            </a:endParaRPr>
          </a:p>
          <a:p>
            <a:pPr algn="ctr"/>
            <a:endParaRPr lang="en-US" b="1" dirty="0">
              <a:solidFill>
                <a:srgbClr val="FFFF00"/>
              </a:solidFill>
            </a:endParaRPr>
          </a:p>
          <a:p>
            <a:pPr algn="ctr"/>
            <a:r>
              <a:rPr lang="en-US" b="1" dirty="0" smtClean="0">
                <a:solidFill>
                  <a:schemeClr val="bg1"/>
                </a:solidFill>
              </a:rPr>
              <a:t>LINKED DATA</a:t>
            </a:r>
          </a:p>
          <a:p>
            <a:pPr algn="ctr"/>
            <a:endParaRPr lang="en-US" b="1" dirty="0">
              <a:solidFill>
                <a:srgbClr val="FFFF00"/>
              </a:solidFill>
            </a:endParaRPr>
          </a:p>
          <a:p>
            <a:pPr algn="ctr"/>
            <a:endParaRPr lang="en-US" b="1" dirty="0" smtClean="0">
              <a:solidFill>
                <a:srgbClr val="FFFF00"/>
              </a:solidFill>
            </a:endParaRPr>
          </a:p>
        </p:txBody>
      </p:sp>
      <p:sp>
        <p:nvSpPr>
          <p:cNvPr id="26" name="TextBox 25"/>
          <p:cNvSpPr txBox="1"/>
          <p:nvPr/>
        </p:nvSpPr>
        <p:spPr>
          <a:xfrm>
            <a:off x="5355770" y="3353034"/>
            <a:ext cx="3167742" cy="369332"/>
          </a:xfrm>
          <a:prstGeom prst="rect">
            <a:avLst/>
          </a:prstGeom>
          <a:solidFill>
            <a:schemeClr val="tx2">
              <a:lumMod val="75000"/>
              <a:alpha val="73000"/>
            </a:schemeClr>
          </a:solidFill>
        </p:spPr>
        <p:txBody>
          <a:bodyPr wrap="square" rtlCol="0">
            <a:spAutoFit/>
          </a:bodyPr>
          <a:lstStyle/>
          <a:p>
            <a:r>
              <a:rPr lang="en-US" b="1" i="1" dirty="0" smtClean="0">
                <a:solidFill>
                  <a:srgbClr val="00B0F0"/>
                </a:solidFill>
              </a:rPr>
              <a:t>    birth </a:t>
            </a:r>
            <a:r>
              <a:rPr lang="en-US" b="1" i="1" dirty="0" smtClean="0">
                <a:solidFill>
                  <a:srgbClr val="FFFF00"/>
                </a:solidFill>
              </a:rPr>
              <a:t>     </a:t>
            </a:r>
            <a:r>
              <a:rPr lang="en-US" b="1" i="1" dirty="0" smtClean="0">
                <a:solidFill>
                  <a:schemeClr val="bg2"/>
                </a:solidFill>
              </a:rPr>
              <a:t>no cps     no death</a:t>
            </a:r>
            <a:endParaRPr lang="en-US" b="1" i="1" dirty="0">
              <a:solidFill>
                <a:schemeClr val="bg2"/>
              </a:solidFill>
            </a:endParaRPr>
          </a:p>
        </p:txBody>
      </p:sp>
      <p:sp>
        <p:nvSpPr>
          <p:cNvPr id="27" name="TextBox 26"/>
          <p:cNvSpPr txBox="1"/>
          <p:nvPr/>
        </p:nvSpPr>
        <p:spPr>
          <a:xfrm>
            <a:off x="5355770" y="3812378"/>
            <a:ext cx="3178629" cy="369332"/>
          </a:xfrm>
          <a:prstGeom prst="rect">
            <a:avLst/>
          </a:prstGeom>
          <a:solidFill>
            <a:schemeClr val="tx2">
              <a:lumMod val="75000"/>
              <a:alpha val="73000"/>
            </a:schemeClr>
          </a:solidFill>
        </p:spPr>
        <p:txBody>
          <a:bodyPr wrap="square" rtlCol="0">
            <a:spAutoFit/>
          </a:bodyPr>
          <a:lstStyle/>
          <a:p>
            <a:r>
              <a:rPr lang="en-US" b="1" i="1" dirty="0" smtClean="0">
                <a:solidFill>
                  <a:srgbClr val="00B0F0"/>
                </a:solidFill>
              </a:rPr>
              <a:t>    birth</a:t>
            </a:r>
            <a:r>
              <a:rPr lang="en-US" b="1" i="1" dirty="0" smtClean="0">
                <a:solidFill>
                  <a:srgbClr val="FFFF00"/>
                </a:solidFill>
              </a:rPr>
              <a:t>      </a:t>
            </a:r>
            <a:r>
              <a:rPr lang="en-US" b="1" i="1" dirty="0" smtClean="0">
                <a:solidFill>
                  <a:srgbClr val="92D050"/>
                </a:solidFill>
              </a:rPr>
              <a:t>cps</a:t>
            </a:r>
            <a:r>
              <a:rPr lang="en-US" b="1" i="1" dirty="0" smtClean="0">
                <a:solidFill>
                  <a:srgbClr val="FFFF00"/>
                </a:solidFill>
              </a:rPr>
              <a:t>          </a:t>
            </a:r>
            <a:r>
              <a:rPr lang="en-US" b="1" i="1" dirty="0" smtClean="0">
                <a:solidFill>
                  <a:schemeClr val="bg2"/>
                </a:solidFill>
              </a:rPr>
              <a:t>no death</a:t>
            </a:r>
            <a:endParaRPr lang="en-US" b="1" i="1" dirty="0">
              <a:solidFill>
                <a:schemeClr val="bg2"/>
              </a:solidFill>
            </a:endParaRPr>
          </a:p>
        </p:txBody>
      </p:sp>
      <p:sp>
        <p:nvSpPr>
          <p:cNvPr id="28" name="TextBox 27"/>
          <p:cNvSpPr txBox="1"/>
          <p:nvPr/>
        </p:nvSpPr>
        <p:spPr>
          <a:xfrm>
            <a:off x="5355771" y="4271852"/>
            <a:ext cx="3178628" cy="369332"/>
          </a:xfrm>
          <a:prstGeom prst="rect">
            <a:avLst/>
          </a:prstGeom>
          <a:solidFill>
            <a:schemeClr val="tx2">
              <a:lumMod val="75000"/>
              <a:alpha val="73000"/>
            </a:schemeClr>
          </a:solidFill>
        </p:spPr>
        <p:txBody>
          <a:bodyPr wrap="square" rtlCol="0">
            <a:spAutoFit/>
          </a:bodyPr>
          <a:lstStyle/>
          <a:p>
            <a:r>
              <a:rPr lang="en-US" b="1" i="1" dirty="0" smtClean="0">
                <a:solidFill>
                  <a:srgbClr val="00B0F0"/>
                </a:solidFill>
              </a:rPr>
              <a:t>    birth</a:t>
            </a:r>
            <a:r>
              <a:rPr lang="en-US" b="1" i="1" dirty="0" smtClean="0">
                <a:solidFill>
                  <a:srgbClr val="FFFF00"/>
                </a:solidFill>
              </a:rPr>
              <a:t>      </a:t>
            </a:r>
            <a:r>
              <a:rPr lang="en-US" b="1" i="1" dirty="0" smtClean="0">
                <a:solidFill>
                  <a:schemeClr val="bg2"/>
                </a:solidFill>
              </a:rPr>
              <a:t>no cps</a:t>
            </a:r>
            <a:r>
              <a:rPr lang="en-US" b="1" i="1" dirty="0">
                <a:solidFill>
                  <a:schemeClr val="bg2"/>
                </a:solidFill>
              </a:rPr>
              <a:t> </a:t>
            </a:r>
            <a:r>
              <a:rPr lang="en-US" b="1" i="1" dirty="0" smtClean="0">
                <a:solidFill>
                  <a:schemeClr val="bg2"/>
                </a:solidFill>
              </a:rPr>
              <a:t>   </a:t>
            </a:r>
            <a:r>
              <a:rPr lang="en-US" b="1" i="1" dirty="0" smtClean="0">
                <a:solidFill>
                  <a:srgbClr val="FFC000"/>
                </a:solidFill>
              </a:rPr>
              <a:t>death</a:t>
            </a:r>
            <a:endParaRPr lang="en-US" b="1" i="1" dirty="0">
              <a:solidFill>
                <a:srgbClr val="FFC000"/>
              </a:solidFill>
            </a:endParaRPr>
          </a:p>
        </p:txBody>
      </p:sp>
      <p:sp>
        <p:nvSpPr>
          <p:cNvPr id="29" name="TextBox 28"/>
          <p:cNvSpPr txBox="1"/>
          <p:nvPr/>
        </p:nvSpPr>
        <p:spPr>
          <a:xfrm>
            <a:off x="5366656" y="4703123"/>
            <a:ext cx="3178628" cy="369332"/>
          </a:xfrm>
          <a:prstGeom prst="rect">
            <a:avLst/>
          </a:prstGeom>
          <a:solidFill>
            <a:schemeClr val="tx2">
              <a:lumMod val="75000"/>
              <a:alpha val="73000"/>
            </a:schemeClr>
          </a:solidFill>
        </p:spPr>
        <p:txBody>
          <a:bodyPr wrap="square" rtlCol="0">
            <a:spAutoFit/>
          </a:bodyPr>
          <a:lstStyle/>
          <a:p>
            <a:r>
              <a:rPr lang="en-US" b="1" i="1" dirty="0" smtClean="0">
                <a:solidFill>
                  <a:srgbClr val="00B0F0"/>
                </a:solidFill>
              </a:rPr>
              <a:t>    birth </a:t>
            </a:r>
            <a:r>
              <a:rPr lang="en-US" b="1" i="1" dirty="0" smtClean="0">
                <a:solidFill>
                  <a:srgbClr val="FFFF00"/>
                </a:solidFill>
              </a:rPr>
              <a:t>    </a:t>
            </a:r>
            <a:r>
              <a:rPr lang="en-US" b="1" i="1" dirty="0" smtClean="0">
                <a:solidFill>
                  <a:srgbClr val="92D050"/>
                </a:solidFill>
              </a:rPr>
              <a:t>cps </a:t>
            </a:r>
            <a:r>
              <a:rPr lang="en-US" b="1" i="1" dirty="0" smtClean="0">
                <a:solidFill>
                  <a:srgbClr val="FFFF00"/>
                </a:solidFill>
              </a:rPr>
              <a:t>         </a:t>
            </a:r>
            <a:r>
              <a:rPr lang="en-US" b="1" i="1" dirty="0" smtClean="0">
                <a:solidFill>
                  <a:srgbClr val="FFC000"/>
                </a:solidFill>
              </a:rPr>
              <a:t>death</a:t>
            </a:r>
            <a:endParaRPr lang="en-US" b="1" i="1" dirty="0">
              <a:solidFill>
                <a:srgbClr val="FFC000"/>
              </a:solidFill>
            </a:endParaRPr>
          </a:p>
        </p:txBody>
      </p:sp>
      <p:sp>
        <p:nvSpPr>
          <p:cNvPr id="23" name="Right Brace 22"/>
          <p:cNvSpPr/>
          <p:nvPr/>
        </p:nvSpPr>
        <p:spPr>
          <a:xfrm rot="5400000">
            <a:off x="5743782" y="4935747"/>
            <a:ext cx="298030" cy="60959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Right Brace 29"/>
          <p:cNvSpPr/>
          <p:nvPr/>
        </p:nvSpPr>
        <p:spPr>
          <a:xfrm rot="5400000" flipH="1">
            <a:off x="6616255" y="2846131"/>
            <a:ext cx="331089" cy="6095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Brace 30"/>
          <p:cNvSpPr/>
          <p:nvPr/>
        </p:nvSpPr>
        <p:spPr>
          <a:xfrm rot="5400000">
            <a:off x="7584841" y="4877223"/>
            <a:ext cx="292562" cy="72117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p:cNvSpPr txBox="1"/>
          <p:nvPr/>
        </p:nvSpPr>
        <p:spPr>
          <a:xfrm>
            <a:off x="5366656" y="5387977"/>
            <a:ext cx="1175660" cy="338554"/>
          </a:xfrm>
          <a:prstGeom prst="rect">
            <a:avLst/>
          </a:prstGeom>
          <a:solidFill>
            <a:srgbClr val="00B0F0"/>
          </a:solidFill>
        </p:spPr>
        <p:txBody>
          <a:bodyPr wrap="square" rtlCol="0">
            <a:spAutoFit/>
          </a:bodyPr>
          <a:lstStyle/>
          <a:p>
            <a:pPr algn="ctr"/>
            <a:r>
              <a:rPr lang="en-US" sz="1600" dirty="0" smtClean="0"/>
              <a:t>4.3 million</a:t>
            </a:r>
            <a:endParaRPr lang="en-US" sz="1600" dirty="0"/>
          </a:p>
        </p:txBody>
      </p:sp>
      <p:sp>
        <p:nvSpPr>
          <p:cNvPr id="32" name="TextBox 31"/>
          <p:cNvSpPr txBox="1"/>
          <p:nvPr/>
        </p:nvSpPr>
        <p:spPr>
          <a:xfrm>
            <a:off x="6275613" y="2640874"/>
            <a:ext cx="1012372" cy="338554"/>
          </a:xfrm>
          <a:prstGeom prst="rect">
            <a:avLst/>
          </a:prstGeom>
          <a:solidFill>
            <a:srgbClr val="92D050"/>
          </a:solidFill>
        </p:spPr>
        <p:txBody>
          <a:bodyPr wrap="square" rtlCol="0">
            <a:spAutoFit/>
          </a:bodyPr>
          <a:lstStyle/>
          <a:p>
            <a:pPr algn="ctr"/>
            <a:r>
              <a:rPr lang="en-US" sz="1600" dirty="0"/>
              <a:t>209,481</a:t>
            </a:r>
          </a:p>
        </p:txBody>
      </p:sp>
      <p:sp>
        <p:nvSpPr>
          <p:cNvPr id="33" name="TextBox 32"/>
          <p:cNvSpPr txBox="1"/>
          <p:nvPr/>
        </p:nvSpPr>
        <p:spPr>
          <a:xfrm>
            <a:off x="7329259" y="5384091"/>
            <a:ext cx="731972" cy="338554"/>
          </a:xfrm>
          <a:prstGeom prst="rect">
            <a:avLst/>
          </a:prstGeom>
          <a:solidFill>
            <a:srgbClr val="FFC000"/>
          </a:solidFill>
        </p:spPr>
        <p:txBody>
          <a:bodyPr wrap="square" rtlCol="0">
            <a:spAutoFit/>
          </a:bodyPr>
          <a:lstStyle/>
          <a:p>
            <a:pPr algn="ctr"/>
            <a:r>
              <a:rPr lang="en-US" sz="1600" dirty="0" smtClean="0"/>
              <a:t>2,093</a:t>
            </a:r>
            <a:endParaRPr lang="en-US" sz="1600" dirty="0"/>
          </a:p>
        </p:txBody>
      </p:sp>
      <p:sp>
        <p:nvSpPr>
          <p:cNvPr id="34" name="TextBox 33"/>
          <p:cNvSpPr txBox="1"/>
          <p:nvPr/>
        </p:nvSpPr>
        <p:spPr>
          <a:xfrm>
            <a:off x="7346579" y="5963937"/>
            <a:ext cx="721907" cy="338554"/>
          </a:xfrm>
          <a:prstGeom prst="rect">
            <a:avLst/>
          </a:prstGeom>
          <a:solidFill>
            <a:srgbClr val="FFFF00">
              <a:alpha val="51000"/>
            </a:srgbClr>
          </a:solidFill>
        </p:spPr>
        <p:txBody>
          <a:bodyPr wrap="square" rtlCol="0">
            <a:spAutoFit/>
          </a:bodyPr>
          <a:lstStyle/>
          <a:p>
            <a:pPr algn="ctr"/>
            <a:r>
              <a:rPr lang="en-US" sz="1600" dirty="0" smtClean="0"/>
              <a:t>1,263</a:t>
            </a:r>
            <a:endParaRPr lang="en-US" sz="1600" dirty="0"/>
          </a:p>
        </p:txBody>
      </p:sp>
      <p:sp>
        <p:nvSpPr>
          <p:cNvPr id="35" name="TextBox 34"/>
          <p:cNvSpPr txBox="1"/>
          <p:nvPr/>
        </p:nvSpPr>
        <p:spPr>
          <a:xfrm>
            <a:off x="8068485" y="5994714"/>
            <a:ext cx="777970" cy="276999"/>
          </a:xfrm>
          <a:prstGeom prst="rect">
            <a:avLst/>
          </a:prstGeom>
          <a:noFill/>
        </p:spPr>
        <p:txBody>
          <a:bodyPr wrap="square" rtlCol="0">
            <a:spAutoFit/>
          </a:bodyPr>
          <a:lstStyle/>
          <a:p>
            <a:r>
              <a:rPr lang="en-US" sz="1200" i="1" dirty="0" smtClean="0"/>
              <a:t>SIDS</a:t>
            </a:r>
            <a:endParaRPr lang="en-US" sz="1200" i="1" dirty="0"/>
          </a:p>
        </p:txBody>
      </p:sp>
      <p:sp>
        <p:nvSpPr>
          <p:cNvPr id="36" name="TextBox 35"/>
          <p:cNvSpPr txBox="1"/>
          <p:nvPr/>
        </p:nvSpPr>
        <p:spPr>
          <a:xfrm>
            <a:off x="8061231" y="5445646"/>
            <a:ext cx="1052289" cy="276999"/>
          </a:xfrm>
          <a:prstGeom prst="rect">
            <a:avLst/>
          </a:prstGeom>
          <a:noFill/>
        </p:spPr>
        <p:txBody>
          <a:bodyPr wrap="square" rtlCol="0">
            <a:spAutoFit/>
          </a:bodyPr>
          <a:lstStyle/>
          <a:p>
            <a:r>
              <a:rPr lang="en-US" sz="1200" i="1" dirty="0" smtClean="0"/>
              <a:t>SUID</a:t>
            </a:r>
            <a:endParaRPr lang="en-US" sz="1200" i="1" dirty="0"/>
          </a:p>
        </p:txBody>
      </p:sp>
      <p:sp>
        <p:nvSpPr>
          <p:cNvPr id="37" name="Rounded Rectangle 36"/>
          <p:cNvSpPr/>
          <p:nvPr/>
        </p:nvSpPr>
        <p:spPr>
          <a:xfrm>
            <a:off x="850175" y="1900041"/>
            <a:ext cx="2081348" cy="1066800"/>
          </a:xfrm>
          <a:prstGeom prst="roundRect">
            <a:avLst/>
          </a:prstGeom>
          <a:solidFill>
            <a:schemeClr val="accent2">
              <a:lumMod val="50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962296" y="2116896"/>
            <a:ext cx="1905000" cy="1015663"/>
          </a:xfrm>
          <a:prstGeom prst="rect">
            <a:avLst/>
          </a:prstGeom>
          <a:noFill/>
        </p:spPr>
        <p:txBody>
          <a:bodyPr wrap="square" rtlCol="0">
            <a:spAutoFit/>
          </a:bodyPr>
          <a:lstStyle/>
          <a:p>
            <a:pPr algn="ctr"/>
            <a:r>
              <a:rPr lang="en-US" sz="2000" b="1" dirty="0">
                <a:solidFill>
                  <a:srgbClr val="92D050"/>
                </a:solidFill>
              </a:rPr>
              <a:t>i</a:t>
            </a:r>
            <a:r>
              <a:rPr lang="en-US" sz="2000" b="1" dirty="0" smtClean="0">
                <a:solidFill>
                  <a:srgbClr val="92D050"/>
                </a:solidFill>
              </a:rPr>
              <a:t>nfant cps </a:t>
            </a:r>
            <a:r>
              <a:rPr lang="en-US" sz="2000" b="1" dirty="0">
                <a:solidFill>
                  <a:srgbClr val="92D050"/>
                </a:solidFill>
              </a:rPr>
              <a:t>records</a:t>
            </a:r>
          </a:p>
          <a:p>
            <a:pPr algn="ctr"/>
            <a:endParaRPr lang="en-US" sz="2000" b="1" dirty="0">
              <a:solidFill>
                <a:srgbClr val="FFC000"/>
              </a:solidFill>
            </a:endParaRPr>
          </a:p>
        </p:txBody>
      </p:sp>
      <p:sp>
        <p:nvSpPr>
          <p:cNvPr id="39" name="Rounded Rectangle 38"/>
          <p:cNvSpPr/>
          <p:nvPr/>
        </p:nvSpPr>
        <p:spPr>
          <a:xfrm>
            <a:off x="809896" y="5295900"/>
            <a:ext cx="2057400" cy="990600"/>
          </a:xfrm>
          <a:prstGeom prst="roundRect">
            <a:avLst/>
          </a:prstGeom>
          <a:solidFill>
            <a:srgbClr val="C0000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886096" y="5460656"/>
            <a:ext cx="1905000" cy="707886"/>
          </a:xfrm>
          <a:prstGeom prst="rect">
            <a:avLst/>
          </a:prstGeom>
          <a:noFill/>
        </p:spPr>
        <p:txBody>
          <a:bodyPr wrap="square" rtlCol="0">
            <a:spAutoFit/>
          </a:bodyPr>
          <a:lstStyle/>
          <a:p>
            <a:pPr algn="ctr"/>
            <a:r>
              <a:rPr lang="en-US" sz="2000" b="1" dirty="0">
                <a:solidFill>
                  <a:srgbClr val="FFC000"/>
                </a:solidFill>
              </a:rPr>
              <a:t>i</a:t>
            </a:r>
            <a:r>
              <a:rPr lang="en-US" sz="2000" b="1" dirty="0" smtClean="0">
                <a:solidFill>
                  <a:srgbClr val="FFC000"/>
                </a:solidFill>
              </a:rPr>
              <a:t>nfant death </a:t>
            </a:r>
            <a:r>
              <a:rPr lang="en-US" sz="2000" b="1" dirty="0">
                <a:solidFill>
                  <a:srgbClr val="FFC000"/>
                </a:solidFill>
              </a:rPr>
              <a:t>records</a:t>
            </a:r>
          </a:p>
        </p:txBody>
      </p:sp>
      <p:cxnSp>
        <p:nvCxnSpPr>
          <p:cNvPr id="4" name="Straight Arrow Connector 3"/>
          <p:cNvCxnSpPr>
            <a:stCxn id="33" idx="2"/>
            <a:endCxn id="34" idx="0"/>
          </p:cNvCxnSpPr>
          <p:nvPr/>
        </p:nvCxnSpPr>
        <p:spPr>
          <a:xfrm>
            <a:off x="7695245" y="5722645"/>
            <a:ext cx="12288" cy="2412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541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ounded Rectangle 20"/>
          <p:cNvSpPr/>
          <p:nvPr/>
        </p:nvSpPr>
        <p:spPr>
          <a:xfrm>
            <a:off x="2514600" y="5376373"/>
            <a:ext cx="1504122" cy="72317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p:cNvSpPr/>
          <p:nvPr/>
        </p:nvSpPr>
        <p:spPr>
          <a:xfrm>
            <a:off x="2514600" y="4420610"/>
            <a:ext cx="1504122" cy="723179"/>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49802" y="304800"/>
            <a:ext cx="8381260" cy="1054394"/>
          </a:xfrm>
        </p:spPr>
        <p:txBody>
          <a:bodyPr/>
          <a:lstStyle/>
          <a:p>
            <a:pPr algn="l"/>
            <a:r>
              <a:rPr lang="en-US" dirty="0" smtClean="0">
                <a:solidFill>
                  <a:srgbClr val="FFC000"/>
                </a:solidFill>
              </a:rPr>
              <a:t>Analysis</a:t>
            </a:r>
            <a:endParaRPr lang="en-US" dirty="0">
              <a:solidFill>
                <a:srgbClr val="FFC000"/>
              </a:solidFill>
            </a:endParaRPr>
          </a:p>
        </p:txBody>
      </p:sp>
      <p:sp>
        <p:nvSpPr>
          <p:cNvPr id="9" name="TextBox 8"/>
          <p:cNvSpPr txBox="1"/>
          <p:nvPr/>
        </p:nvSpPr>
        <p:spPr>
          <a:xfrm>
            <a:off x="2529840" y="4605024"/>
            <a:ext cx="1371600" cy="381000"/>
          </a:xfrm>
          <a:prstGeom prst="rect">
            <a:avLst/>
          </a:prstGeom>
          <a:noFill/>
        </p:spPr>
        <p:txBody>
          <a:bodyPr wrap="square" rtlCol="0">
            <a:spAutoFit/>
          </a:bodyPr>
          <a:lstStyle/>
          <a:p>
            <a:pPr algn="ctr"/>
            <a:r>
              <a:rPr lang="en-US" dirty="0" smtClean="0">
                <a:solidFill>
                  <a:srgbClr val="FFFF00"/>
                </a:solidFill>
              </a:rPr>
              <a:t>Child A</a:t>
            </a:r>
            <a:endParaRPr lang="en-US" dirty="0">
              <a:solidFill>
                <a:srgbClr val="FFFF00"/>
              </a:solidFill>
            </a:endParaRPr>
          </a:p>
        </p:txBody>
      </p:sp>
      <p:sp>
        <p:nvSpPr>
          <p:cNvPr id="10" name="TextBox 9"/>
          <p:cNvSpPr txBox="1"/>
          <p:nvPr/>
        </p:nvSpPr>
        <p:spPr>
          <a:xfrm>
            <a:off x="2529840" y="5569688"/>
            <a:ext cx="1371600" cy="381000"/>
          </a:xfrm>
          <a:prstGeom prst="rect">
            <a:avLst/>
          </a:prstGeom>
          <a:noFill/>
        </p:spPr>
        <p:txBody>
          <a:bodyPr wrap="square" rtlCol="0">
            <a:spAutoFit/>
          </a:bodyPr>
          <a:lstStyle/>
          <a:p>
            <a:pPr algn="ctr"/>
            <a:r>
              <a:rPr lang="en-US" dirty="0" smtClean="0">
                <a:solidFill>
                  <a:srgbClr val="FFFF00"/>
                </a:solidFill>
              </a:rPr>
              <a:t>Child B</a:t>
            </a:r>
            <a:endParaRPr lang="en-US" dirty="0">
              <a:solidFill>
                <a:srgbClr val="FFFF00"/>
              </a:solidFill>
            </a:endParaRPr>
          </a:p>
        </p:txBody>
      </p:sp>
      <p:cxnSp>
        <p:nvCxnSpPr>
          <p:cNvPr id="12" name="Straight Connector 11"/>
          <p:cNvCxnSpPr/>
          <p:nvPr/>
        </p:nvCxnSpPr>
        <p:spPr>
          <a:xfrm>
            <a:off x="4455535" y="4782199"/>
            <a:ext cx="3848100" cy="0"/>
          </a:xfrm>
          <a:prstGeom prst="line">
            <a:avLst/>
          </a:prstGeom>
          <a:ln w="22225" cmpd="dbl">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455535" y="5737963"/>
            <a:ext cx="3848100" cy="0"/>
          </a:xfrm>
          <a:prstGeom prst="line">
            <a:avLst/>
          </a:prstGeom>
          <a:ln w="22225" cmpd="dbl">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4" name="Right Bracket 13"/>
          <p:cNvSpPr/>
          <p:nvPr/>
        </p:nvSpPr>
        <p:spPr>
          <a:xfrm rot="10800000" flipV="1">
            <a:off x="2133601" y="4658650"/>
            <a:ext cx="219402" cy="1211608"/>
          </a:xfrm>
          <a:prstGeom prst="rightBracket">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152401" y="4605024"/>
            <a:ext cx="1981200" cy="1323439"/>
          </a:xfrm>
          <a:prstGeom prst="rect">
            <a:avLst/>
          </a:prstGeom>
          <a:noFill/>
        </p:spPr>
        <p:txBody>
          <a:bodyPr wrap="square" rtlCol="0">
            <a:spAutoFit/>
          </a:bodyPr>
          <a:lstStyle/>
          <a:p>
            <a:pPr algn="ctr"/>
            <a:r>
              <a:rPr lang="en-US" sz="1600" dirty="0" smtClean="0"/>
              <a:t>Risk factors associated with SIDS/SUIDS and being reported for maltreatment</a:t>
            </a:r>
            <a:endParaRPr lang="en-US" sz="1600" dirty="0"/>
          </a:p>
        </p:txBody>
      </p:sp>
      <p:sp>
        <p:nvSpPr>
          <p:cNvPr id="18" name="Isosceles Triangle 17"/>
          <p:cNvSpPr/>
          <p:nvPr/>
        </p:nvSpPr>
        <p:spPr>
          <a:xfrm>
            <a:off x="5012126" y="4686949"/>
            <a:ext cx="304800" cy="190500"/>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540432" y="4336901"/>
            <a:ext cx="1314450" cy="307777"/>
          </a:xfrm>
          <a:prstGeom prst="rect">
            <a:avLst/>
          </a:prstGeom>
          <a:noFill/>
        </p:spPr>
        <p:txBody>
          <a:bodyPr wrap="square" rtlCol="0">
            <a:spAutoFit/>
          </a:bodyPr>
          <a:lstStyle/>
          <a:p>
            <a:pPr algn="ctr"/>
            <a:r>
              <a:rPr lang="en-US" sz="1400" dirty="0" smtClean="0"/>
              <a:t>CPS report</a:t>
            </a:r>
            <a:endParaRPr lang="en-US" sz="1400" dirty="0"/>
          </a:p>
        </p:txBody>
      </p:sp>
      <p:cxnSp>
        <p:nvCxnSpPr>
          <p:cNvPr id="5" name="Straight Connector 4"/>
          <p:cNvCxnSpPr/>
          <p:nvPr/>
        </p:nvCxnSpPr>
        <p:spPr>
          <a:xfrm>
            <a:off x="8446427" y="4229588"/>
            <a:ext cx="1" cy="193067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922597" y="6251481"/>
            <a:ext cx="1047661" cy="338554"/>
          </a:xfrm>
          <a:prstGeom prst="rect">
            <a:avLst/>
          </a:prstGeom>
          <a:noFill/>
        </p:spPr>
        <p:txBody>
          <a:bodyPr wrap="square" rtlCol="0">
            <a:spAutoFit/>
          </a:bodyPr>
          <a:lstStyle/>
          <a:p>
            <a:pPr algn="ctr"/>
            <a:r>
              <a:rPr lang="en-US" sz="1600" b="1" dirty="0" smtClean="0"/>
              <a:t>365 days</a:t>
            </a:r>
            <a:endParaRPr lang="en-US" sz="1600" b="1" dirty="0"/>
          </a:p>
        </p:txBody>
      </p:sp>
      <p:cxnSp>
        <p:nvCxnSpPr>
          <p:cNvPr id="25" name="Straight Connector 24"/>
          <p:cNvCxnSpPr/>
          <p:nvPr/>
        </p:nvCxnSpPr>
        <p:spPr>
          <a:xfrm>
            <a:off x="4267200" y="4146651"/>
            <a:ext cx="0" cy="2096551"/>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945078" y="6243202"/>
            <a:ext cx="899667" cy="338554"/>
          </a:xfrm>
          <a:prstGeom prst="rect">
            <a:avLst/>
          </a:prstGeom>
          <a:noFill/>
        </p:spPr>
        <p:txBody>
          <a:bodyPr wrap="square" rtlCol="0">
            <a:spAutoFit/>
          </a:bodyPr>
          <a:lstStyle/>
          <a:p>
            <a:pPr algn="ctr"/>
            <a:r>
              <a:rPr lang="en-US" sz="1600" b="1" dirty="0" smtClean="0"/>
              <a:t>28 days</a:t>
            </a:r>
            <a:endParaRPr lang="en-US" sz="1600" b="1" dirty="0"/>
          </a:p>
        </p:txBody>
      </p:sp>
      <p:sp>
        <p:nvSpPr>
          <p:cNvPr id="31" name="TextBox 30"/>
          <p:cNvSpPr txBox="1"/>
          <p:nvPr/>
        </p:nvSpPr>
        <p:spPr>
          <a:xfrm>
            <a:off x="7772401" y="3891034"/>
            <a:ext cx="1213098" cy="338554"/>
          </a:xfrm>
          <a:prstGeom prst="rect">
            <a:avLst/>
          </a:prstGeom>
          <a:noFill/>
        </p:spPr>
        <p:txBody>
          <a:bodyPr wrap="square" rtlCol="0">
            <a:spAutoFit/>
          </a:bodyPr>
          <a:lstStyle/>
          <a:p>
            <a:pPr algn="ctr"/>
            <a:r>
              <a:rPr lang="en-US" sz="1600" b="1" i="1" dirty="0" smtClean="0">
                <a:solidFill>
                  <a:srgbClr val="C00000"/>
                </a:solidFill>
              </a:rPr>
              <a:t>DEATH (?)</a:t>
            </a:r>
            <a:endParaRPr lang="en-US" sz="1600" b="1" i="1" dirty="0">
              <a:solidFill>
                <a:srgbClr val="C00000"/>
              </a:solidFill>
            </a:endParaRPr>
          </a:p>
        </p:txBody>
      </p:sp>
      <p:sp>
        <p:nvSpPr>
          <p:cNvPr id="32" name="Content Placeholder 2"/>
          <p:cNvSpPr>
            <a:spLocks noGrp="1"/>
          </p:cNvSpPr>
          <p:nvPr>
            <p:ph sz="quarter" idx="1"/>
          </p:nvPr>
        </p:nvSpPr>
        <p:spPr>
          <a:xfrm>
            <a:off x="381000" y="1752600"/>
            <a:ext cx="8607552" cy="2138434"/>
          </a:xfrm>
        </p:spPr>
        <p:txBody>
          <a:bodyPr>
            <a:normAutofit/>
          </a:bodyPr>
          <a:lstStyle/>
          <a:p>
            <a:r>
              <a:rPr lang="en-US" sz="2200" b="1" dirty="0" smtClean="0"/>
              <a:t>Competing Risk Survival Models</a:t>
            </a:r>
            <a:endParaRPr lang="en-US" sz="1700" b="1" i="1" dirty="0" smtClean="0"/>
          </a:p>
          <a:p>
            <a:pPr lvl="1"/>
            <a:r>
              <a:rPr lang="en-US" dirty="0"/>
              <a:t>This modeling technique accounted for the fact that each infant was at risk of not only SIDS, ASSB, and deaths classified as undetermined, but also other postneonatal </a:t>
            </a:r>
            <a:r>
              <a:rPr lang="en-US" dirty="0" smtClean="0"/>
              <a:t>deaths</a:t>
            </a:r>
          </a:p>
          <a:p>
            <a:pPr lvl="1"/>
            <a:r>
              <a:rPr lang="en-US" dirty="0" smtClean="0"/>
              <a:t>Observations </a:t>
            </a:r>
            <a:r>
              <a:rPr lang="en-US" dirty="0"/>
              <a:t>were censored upon death or a child’s first </a:t>
            </a:r>
            <a:r>
              <a:rPr lang="en-US" dirty="0" smtClean="0"/>
              <a:t>birthday</a:t>
            </a:r>
          </a:p>
          <a:p>
            <a:pPr lvl="1"/>
            <a:r>
              <a:rPr lang="en-US" dirty="0"/>
              <a:t>F</a:t>
            </a:r>
            <a:r>
              <a:rPr lang="en-US" dirty="0" smtClean="0"/>
              <a:t>irst report to CPS entered as a time-varying covariate</a:t>
            </a:r>
          </a:p>
        </p:txBody>
      </p:sp>
    </p:spTree>
    <p:extLst>
      <p:ext uri="{BB962C8B-B14F-4D97-AF65-F5344CB8AC3E}">
        <p14:creationId xmlns:p14="http://schemas.microsoft.com/office/powerpoint/2010/main" val="2668178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C000"/>
                </a:solidFill>
              </a:rPr>
              <a:t>variables</a:t>
            </a:r>
            <a:endParaRPr lang="en-US" dirty="0">
              <a:solidFill>
                <a:srgbClr val="FFC000"/>
              </a:solidFill>
            </a:endParaRPr>
          </a:p>
        </p:txBody>
      </p:sp>
      <p:graphicFrame>
        <p:nvGraphicFramePr>
          <p:cNvPr id="14" name="Diagram 13"/>
          <p:cNvGraphicFramePr/>
          <p:nvPr>
            <p:extLst>
              <p:ext uri="{D42A27DB-BD31-4B8C-83A1-F6EECF244321}">
                <p14:modId xmlns:p14="http://schemas.microsoft.com/office/powerpoint/2010/main" val="2823014513"/>
              </p:ext>
            </p:extLst>
          </p:nvPr>
        </p:nvGraphicFramePr>
        <p:xfrm>
          <a:off x="304800" y="1676400"/>
          <a:ext cx="8534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62288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5894</TotalTime>
  <Words>1650</Words>
  <Application>Microsoft Office PowerPoint</Application>
  <PresentationFormat>On-screen Show (4:3)</PresentationFormat>
  <Paragraphs>198</Paragraphs>
  <Slides>19</Slides>
  <Notes>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Grid</vt:lpstr>
      <vt:lpstr>A Prospective Analysis of POSTNEONATAL SIDS/SuID Following a Report of Maltreatment   </vt:lpstr>
      <vt:lpstr>Acknowledgements</vt:lpstr>
      <vt:lpstr>Background</vt:lpstr>
      <vt:lpstr>A Diagnostic Shift</vt:lpstr>
      <vt:lpstr>Motivation</vt:lpstr>
      <vt:lpstr>Strength</vt:lpstr>
      <vt:lpstr>linked dataset</vt:lpstr>
      <vt:lpstr>Analysis</vt:lpstr>
      <vt:lpstr>variables</vt:lpstr>
      <vt:lpstr>Prior Maltreatment Reports</vt:lpstr>
      <vt:lpstr>distribution of first reported maltreatment among infants born in California between 1999-2006 and reported for abuse or neglect before age 1</vt:lpstr>
      <vt:lpstr>Age distribution of postneonatal SUIDs among infants born in California between 1999-2006  </vt:lpstr>
      <vt:lpstr>Adjusted Competing Risk Models</vt:lpstr>
      <vt:lpstr>PowerPoint Presentation</vt:lpstr>
      <vt:lpstr>(three possible) Interpretations</vt:lpstr>
      <vt:lpstr>Summary</vt:lpstr>
      <vt:lpstr>Limitations</vt:lpstr>
      <vt:lpstr>Conclusions</vt:lpstr>
      <vt:lpstr>Questions? ehornste@usc.edu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Paternity Establishment Among Children reported to Child protective Services</dc:title>
  <dc:creator>EPH</dc:creator>
  <cp:lastModifiedBy>Emily Putnam-Hornstein</cp:lastModifiedBy>
  <cp:revision>87</cp:revision>
  <dcterms:created xsi:type="dcterms:W3CDTF">2011-12-20T20:30:55Z</dcterms:created>
  <dcterms:modified xsi:type="dcterms:W3CDTF">2013-03-05T02:02:05Z</dcterms:modified>
</cp:coreProperties>
</file>