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8" r:id="rId3"/>
    <p:sldId id="332" r:id="rId4"/>
    <p:sldId id="342" r:id="rId5"/>
    <p:sldId id="339" r:id="rId6"/>
    <p:sldId id="345" r:id="rId7"/>
    <p:sldId id="347" r:id="rId8"/>
    <p:sldId id="346" r:id="rId9"/>
    <p:sldId id="336" r:id="rId10"/>
    <p:sldId id="349" r:id="rId11"/>
    <p:sldId id="337" r:id="rId12"/>
    <p:sldId id="348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99F"/>
    <a:srgbClr val="519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579" autoAdjust="0"/>
  </p:normalViewPr>
  <p:slideViewPr>
    <p:cSldViewPr>
      <p:cViewPr varScale="1">
        <p:scale>
          <a:sx n="62" d="100"/>
          <a:sy n="62" d="100"/>
        </p:scale>
        <p:origin x="89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68330DB-BD6A-4CE4-B35C-8FB9B71B897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748FF63-F862-4A13-B8AF-5968F9C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96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39363" lvl="2">
              <a:lnSpc>
                <a:spcPts val="1849"/>
              </a:lnSpc>
            </a:pPr>
            <a:r>
              <a:rPr lang="en-US" dirty="0" smtClean="0"/>
              <a:t>Model</a:t>
            </a:r>
            <a:r>
              <a:rPr lang="en-US" baseline="0" dirty="0" smtClean="0"/>
              <a:t> fit well based </a:t>
            </a:r>
            <a:r>
              <a:rPr lang="en-AU" dirty="0"/>
              <a:t>on the cumulative hazard of the Cox-Snell residuals. </a:t>
            </a:r>
            <a:endParaRPr lang="en-US" dirty="0" smtClean="0"/>
          </a:p>
          <a:p>
            <a:pPr marL="939363" lvl="2">
              <a:lnSpc>
                <a:spcPts val="1849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1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Models are still work in development: Especially the time-dependent effects may be coarse at this point. However the effects appear to be reasonable and in line with the nonparametric results</a:t>
            </a:r>
            <a:r>
              <a:rPr lang="en-AU"/>
              <a:t>.  </a:t>
            </a:r>
            <a:r>
              <a:rPr lang="en-AU" dirty="0"/>
              <a:t>A preliminary discrete time model was also fit on annual time intervals. The results were very similar, increasing confidence in the findings presented here. </a:t>
            </a:r>
          </a:p>
          <a:p>
            <a:endParaRPr lang="en-AU" dirty="0"/>
          </a:p>
          <a:p>
            <a:r>
              <a:rPr lang="en-AU" dirty="0"/>
              <a:t>To account for interaction effects will apply a non-parametric approach which assumes no functional forms: conditional inference trees, a recursive partitioning algorithm.   </a:t>
            </a:r>
          </a:p>
          <a:p>
            <a:endParaRPr lang="en-AU" dirty="0"/>
          </a:p>
          <a:p>
            <a:endParaRPr lang="en-AU" dirty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76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4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6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30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25,596 total children exited</a:t>
            </a:r>
            <a:r>
              <a:rPr lang="en-US" baseline="0" dirty="0" smtClean="0"/>
              <a:t> to relative guardianship from 2001 to 2010.  4,620 (18%) had returned to care by the study cut off date.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Percent reentering within 12 months (~3%) and 24 months (~6%) were much less than reentry rates found in past analyses for similar follow up times for children exiting to reunification (C1.4: 12mo≈12%; 24mo≈17%), or other forms of guardianship.  </a:t>
            </a:r>
            <a:r>
              <a:rPr lang="en-US" dirty="0" smtClean="0"/>
              <a:t>Past</a:t>
            </a:r>
            <a:r>
              <a:rPr lang="en-US" baseline="0" dirty="0" smtClean="0"/>
              <a:t> analyses also indicated that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exits to relative guardianships had lower rates of recurrence at 12 months.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2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05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</a:t>
            </a:r>
            <a:r>
              <a:rPr lang="en-US" baseline="0" dirty="0" smtClean="0"/>
              <a:t> analyses presented previously also found</a:t>
            </a:r>
            <a:r>
              <a:rPr lang="en-US" baseline="0" smtClean="0"/>
              <a:t>: females, black </a:t>
            </a:r>
            <a:r>
              <a:rPr lang="en-US" baseline="0" dirty="0" smtClean="0"/>
              <a:t>and Hispanic children, and some form of client condition to increase likelihood or reentry; and parent incarceration history decreased likelihood of reentry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Proportional hazards assumption assessed using test based on </a:t>
            </a:r>
            <a:r>
              <a:rPr lang="en-US" baseline="0" dirty="0" err="1" smtClean="0"/>
              <a:t>Schoenfeld</a:t>
            </a:r>
            <a:r>
              <a:rPr lang="en-US" baseline="0" dirty="0" smtClean="0"/>
              <a:t> residuals, and generalized by </a:t>
            </a:r>
            <a:r>
              <a:rPr lang="en-US" baseline="0" dirty="0" err="1" smtClean="0"/>
              <a:t>Grambsch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Therneau</a:t>
            </a:r>
            <a:r>
              <a:rPr lang="en-US" baseline="0" dirty="0" smtClean="0"/>
              <a:t>. 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4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</a:t>
            </a:r>
            <a:r>
              <a:rPr lang="en-US" baseline="0" dirty="0" smtClean="0"/>
              <a:t> analyses presented previously also found: black and Hispanic children, and some form of client condition to increase likelihood or reentry; and parent incarceration history decreased likelihood of reentry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Models were fit adding an indicator for t &gt; 4500 for both, LA and parent incarceration. However the coefficients were insignificant and they were therefore dropped from </a:t>
            </a:r>
            <a:r>
              <a:rPr lang="en-AU"/>
              <a:t>the model.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22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39363" lvl="2">
              <a:lnSpc>
                <a:spcPts val="1849"/>
              </a:lnSpc>
            </a:pPr>
            <a:r>
              <a:rPr lang="en-US" dirty="0" smtClean="0"/>
              <a:t>Model</a:t>
            </a:r>
            <a:r>
              <a:rPr lang="en-US" baseline="0" dirty="0" smtClean="0"/>
              <a:t> fit well based </a:t>
            </a:r>
            <a:r>
              <a:rPr lang="en-AU" dirty="0"/>
              <a:t>on the cumulative hazard of the Cox-Snell residuals. </a:t>
            </a:r>
            <a:endParaRPr lang="en-US" dirty="0" smtClean="0"/>
          </a:p>
          <a:p>
            <a:pPr marL="939363" lvl="2">
              <a:lnSpc>
                <a:spcPts val="1849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FF63-F862-4A13-B8AF-5968F9CABB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4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D55444-B483-40FE-8071-DD3323BDF3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098747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400E57-8E85-40B4-B588-ED1DD3462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98641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2457D10-0D37-4B6F-BBD6-26F5A1F8748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96665"/>
            <a:ext cx="6806267" cy="8382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Relative permanence:</a:t>
            </a:r>
            <a:endParaRPr lang="en-US" sz="1100" i="1" cap="none" dirty="0">
              <a:solidFill>
                <a:srgbClr val="FFC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19199" y="4084320"/>
            <a:ext cx="553244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800" i="1" dirty="0" smtClean="0"/>
          </a:p>
          <a:p>
            <a:pPr algn="r">
              <a:spcBef>
                <a:spcPts val="0"/>
              </a:spcBef>
            </a:pPr>
            <a:r>
              <a:rPr lang="en-US" sz="1200" i="1" dirty="0" smtClean="0"/>
              <a:t>Joseph </a:t>
            </a:r>
            <a:r>
              <a:rPr lang="en-US" sz="1200" i="1" dirty="0" err="1" smtClean="0"/>
              <a:t>Magruder</a:t>
            </a:r>
            <a:r>
              <a:rPr lang="en-US" sz="1200" i="1" dirty="0" smtClean="0"/>
              <a:t>, PhD</a:t>
            </a:r>
          </a:p>
          <a:p>
            <a:pPr algn="r">
              <a:spcBef>
                <a:spcPts val="0"/>
              </a:spcBef>
            </a:pPr>
            <a:r>
              <a:rPr lang="en-US" sz="1000" i="1" dirty="0" smtClean="0"/>
              <a:t>University of California, Berkeley</a:t>
            </a:r>
          </a:p>
          <a:p>
            <a:pPr algn="r">
              <a:spcBef>
                <a:spcPts val="0"/>
              </a:spcBef>
            </a:pPr>
            <a:endParaRPr lang="en-US" sz="600" i="1" dirty="0" smtClean="0"/>
          </a:p>
          <a:p>
            <a:pPr algn="r">
              <a:spcBef>
                <a:spcPts val="0"/>
              </a:spcBef>
            </a:pPr>
            <a:r>
              <a:rPr lang="en-US" sz="1200" i="1" dirty="0"/>
              <a:t>Daniel </a:t>
            </a:r>
            <a:r>
              <a:rPr lang="en-US" sz="1200" i="1" dirty="0" smtClean="0"/>
              <a:t>Webster, PhD</a:t>
            </a:r>
            <a:endParaRPr lang="en-US" sz="1200" i="1" dirty="0"/>
          </a:p>
          <a:p>
            <a:pPr algn="r">
              <a:spcBef>
                <a:spcPts val="0"/>
              </a:spcBef>
            </a:pPr>
            <a:r>
              <a:rPr lang="en-US" sz="1000" i="1" dirty="0"/>
              <a:t>University of California, </a:t>
            </a:r>
            <a:r>
              <a:rPr lang="en-US" sz="1000" i="1" dirty="0" smtClean="0"/>
              <a:t>Berkeley</a:t>
            </a:r>
          </a:p>
          <a:p>
            <a:pPr algn="r">
              <a:spcBef>
                <a:spcPts val="0"/>
              </a:spcBef>
            </a:pPr>
            <a:endParaRPr lang="en-US" sz="600" i="1" dirty="0"/>
          </a:p>
          <a:p>
            <a:pPr algn="r">
              <a:spcBef>
                <a:spcPts val="0"/>
              </a:spcBef>
            </a:pPr>
            <a:r>
              <a:rPr lang="en-US" sz="1200" i="1" dirty="0" smtClean="0"/>
              <a:t>Andrea Lane-Eastman, MA</a:t>
            </a:r>
            <a:endParaRPr lang="en-US" sz="1200" i="1" dirty="0"/>
          </a:p>
          <a:p>
            <a:pPr algn="r">
              <a:spcBef>
                <a:spcPts val="0"/>
              </a:spcBef>
            </a:pPr>
            <a:r>
              <a:rPr lang="en-US" sz="1000" i="1" dirty="0"/>
              <a:t>University of </a:t>
            </a:r>
            <a:r>
              <a:rPr lang="en-US" sz="1000" i="1" dirty="0" smtClean="0"/>
              <a:t>Southern California</a:t>
            </a:r>
          </a:p>
          <a:p>
            <a:pPr algn="r">
              <a:spcBef>
                <a:spcPts val="0"/>
              </a:spcBef>
            </a:pPr>
            <a:endParaRPr lang="en-US" sz="600" i="1" dirty="0" smtClean="0"/>
          </a:p>
          <a:p>
            <a:pPr algn="r">
              <a:spcBef>
                <a:spcPts val="0"/>
              </a:spcBef>
            </a:pPr>
            <a:r>
              <a:rPr lang="en-US" sz="1200" i="1" dirty="0" smtClean="0"/>
              <a:t>Arno </a:t>
            </a:r>
            <a:r>
              <a:rPr lang="en-US" sz="1200" i="1" dirty="0" err="1" smtClean="0"/>
              <a:t>Parolini</a:t>
            </a:r>
            <a:r>
              <a:rPr lang="en-US" sz="1200" i="1" dirty="0" smtClean="0"/>
              <a:t>, PhD</a:t>
            </a:r>
            <a:endParaRPr lang="en-US" sz="1200" i="1" dirty="0"/>
          </a:p>
          <a:p>
            <a:pPr algn="r">
              <a:spcBef>
                <a:spcPts val="0"/>
              </a:spcBef>
            </a:pPr>
            <a:r>
              <a:rPr lang="en-US" sz="1000" i="1" dirty="0"/>
              <a:t>University of Melbourne </a:t>
            </a:r>
            <a:endParaRPr lang="en-US" sz="1100" i="1" dirty="0"/>
          </a:p>
          <a:p>
            <a:pPr algn="r">
              <a:spcBef>
                <a:spcPts val="0"/>
              </a:spcBef>
            </a:pPr>
            <a:endParaRPr lang="en-US" sz="600" i="1" dirty="0" smtClean="0"/>
          </a:p>
          <a:p>
            <a:pPr algn="r">
              <a:spcBef>
                <a:spcPts val="0"/>
              </a:spcBef>
            </a:pPr>
            <a:r>
              <a:rPr lang="en-US" sz="1200" i="1" dirty="0" smtClean="0"/>
              <a:t>Aron </a:t>
            </a:r>
            <a:r>
              <a:rPr lang="en-US" sz="1200" i="1" dirty="0" err="1" smtClean="0"/>
              <a:t>Shlonsky</a:t>
            </a:r>
            <a:r>
              <a:rPr lang="en-US" sz="1200" i="1" dirty="0" smtClean="0"/>
              <a:t>, PhD</a:t>
            </a:r>
            <a:endParaRPr lang="en-US" sz="1200" i="1" dirty="0"/>
          </a:p>
          <a:p>
            <a:pPr algn="r">
              <a:spcBef>
                <a:spcPts val="0"/>
              </a:spcBef>
            </a:pPr>
            <a:r>
              <a:rPr lang="en-US" sz="1000" i="1" dirty="0" smtClean="0"/>
              <a:t>University of Melbourne </a:t>
            </a:r>
            <a:endParaRPr lang="en-US" sz="1100" i="1" dirty="0"/>
          </a:p>
          <a:p>
            <a:pPr algn="r"/>
            <a:endParaRPr lang="en-US" sz="1800" i="1" dirty="0" smtClean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992418" y="2057400"/>
            <a:ext cx="2151582" cy="3429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Society for Social Work</a:t>
            </a:r>
          </a:p>
          <a:p>
            <a:r>
              <a:rPr lang="en-US" sz="1800" b="1" dirty="0" smtClean="0"/>
              <a:t>&amp; Research</a:t>
            </a:r>
          </a:p>
          <a:p>
            <a:endParaRPr lang="en-US" sz="1800" b="1" dirty="0" smtClean="0"/>
          </a:p>
          <a:p>
            <a:r>
              <a:rPr lang="en-US" sz="1600" b="1" dirty="0" smtClean="0"/>
              <a:t>New Orleans</a:t>
            </a:r>
          </a:p>
          <a:p>
            <a:r>
              <a:rPr lang="en-US" sz="1800" b="1" dirty="0" smtClean="0"/>
              <a:t>1/14/2017</a:t>
            </a:r>
            <a:endParaRPr lang="en-US" sz="18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6197931"/>
            <a:ext cx="9144000" cy="680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2401" y="6248400"/>
            <a:ext cx="2971800" cy="506578"/>
            <a:chOff x="152400" y="6238890"/>
            <a:chExt cx="3382085" cy="560961"/>
          </a:xfrm>
        </p:grpSpPr>
        <p:pic>
          <p:nvPicPr>
            <p:cNvPr id="18" name="Picture 17" descr="ucbseal_75x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3524" y="6238890"/>
              <a:ext cx="560961" cy="560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335578"/>
              <a:ext cx="2814197" cy="404738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126" y="6300882"/>
            <a:ext cx="1609366" cy="4286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9849" y="6314920"/>
            <a:ext cx="1408436" cy="386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2492514"/>
            <a:ext cx="6116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rgbClr val="FFC000"/>
                </a:solidFill>
              </a:rPr>
              <a:t>Reentry for Children Discharged to </a:t>
            </a:r>
          </a:p>
          <a:p>
            <a:pPr algn="r"/>
            <a:r>
              <a:rPr lang="en-US" sz="2000" i="1" dirty="0" smtClean="0">
                <a:solidFill>
                  <a:srgbClr val="FFC000"/>
                </a:solidFill>
              </a:rPr>
              <a:t>Subsidized </a:t>
            </a:r>
            <a:r>
              <a:rPr lang="en-US" sz="2000" i="1" dirty="0">
                <a:solidFill>
                  <a:srgbClr val="FFC000"/>
                </a:solidFill>
              </a:rPr>
              <a:t>Legal Guardianship </a:t>
            </a:r>
            <a:r>
              <a:rPr lang="en-US" sz="2000" i="1" dirty="0" smtClean="0">
                <a:solidFill>
                  <a:srgbClr val="FFC000"/>
                </a:solidFill>
              </a:rPr>
              <a:t>with Kinship </a:t>
            </a:r>
            <a:r>
              <a:rPr lang="en-US" sz="2000" i="1" dirty="0">
                <a:solidFill>
                  <a:srgbClr val="FFC000"/>
                </a:solidFill>
              </a:rPr>
              <a:t>Caregivers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-457200" y="1716137"/>
            <a:ext cx="9144000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</a:p>
          <a:p>
            <a:pPr marL="914400" lvl="2" inden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Model </a:t>
            </a:r>
            <a:r>
              <a:rPr lang="en-US" altLang="en-US" sz="2000" u="sn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2: Cox </a:t>
            </a:r>
            <a:r>
              <a:rPr lang="en-US" altLang="en-US" sz="2000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</a:t>
            </a:r>
            <a:r>
              <a:rPr lang="en-US" altLang="en-US" sz="2000" u="sn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egression with Time-Dependent Covariates </a:t>
            </a:r>
            <a:endParaRPr lang="en-US" altLang="en-US" sz="2000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2">
              <a:spcBef>
                <a:spcPts val="1800"/>
              </a:spcBef>
              <a:buFontTx/>
              <a:buChar char="•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Child mental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health condition identified prior to discharge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had more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than twice the hazard of </a:t>
            </a:r>
            <a:r>
              <a:rPr lang="en-AU" sz="20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reentry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while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‘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other’ identified disability (e.g., physical, alcohol, drugs) had decreased </a:t>
            </a:r>
            <a:r>
              <a:rPr lang="en-AU" sz="20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reentry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risk.</a:t>
            </a:r>
            <a:endParaRPr lang="en-US" altLang="en-US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2">
              <a:lnSpc>
                <a:spcPct val="80000"/>
              </a:lnSpc>
              <a:spcBef>
                <a:spcPts val="1800"/>
              </a:spcBef>
              <a:buFontTx/>
              <a:buChar char="•"/>
            </a:pP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Parental incarceration history initially decreased </a:t>
            </a:r>
            <a:r>
              <a:rPr lang="en-AU" sz="2000" dirty="0" err="1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reentry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risk;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but over time this factor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more than doubled risk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of </a:t>
            </a:r>
            <a:r>
              <a:rPr lang="en-AU" sz="20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reentry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(HR &gt; 2.0).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2">
              <a:lnSpc>
                <a:spcPct val="80000"/>
              </a:lnSpc>
              <a:spcBef>
                <a:spcPts val="1800"/>
              </a:spcBef>
              <a:buFontTx/>
              <a:buChar char="•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LA factor was non-significant, while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the interaction with the indicator variable for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longer time in LA (t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&gt;2500 &amp; t ≤ 4500)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was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highly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significant (HR: 1.35)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2133600" cy="1143000"/>
          </a:xfrm>
        </p:spPr>
        <p:txBody>
          <a:bodyPr/>
          <a:lstStyle/>
          <a:p>
            <a:pPr algn="l"/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Results </a:t>
            </a:r>
            <a:endParaRPr lang="en-US" alt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371600" y="5105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5" name="TextBox 4"/>
          <p:cNvSpPr txBox="1"/>
          <p:nvPr/>
        </p:nvSpPr>
        <p:spPr>
          <a:xfrm>
            <a:off x="2735580" y="666690"/>
            <a:ext cx="1607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C000"/>
                </a:solidFill>
              </a:rPr>
              <a:t>Continued…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023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371600" y="5257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1371600" y="53340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723900" y="2286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discussion</a:t>
            </a:r>
            <a:endParaRPr lang="en-US" alt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304800" y="1905000"/>
            <a:ext cx="84582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Tx/>
              <a:buChar char="•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Child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development may be correlated with re-entry to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care--t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here could be unmet service needs for relative guardians of children transitioning into adolescence.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Client disability factor could indicate caregivers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better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able to cope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with,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and/or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access post-permanency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services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for some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conditions (physical disability) and not others (mental health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).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Incarceration history factor could potentially indicate destabilizing influence of parents released from corrections (but additional data would be needed to examine this factor).  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Risk of reentry for children in LA increases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notably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after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about 7 years (2500 days)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post-discharge could potentially be artifact of overrepresentation of large group of children (some perhaps not ideally suited for the program) discharged in the initial years.  </a:t>
            </a:r>
          </a:p>
        </p:txBody>
      </p:sp>
    </p:spTree>
    <p:extLst>
      <p:ext uri="{BB962C8B-B14F-4D97-AF65-F5344CB8AC3E}">
        <p14:creationId xmlns:p14="http://schemas.microsoft.com/office/powerpoint/2010/main" val="38937634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371600" y="5257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1371600" y="53340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723900" y="2286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Next steps</a:t>
            </a:r>
            <a:endParaRPr lang="en-US" alt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304800" y="2311212"/>
            <a:ext cx="8458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Models still a work in development.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Adjust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age group categories in additional models to better understand the impact of this factor.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Apply modeling approach to account for interaction effects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Number of observations will permit model building on sub-sample, with subsequent application to the rest of the data set.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576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1800" b="1" i="1" u="sng" cap="none" dirty="0" smtClean="0">
                <a:solidFill>
                  <a:srgbClr val="FFFF00"/>
                </a:solidFill>
              </a:rPr>
              <a:t>joemagruder@berkeley.edu</a:t>
            </a:r>
            <a:br>
              <a:rPr lang="en-US" sz="1800" b="1" i="1" u="sng" cap="none" dirty="0" smtClean="0">
                <a:solidFill>
                  <a:srgbClr val="FFFF00"/>
                </a:solidFill>
              </a:rPr>
            </a:br>
            <a:r>
              <a:rPr lang="en-US" sz="1800" b="1" i="1" u="sng" cap="none" dirty="0" smtClean="0">
                <a:solidFill>
                  <a:srgbClr val="FFFF00"/>
                </a:solidFill>
              </a:rPr>
              <a:t>dwebster@berkeley.edu</a:t>
            </a:r>
            <a:br>
              <a:rPr lang="en-US" sz="1800" b="1" i="1" u="sng" cap="none" dirty="0" smtClean="0">
                <a:solidFill>
                  <a:srgbClr val="FFFF00"/>
                </a:solidFill>
              </a:rPr>
            </a:br>
            <a:r>
              <a:rPr lang="en-US" sz="1800" b="1" i="1" u="sng" cap="none" dirty="0" smtClean="0">
                <a:solidFill>
                  <a:srgbClr val="FFFF00"/>
                </a:solidFill>
              </a:rPr>
              <a:t>lanea@usc.edu</a:t>
            </a:r>
            <a:r>
              <a:rPr lang="en-US" sz="1800" b="1" i="1" u="sng" cap="none" dirty="0">
                <a:solidFill>
                  <a:srgbClr val="FFFF00"/>
                </a:solidFill>
              </a:rPr>
              <a:t/>
            </a:r>
            <a:br>
              <a:rPr lang="en-US" sz="1800" b="1" i="1" u="sng" cap="none" dirty="0">
                <a:solidFill>
                  <a:srgbClr val="FFFF00"/>
                </a:solidFill>
              </a:rPr>
            </a:br>
            <a:r>
              <a:rPr lang="en-US" sz="1800" b="1" i="1" u="sng" cap="none" dirty="0" smtClean="0">
                <a:solidFill>
                  <a:srgbClr val="FFFF00"/>
                </a:solidFill>
              </a:rPr>
              <a:t>arno.parolini@unimelb.edu.au</a:t>
            </a:r>
            <a:br>
              <a:rPr lang="en-US" sz="1800" b="1" i="1" u="sng" cap="none" dirty="0" smtClean="0">
                <a:solidFill>
                  <a:srgbClr val="FFFF00"/>
                </a:solidFill>
              </a:rPr>
            </a:br>
            <a:r>
              <a:rPr lang="en-US" sz="1800" b="1" i="1" u="sng" cap="none" dirty="0" smtClean="0">
                <a:solidFill>
                  <a:srgbClr val="FFFF00"/>
                </a:solidFill>
              </a:rPr>
              <a:t>aron.shlonsky@unimelb.edu.au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609600" y="5715000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en-US" sz="1600" i="1" dirty="0">
                <a:solidFill>
                  <a:schemeClr val="bg1"/>
                </a:solidFill>
              </a:rPr>
              <a:t>The </a:t>
            </a:r>
            <a:r>
              <a:rPr lang="en-US" altLang="en-US" sz="1600" i="1" dirty="0" smtClean="0">
                <a:solidFill>
                  <a:schemeClr val="bg1"/>
                </a:solidFill>
              </a:rPr>
              <a:t>California Child Welfare Indicators </a:t>
            </a:r>
            <a:r>
              <a:rPr lang="en-US" altLang="en-US" sz="1600" i="1" dirty="0">
                <a:solidFill>
                  <a:schemeClr val="bg1"/>
                </a:solidFill>
              </a:rPr>
              <a:t>Project </a:t>
            </a:r>
            <a:r>
              <a:rPr lang="en-US" altLang="en-US" sz="1600" i="1" dirty="0" smtClean="0">
                <a:solidFill>
                  <a:schemeClr val="bg1"/>
                </a:solidFill>
              </a:rPr>
              <a:t>is </a:t>
            </a:r>
            <a:r>
              <a:rPr lang="en-US" altLang="en-US" sz="1600" i="1" dirty="0">
                <a:solidFill>
                  <a:schemeClr val="bg1"/>
                </a:solidFill>
              </a:rPr>
              <a:t>supported by </a:t>
            </a:r>
            <a:r>
              <a:rPr lang="en-US" altLang="en-US" sz="1600" i="1" dirty="0" smtClean="0">
                <a:solidFill>
                  <a:schemeClr val="bg1"/>
                </a:solidFill>
              </a:rPr>
              <a:t> </a:t>
            </a:r>
            <a:endParaRPr lang="en-US" altLang="en-US" sz="1600" i="1" dirty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altLang="en-US" sz="1600" i="1" dirty="0">
                <a:solidFill>
                  <a:schemeClr val="bg1"/>
                </a:solidFill>
              </a:rPr>
              <a:t>t</a:t>
            </a:r>
            <a:r>
              <a:rPr lang="en-US" altLang="en-US" sz="1600" i="1" dirty="0" smtClean="0">
                <a:solidFill>
                  <a:schemeClr val="bg1"/>
                </a:solidFill>
              </a:rPr>
              <a:t>he California </a:t>
            </a:r>
            <a:r>
              <a:rPr lang="en-US" altLang="en-US" sz="1600" i="1" dirty="0">
                <a:solidFill>
                  <a:schemeClr val="bg1"/>
                </a:solidFill>
              </a:rPr>
              <a:t>Department of Social </a:t>
            </a:r>
            <a:r>
              <a:rPr lang="en-US" altLang="en-US" sz="1600" i="1" dirty="0" smtClean="0">
                <a:solidFill>
                  <a:schemeClr val="bg1"/>
                </a:solidFill>
              </a:rPr>
              <a:t>Services,</a:t>
            </a:r>
          </a:p>
          <a:p>
            <a:pPr algn="r">
              <a:lnSpc>
                <a:spcPct val="80000"/>
              </a:lnSpc>
            </a:pPr>
            <a:r>
              <a:rPr lang="en-US" altLang="en-US" sz="1600" i="1" dirty="0">
                <a:solidFill>
                  <a:schemeClr val="bg1"/>
                </a:solidFill>
              </a:rPr>
              <a:t>t</a:t>
            </a:r>
            <a:r>
              <a:rPr lang="en-US" altLang="en-US" sz="1600" i="1" dirty="0" smtClean="0">
                <a:solidFill>
                  <a:schemeClr val="bg1"/>
                </a:solidFill>
              </a:rPr>
              <a:t>he Conrad N. Hilton Foundation, and </a:t>
            </a:r>
            <a:r>
              <a:rPr lang="en-US" altLang="en-US" sz="1600" i="1" dirty="0">
                <a:solidFill>
                  <a:schemeClr val="bg1"/>
                </a:solidFill>
              </a:rPr>
              <a:t>the Stuart Foundation</a:t>
            </a:r>
          </a:p>
        </p:txBody>
      </p:sp>
    </p:spTree>
    <p:extLst>
      <p:ext uri="{BB962C8B-B14F-4D97-AF65-F5344CB8AC3E}">
        <p14:creationId xmlns:p14="http://schemas.microsoft.com/office/powerpoint/2010/main" val="2833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Background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Relative placements, past findings: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More stable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Reunification slower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Reentry less likely for those who reunify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Achieving permanency is more difficult -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relatives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(and social workers) have resisted adoption by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kin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43434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California extended guardian assistance payments (Kin-GAP) to relatives who were foster parents in 2000.</a:t>
            </a:r>
          </a:p>
          <a:p>
            <a:pPr marL="43434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Ongoing analysis to examine the impact of relative guardian exits on achieving permanency and the longevity of this type of discharge.</a:t>
            </a:r>
          </a:p>
          <a:p>
            <a:pPr marL="43434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How likely do these children return to care, and what characteristics are associated with disrupted guardianships? </a:t>
            </a:r>
          </a:p>
        </p:txBody>
      </p:sp>
    </p:spTree>
    <p:extLst>
      <p:ext uri="{BB962C8B-B14F-4D97-AF65-F5344CB8AC3E}">
        <p14:creationId xmlns:p14="http://schemas.microsoft.com/office/powerpoint/2010/main" val="36907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1027"/>
          <p:cNvSpPr txBox="1">
            <a:spLocks noChangeArrowheads="1"/>
          </p:cNvSpPr>
          <p:nvPr/>
        </p:nvSpPr>
        <p:spPr bwMode="auto">
          <a:xfrm>
            <a:off x="1409700" y="5410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8788" name="Text Box 1028"/>
          <p:cNvSpPr txBox="1">
            <a:spLocks noChangeArrowheads="1"/>
          </p:cNvSpPr>
          <p:nvPr/>
        </p:nvSpPr>
        <p:spPr bwMode="auto">
          <a:xfrm>
            <a:off x="1409700" y="5486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118789" name="Text Box 1029"/>
          <p:cNvSpPr txBox="1">
            <a:spLocks noChangeArrowheads="1"/>
          </p:cNvSpPr>
          <p:nvPr/>
        </p:nvSpPr>
        <p:spPr bwMode="auto">
          <a:xfrm>
            <a:off x="368300" y="2057400"/>
            <a:ext cx="84582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California Children’s Services Archive Data System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Exits from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Jan. 1,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2001 to Dec. 31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2010 were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included.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Event history analysis of reentry following exit to relative guardianship:</a:t>
            </a:r>
          </a:p>
          <a:p>
            <a:pPr marL="1079500" lvl="1" indent="-342900">
              <a:buFont typeface="Times New Roman" panose="02020603050405020304" pitchFamily="18" charset="0"/>
              <a:buChar char="–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Children were followed from discharge to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reentry*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to care (or study end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date—October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1,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2016)</a:t>
            </a:r>
          </a:p>
          <a:p>
            <a:pPr marL="1079500" lvl="1" indent="-342900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Stratified Cox regression</a:t>
            </a:r>
          </a:p>
          <a:p>
            <a:pPr marL="1079500" lvl="1" indent="-342900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Cox regression with time-dependent variables</a:t>
            </a:r>
          </a:p>
          <a:p>
            <a:pPr marL="173038" indent="-173038">
              <a:spcBef>
                <a:spcPct val="50000"/>
              </a:spcBef>
            </a:pPr>
            <a:endParaRPr lang="en-US" alt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7475" indent="-117475">
              <a:spcBef>
                <a:spcPct val="50000"/>
              </a:spcBef>
            </a:pPr>
            <a:endParaRPr lang="en-US" altLang="en-US" sz="1200" smtClean="0">
              <a:solidFill>
                <a:schemeClr val="accent1">
                  <a:lumMod val="75000"/>
                </a:schemeClr>
              </a:solidFill>
            </a:endParaRPr>
          </a:p>
          <a:p>
            <a:pPr marL="117475" indent="-117475">
              <a:spcBef>
                <a:spcPct val="50000"/>
              </a:spcBef>
            </a:pPr>
            <a:r>
              <a:rPr lang="en-US" altLang="en-US" sz="120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altLang="en-US" sz="1200" dirty="0" smtClean="0">
                <a:solidFill>
                  <a:schemeClr val="accent1">
                    <a:lumMod val="75000"/>
                  </a:schemeClr>
                </a:solidFill>
              </a:rPr>
              <a:t>Does not include “positive” reentries that ended with adoption or guardianship with same caregiver as original guardian.  </a:t>
            </a:r>
            <a:endParaRPr lang="en-US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609600"/>
            <a:ext cx="6285945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Data &amp; Method</a:t>
            </a:r>
            <a:endParaRPr lang="en-US" altLang="en-US" sz="32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167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371600" y="5029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371600" y="5105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04800" y="441681"/>
            <a:ext cx="8305800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Reentry over time (in days) following discharge to </a:t>
            </a:r>
          </a:p>
          <a:p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relative guardianship </a:t>
            </a:r>
            <a:endParaRPr lang="en-US" altLang="en-US" sz="28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981200"/>
            <a:ext cx="55245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842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04800" y="457200"/>
            <a:ext cx="8610600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Frequencies </a:t>
            </a:r>
            <a:r>
              <a:rPr lang="en-US" sz="2400" dirty="0">
                <a:solidFill>
                  <a:srgbClr val="FFC000"/>
                </a:solidFill>
                <a:latin typeface="Palatino Linotype" panose="02040502050505030304" pitchFamily="18" charset="0"/>
              </a:rPr>
              <a:t>and Proportions </a:t>
            </a:r>
            <a:r>
              <a:rPr 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(</a:t>
            </a:r>
            <a:r>
              <a:rPr lang="en-US" sz="2400" dirty="0">
                <a:solidFill>
                  <a:srgbClr val="FFC000"/>
                </a:solidFill>
                <a:latin typeface="Palatino Linotype" panose="02040502050505030304" pitchFamily="18" charset="0"/>
              </a:rPr>
              <a:t>N = </a:t>
            </a:r>
            <a:r>
              <a:rPr 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25,596)  </a:t>
            </a:r>
            <a:endParaRPr lang="en-US" sz="24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  <a:p>
            <a:r>
              <a:rPr lang="en-US" sz="2400" dirty="0">
                <a:solidFill>
                  <a:srgbClr val="FFC000"/>
                </a:solidFill>
                <a:latin typeface="Palatino Linotype" panose="02040502050505030304" pitchFamily="18" charset="0"/>
              </a:rPr>
              <a:t>Children Exiting to Relative Guardianship </a:t>
            </a:r>
            <a:r>
              <a:rPr 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2001-2010 (Table 1)</a:t>
            </a:r>
            <a:endParaRPr lang="en-US" altLang="en-US" sz="24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1676400"/>
            <a:ext cx="378216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57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50" y="524159"/>
            <a:ext cx="7715250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Cox Models on Time to Reentry Following</a:t>
            </a:r>
            <a:b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</a:br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Exit to Relative Guardianship</a:t>
            </a:r>
            <a:endParaRPr lang="en-US" altLang="en-US" sz="28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533400" y="1219200"/>
            <a:ext cx="9144000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</a:p>
          <a:p>
            <a:pPr marL="914400" lvl="2" inden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Model 1: Stratified Cox Regression (not shown)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Replicated effects observed in prior analyses (e.g., higher reentry likelihood for females, Blacks, Hispanics, neglect removal reason; lower reentry for parent incarceration history). 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Checked model specification: fit was good, however proportional hazards assumption did not hold – e.g., time-varying effects for parent incarceration history, Los Angeles. 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endParaRPr lang="en-US" altLang="en-US" sz="2200" dirty="0">
              <a:solidFill>
                <a:srgbClr val="FFFF66"/>
              </a:solidFill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endParaRPr lang="en-US" altLang="en-US" dirty="0">
              <a:solidFill>
                <a:srgbClr val="FFFF66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02100"/>
            <a:ext cx="3581400" cy="24511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02100"/>
            <a:ext cx="35814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325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50" y="421454"/>
            <a:ext cx="7105650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Cox Models on Time to Reentry Following</a:t>
            </a:r>
            <a:b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</a:br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Exit to Relative Guardianship</a:t>
            </a:r>
            <a:endParaRPr lang="en-US" altLang="en-US" sz="28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533400" y="1219200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Also, data indicated high number of children reentering between the ages of 11 and 15. 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533400" y="5105400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Further analysis sought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to examine issue of whether reentry is correlated with child development (e.g., ‘teen onset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’ effect). </a:t>
            </a:r>
            <a:endParaRPr lang="en-US" altLang="en-US" sz="2200" dirty="0">
              <a:solidFill>
                <a:srgbClr val="FFFF66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45" y="2619388"/>
            <a:ext cx="4197350" cy="283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115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50" y="524159"/>
            <a:ext cx="8477250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>
                <a:solidFill>
                  <a:srgbClr val="FFC000"/>
                </a:solidFill>
                <a:latin typeface="Palatino Linotype" panose="02040502050505030304" pitchFamily="18" charset="0"/>
              </a:rPr>
              <a:t>Cox Models on Time to Reentry Following</a:t>
            </a:r>
            <a:br>
              <a:rPr lang="en-US" altLang="en-US" sz="2800" dirty="0">
                <a:solidFill>
                  <a:srgbClr val="FFC000"/>
                </a:solidFill>
                <a:latin typeface="Palatino Linotype" panose="02040502050505030304" pitchFamily="18" charset="0"/>
              </a:rPr>
            </a:br>
            <a:r>
              <a:rPr lang="en-US" altLang="en-US" sz="2800" dirty="0">
                <a:solidFill>
                  <a:srgbClr val="FFC000"/>
                </a:solidFill>
                <a:latin typeface="Palatino Linotype" panose="02040502050505030304" pitchFamily="18" charset="0"/>
              </a:rPr>
              <a:t>Exit to Relative </a:t>
            </a:r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Guardianship (Table 2)</a:t>
            </a:r>
            <a:endParaRPr lang="en-US" altLang="en-US" sz="28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989" y="1676400"/>
            <a:ext cx="6090771" cy="497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028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-457200" y="1689283"/>
            <a:ext cx="90678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</a:p>
          <a:p>
            <a:pPr marL="914400" lvl="2" inden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Model </a:t>
            </a:r>
            <a:r>
              <a:rPr lang="en-US" altLang="en-US" sz="2000" u="sn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2: Cox </a:t>
            </a:r>
            <a:r>
              <a:rPr lang="en-US" altLang="en-US" sz="2000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</a:t>
            </a:r>
            <a:r>
              <a:rPr lang="en-US" altLang="en-US" sz="2000" u="sn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egression with Time-Dependent Covariates </a:t>
            </a:r>
            <a:endParaRPr lang="en-US" altLang="en-US" sz="2000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Model fit the data reasonably well.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Effects very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similar to the stratified Cox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regression--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however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time-dependent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indicators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highly significant.</a:t>
            </a:r>
            <a:endParaRPr lang="en-US" altLang="en-US" sz="20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Teen effect looks negligible, but is not. It can only be considered with the Age overall variable (similar to an interaction). </a:t>
            </a:r>
          </a:p>
          <a:p>
            <a:pPr marL="1771650" lvl="3" indent="-285750">
              <a:lnSpc>
                <a:spcPct val="80000"/>
              </a:lnSpc>
              <a:spcBef>
                <a:spcPct val="50000"/>
              </a:spcBef>
              <a:buFont typeface="Palatino Linotype" panose="02040502050505030304" pitchFamily="18" charset="0"/>
              <a:buChar char="—"/>
            </a:pP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child entering teen years (age 11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–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15) could only be compared with a child not entering the teen years. </a:t>
            </a:r>
          </a:p>
          <a:p>
            <a:pPr marL="1771650" lvl="3" indent="-285750">
              <a:lnSpc>
                <a:spcPct val="80000"/>
              </a:lnSpc>
              <a:spcBef>
                <a:spcPct val="50000"/>
              </a:spcBef>
              <a:buFont typeface="Palatino Linotype" panose="02040502050505030304" pitchFamily="18" charset="0"/>
              <a:buChar char="—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Applying coefficients, for example, after one year of discharge to relative guardianship—a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child entering teen years </a:t>
            </a:r>
            <a:r>
              <a:rPr lang="en-AU" sz="200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would </a:t>
            </a:r>
            <a:r>
              <a:rPr lang="en-AU" sz="200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have about a 14% greater risk of re-entry than a non-teen.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 dirty="0">
                <a:solidFill>
                  <a:srgbClr val="FFC000"/>
                </a:solidFill>
                <a:latin typeface="+mn-lt"/>
              </a:rPr>
              <a:t>Results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371600" y="5105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</p:spTree>
    <p:extLst>
      <p:ext uri="{BB962C8B-B14F-4D97-AF65-F5344CB8AC3E}">
        <p14:creationId xmlns:p14="http://schemas.microsoft.com/office/powerpoint/2010/main" val="37885698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23899</TotalTime>
  <Words>841</Words>
  <Application>Microsoft Office PowerPoint</Application>
  <PresentationFormat>On-screen Show (4:3)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Palatino Linotype</vt:lpstr>
      <vt:lpstr>Times New Roman</vt:lpstr>
      <vt:lpstr>Wingdings</vt:lpstr>
      <vt:lpstr>Wingdings 2</vt:lpstr>
      <vt:lpstr>Grid</vt:lpstr>
      <vt:lpstr>Relative permanence:</vt:lpstr>
      <vt:lpstr>Background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</vt:lpstr>
      <vt:lpstr>Results </vt:lpstr>
      <vt:lpstr>discussion</vt:lpstr>
      <vt:lpstr>Next steps</vt:lpstr>
      <vt:lpstr>Questions? joemagruder@berkeley.edu dwebster@berkeley.edu lanea@usc.edu arno.parolini@unimelb.edu.au aron.shlonsky@unimelb.edu.au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Paternity Establishment Among Children reported to Child protective Services</dc:title>
  <dc:creator>EPH</dc:creator>
  <cp:lastModifiedBy>Daniel Webster</cp:lastModifiedBy>
  <cp:revision>281</cp:revision>
  <cp:lastPrinted>2017-01-12T01:40:11Z</cp:lastPrinted>
  <dcterms:created xsi:type="dcterms:W3CDTF">2011-12-20T20:30:55Z</dcterms:created>
  <dcterms:modified xsi:type="dcterms:W3CDTF">2017-01-14T07:14:50Z</dcterms:modified>
</cp:coreProperties>
</file>