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52" r:id="rId2"/>
  </p:sldMasterIdLst>
  <p:notesMasterIdLst>
    <p:notesMasterId r:id="rId64"/>
  </p:notesMasterIdLst>
  <p:sldIdLst>
    <p:sldId id="261" r:id="rId3"/>
    <p:sldId id="384" r:id="rId4"/>
    <p:sldId id="347" r:id="rId5"/>
    <p:sldId id="279" r:id="rId6"/>
    <p:sldId id="334" r:id="rId7"/>
    <p:sldId id="337" r:id="rId8"/>
    <p:sldId id="339" r:id="rId9"/>
    <p:sldId id="338" r:id="rId10"/>
    <p:sldId id="336" r:id="rId11"/>
    <p:sldId id="331" r:id="rId12"/>
    <p:sldId id="368" r:id="rId13"/>
    <p:sldId id="370" r:id="rId14"/>
    <p:sldId id="367" r:id="rId15"/>
    <p:sldId id="369" r:id="rId16"/>
    <p:sldId id="371" r:id="rId17"/>
    <p:sldId id="366" r:id="rId18"/>
    <p:sldId id="393" r:id="rId19"/>
    <p:sldId id="372" r:id="rId20"/>
    <p:sldId id="263" r:id="rId21"/>
    <p:sldId id="330" r:id="rId22"/>
    <p:sldId id="285" r:id="rId23"/>
    <p:sldId id="350" r:id="rId24"/>
    <p:sldId id="357" r:id="rId25"/>
    <p:sldId id="356" r:id="rId26"/>
    <p:sldId id="363" r:id="rId27"/>
    <p:sldId id="355" r:id="rId28"/>
    <p:sldId id="354" r:id="rId29"/>
    <p:sldId id="352" r:id="rId30"/>
    <p:sldId id="353" r:id="rId31"/>
    <p:sldId id="351" r:id="rId32"/>
    <p:sldId id="348" r:id="rId33"/>
    <p:sldId id="358" r:id="rId34"/>
    <p:sldId id="359" r:id="rId35"/>
    <p:sldId id="360" r:id="rId36"/>
    <p:sldId id="345" r:id="rId37"/>
    <p:sldId id="385" r:id="rId38"/>
    <p:sldId id="364" r:id="rId39"/>
    <p:sldId id="365" r:id="rId40"/>
    <p:sldId id="374" r:id="rId41"/>
    <p:sldId id="373" r:id="rId42"/>
    <p:sldId id="386" r:id="rId43"/>
    <p:sldId id="304" r:id="rId44"/>
    <p:sldId id="390" r:id="rId45"/>
    <p:sldId id="391" r:id="rId46"/>
    <p:sldId id="346" r:id="rId47"/>
    <p:sldId id="375" r:id="rId48"/>
    <p:sldId id="290" r:id="rId49"/>
    <p:sldId id="315" r:id="rId50"/>
    <p:sldId id="381" r:id="rId51"/>
    <p:sldId id="376" r:id="rId52"/>
    <p:sldId id="294" r:id="rId53"/>
    <p:sldId id="316" r:id="rId54"/>
    <p:sldId id="387" r:id="rId55"/>
    <p:sldId id="377" r:id="rId56"/>
    <p:sldId id="378" r:id="rId57"/>
    <p:sldId id="388" r:id="rId58"/>
    <p:sldId id="379" r:id="rId59"/>
    <p:sldId id="380" r:id="rId60"/>
    <p:sldId id="319" r:id="rId61"/>
    <p:sldId id="382" r:id="rId62"/>
    <p:sldId id="383" r:id="rId6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72E"/>
    <a:srgbClr val="000066"/>
    <a:srgbClr val="33CCCC"/>
    <a:srgbClr val="CC8640"/>
    <a:srgbClr val="FFE593"/>
    <a:srgbClr val="FFCF37"/>
    <a:srgbClr val="009999"/>
    <a:srgbClr val="CA6614"/>
    <a:srgbClr val="C2631C"/>
    <a:srgbClr val="B066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8" autoAdjust="0"/>
    <p:restoredTop sz="89916" autoAdjust="0"/>
  </p:normalViewPr>
  <p:slideViewPr>
    <p:cSldViewPr>
      <p:cViewPr>
        <p:scale>
          <a:sx n="66" d="100"/>
          <a:sy n="66" d="100"/>
        </p:scale>
        <p:origin x="-1164" y="-102"/>
      </p:cViewPr>
      <p:guideLst>
        <p:guide orient="horz" pos="2160"/>
        <p:guide pos="2880"/>
      </p:guideLst>
    </p:cSldViewPr>
  </p:slideViewPr>
  <p:notesTextViewPr>
    <p:cViewPr>
      <p:scale>
        <a:sx n="115" d="100"/>
        <a:sy n="115" d="100"/>
      </p:scale>
      <p:origin x="0" y="0"/>
    </p:cViewPr>
  </p:notesTextViewPr>
  <p:sorterViewPr>
    <p:cViewPr>
      <p:scale>
        <a:sx n="66" d="100"/>
        <a:sy n="66" d="100"/>
      </p:scale>
      <p:origin x="0" y="4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PH\Documents\UC%20Berkeley\Academic%20Conferences\CAPSAC%20Conference\Birth%20Record%20Table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EPH\Documents\UC%20Berkeley\Academic%20Conferences\CAPSAC%20Conference\Birth%20Record%20Table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EPH\Documents\UC%20Berkeley\Academic%20Conferences\CAPSAC%20Conference\Birth%20Record%20Table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EPH\Documents\UC%20Berkeley\Academic%20Conferences\CAPSAC%20Conference\Birth%20Record%20Tables.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EPH\Documents\UC%20Berkeley\Academic%20Conferences\CDSS\Birth%20Tables_6.1.10_reformatted.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PH\Documents\UC%20Berkeley\Academic%20Conferences\CDSS\Birth%20Tables_6.1.10_reformatte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b="1" i="0" baseline="0" dirty="0">
                <a:effectLst/>
              </a:rPr>
              <a:t>Percentage of Children Reported for Maltreatment by Age 5:</a:t>
            </a:r>
            <a:endParaRPr lang="en-US" sz="2000" dirty="0">
              <a:effectLst/>
            </a:endParaRPr>
          </a:p>
          <a:p>
            <a:pPr>
              <a:defRPr sz="2000"/>
            </a:pPr>
            <a:r>
              <a:rPr lang="en-US" sz="2000" b="1" i="0" baseline="0" dirty="0">
                <a:effectLst/>
              </a:rPr>
              <a:t>California's 2002 Birth Cohort, </a:t>
            </a:r>
            <a:r>
              <a:rPr lang="en-US" sz="2000" b="1" i="1" u="sng" baseline="0" dirty="0">
                <a:effectLst/>
              </a:rPr>
              <a:t>by paternity </a:t>
            </a:r>
            <a:r>
              <a:rPr lang="en-US" sz="2000" b="1" i="1" u="sng" baseline="0" dirty="0" smtClean="0">
                <a:effectLst/>
              </a:rPr>
              <a:t>&amp; birth payment</a:t>
            </a:r>
            <a:endParaRPr lang="en-US" sz="2000" i="1" u="sng" dirty="0">
              <a:effectLst/>
            </a:endParaRPr>
          </a:p>
        </c:rich>
      </c:tx>
      <c:layout/>
      <c:overlay val="0"/>
    </c:title>
    <c:autoTitleDeleted val="0"/>
    <c:plotArea>
      <c:layout>
        <c:manualLayout>
          <c:layoutTarget val="inner"/>
          <c:xMode val="edge"/>
          <c:yMode val="edge"/>
          <c:x val="1.6102293014935942E-2"/>
          <c:y val="0.1572366087546595"/>
          <c:w val="0.96032707450030275"/>
          <c:h val="0.73851574509487006"/>
        </c:manualLayout>
      </c:layout>
      <c:barChart>
        <c:barDir val="col"/>
        <c:grouping val="percentStacked"/>
        <c:varyColors val="0"/>
        <c:ser>
          <c:idx val="0"/>
          <c:order val="0"/>
          <c:spPr>
            <a:solidFill>
              <a:srgbClr val="FF0000"/>
            </a:solidFill>
            <a:ln>
              <a:noFill/>
            </a:ln>
          </c:spPr>
          <c:invertIfNegative val="0"/>
          <c:dLbls>
            <c:dLbl>
              <c:idx val="0"/>
              <c:layout/>
              <c:tx>
                <c:rich>
                  <a:bodyPr/>
                  <a:lstStyle/>
                  <a:p>
                    <a:r>
                      <a:rPr lang="en-US" dirty="0" smtClean="0"/>
                      <a:t>34%</a:t>
                    </a:r>
                    <a:endParaRPr lang="en-US" dirty="0"/>
                  </a:p>
                </c:rich>
              </c:tx>
              <c:dLblPos val="inEnd"/>
              <c:showLegendKey val="0"/>
              <c:showVal val="1"/>
              <c:showCatName val="0"/>
              <c:showSerName val="0"/>
              <c:showPercent val="0"/>
              <c:showBubbleSize val="0"/>
            </c:dLbl>
            <c:dLbl>
              <c:idx val="1"/>
              <c:layout/>
              <c:tx>
                <c:rich>
                  <a:bodyPr/>
                  <a:lstStyle/>
                  <a:p>
                    <a:r>
                      <a:rPr lang="en-US" dirty="0" smtClean="0"/>
                      <a:t>12%</a:t>
                    </a:r>
                    <a:endParaRPr lang="en-US" dirty="0"/>
                  </a:p>
                </c:rich>
              </c:tx>
              <c:dLblPos val="inEnd"/>
              <c:showLegendKey val="0"/>
              <c:showVal val="1"/>
              <c:showCatName val="0"/>
              <c:showSerName val="0"/>
              <c:showPercent val="0"/>
              <c:showBubbleSize val="0"/>
            </c:dLbl>
            <c:dLbl>
              <c:idx val="3"/>
              <c:layout/>
              <c:tx>
                <c:rich>
                  <a:bodyPr/>
                  <a:lstStyle/>
                  <a:p>
                    <a:r>
                      <a:rPr lang="en-US" dirty="0" smtClean="0"/>
                      <a:t>21%</a:t>
                    </a:r>
                    <a:endParaRPr lang="en-US" dirty="0"/>
                  </a:p>
                </c:rich>
              </c:tx>
              <c:dLblPos val="inEnd"/>
              <c:showLegendKey val="0"/>
              <c:showVal val="1"/>
              <c:showCatName val="0"/>
              <c:showSerName val="0"/>
              <c:showPercent val="0"/>
              <c:showBubbleSize val="0"/>
            </c:dLbl>
            <c:dLbl>
              <c:idx val="4"/>
              <c:layout/>
              <c:tx>
                <c:rich>
                  <a:bodyPr/>
                  <a:lstStyle/>
                  <a:p>
                    <a:r>
                      <a:rPr lang="en-US" smtClean="0"/>
                      <a:t>9%</a:t>
                    </a:r>
                    <a:endParaRPr lang="en-US"/>
                  </a:p>
                </c:rich>
              </c:tx>
              <c:dLblPos val="inEnd"/>
              <c:showLegendKey val="0"/>
              <c:showVal val="1"/>
              <c:showCatName val="0"/>
              <c:showSerName val="0"/>
              <c:showPercent val="0"/>
              <c:showBubbleSize val="0"/>
            </c:dLbl>
            <c:numFmt formatCode="#,##0" sourceLinked="0"/>
            <c:txPr>
              <a:bodyPr/>
              <a:lstStyle/>
              <a:p>
                <a:pPr>
                  <a:defRPr sz="1600"/>
                </a:pPr>
                <a:endParaRPr lang="en-US"/>
              </a:p>
            </c:txPr>
            <c:dLblPos val="inEnd"/>
            <c:showLegendKey val="0"/>
            <c:showVal val="1"/>
            <c:showCatName val="0"/>
            <c:showSerName val="0"/>
            <c:showPercent val="0"/>
            <c:showBubbleSize val="0"/>
            <c:showLeaderLines val="0"/>
          </c:dLbls>
          <c:cat>
            <c:strRef>
              <c:f>Sheet1!$F$6:$F$10</c:f>
              <c:strCache>
                <c:ptCount val="5"/>
                <c:pt idx="0">
                  <c:v>missing paternity</c:v>
                </c:pt>
                <c:pt idx="1">
                  <c:v>paternity </c:v>
                </c:pt>
                <c:pt idx="3">
                  <c:v>medi-cal coverage</c:v>
                </c:pt>
                <c:pt idx="4">
                  <c:v>private insurance</c:v>
                </c:pt>
              </c:strCache>
            </c:strRef>
          </c:cat>
          <c:val>
            <c:numRef>
              <c:f>Sheet1!$G$6:$G$10</c:f>
              <c:numCache>
                <c:formatCode>0.0</c:formatCode>
                <c:ptCount val="5"/>
                <c:pt idx="0">
                  <c:v>34.339999999999996</c:v>
                </c:pt>
                <c:pt idx="1">
                  <c:v>11.92</c:v>
                </c:pt>
                <c:pt idx="3">
                  <c:v>21.169999999999998</c:v>
                </c:pt>
                <c:pt idx="4">
                  <c:v>8.5400000000000009</c:v>
                </c:pt>
              </c:numCache>
            </c:numRef>
          </c:val>
        </c:ser>
        <c:ser>
          <c:idx val="1"/>
          <c:order val="1"/>
          <c:spPr>
            <a:solidFill>
              <a:srgbClr val="4BACC6">
                <a:lumMod val="20000"/>
                <a:lumOff val="80000"/>
                <a:alpha val="54000"/>
              </a:srgbClr>
            </a:solidFill>
            <a:ln>
              <a:noFill/>
            </a:ln>
          </c:spPr>
          <c:invertIfNegative val="0"/>
          <c:dLbls>
            <c:delete val="1"/>
          </c:dLbls>
          <c:cat>
            <c:strRef>
              <c:f>Sheet1!$F$6:$F$10</c:f>
              <c:strCache>
                <c:ptCount val="5"/>
                <c:pt idx="0">
                  <c:v>missing paternity</c:v>
                </c:pt>
                <c:pt idx="1">
                  <c:v>paternity </c:v>
                </c:pt>
                <c:pt idx="3">
                  <c:v>medi-cal coverage</c:v>
                </c:pt>
                <c:pt idx="4">
                  <c:v>private insurance</c:v>
                </c:pt>
              </c:strCache>
            </c:strRef>
          </c:cat>
          <c:val>
            <c:numRef>
              <c:f>Sheet1!$H$6:$H$10</c:f>
              <c:numCache>
                <c:formatCode>0.0</c:formatCode>
                <c:ptCount val="5"/>
                <c:pt idx="0">
                  <c:v>65.66</c:v>
                </c:pt>
                <c:pt idx="1">
                  <c:v>88.08</c:v>
                </c:pt>
                <c:pt idx="3">
                  <c:v>78.83</c:v>
                </c:pt>
                <c:pt idx="4">
                  <c:v>91.46</c:v>
                </c:pt>
              </c:numCache>
            </c:numRef>
          </c:val>
        </c:ser>
        <c:dLbls>
          <c:showLegendKey val="0"/>
          <c:showVal val="1"/>
          <c:showCatName val="0"/>
          <c:showSerName val="0"/>
          <c:showPercent val="0"/>
          <c:showBubbleSize val="0"/>
        </c:dLbls>
        <c:gapWidth val="95"/>
        <c:overlap val="100"/>
        <c:axId val="97704192"/>
        <c:axId val="98549760"/>
      </c:barChart>
      <c:catAx>
        <c:axId val="97704192"/>
        <c:scaling>
          <c:orientation val="minMax"/>
        </c:scaling>
        <c:delete val="0"/>
        <c:axPos val="b"/>
        <c:majorTickMark val="none"/>
        <c:minorTickMark val="none"/>
        <c:tickLblPos val="nextTo"/>
        <c:txPr>
          <a:bodyPr/>
          <a:lstStyle/>
          <a:p>
            <a:pPr>
              <a:defRPr sz="1600"/>
            </a:pPr>
            <a:endParaRPr lang="en-US"/>
          </a:p>
        </c:txPr>
        <c:crossAx val="98549760"/>
        <c:crosses val="autoZero"/>
        <c:auto val="1"/>
        <c:lblAlgn val="ctr"/>
        <c:lblOffset val="100"/>
        <c:noMultiLvlLbl val="0"/>
      </c:catAx>
      <c:valAx>
        <c:axId val="98549760"/>
        <c:scaling>
          <c:orientation val="minMax"/>
        </c:scaling>
        <c:delete val="1"/>
        <c:axPos val="l"/>
        <c:numFmt formatCode="0%" sourceLinked="1"/>
        <c:majorTickMark val="out"/>
        <c:minorTickMark val="none"/>
        <c:tickLblPos val="nextTo"/>
        <c:crossAx val="9770419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Percentage of Children Reported for Maltreatment by Age 5:</a:t>
            </a:r>
          </a:p>
          <a:p>
            <a:pPr>
              <a:defRPr sz="2000"/>
            </a:pPr>
            <a:r>
              <a:rPr lang="en-US" sz="2000" dirty="0"/>
              <a:t>California's 2002 Birth Cohort, </a:t>
            </a:r>
            <a:r>
              <a:rPr lang="en-US" sz="2000" i="1" u="sng" dirty="0"/>
              <a:t>by prenatal care</a:t>
            </a:r>
          </a:p>
        </c:rich>
      </c:tx>
      <c:layout/>
      <c:overlay val="0"/>
    </c:title>
    <c:autoTitleDeleted val="0"/>
    <c:plotArea>
      <c:layout>
        <c:manualLayout>
          <c:layoutTarget val="inner"/>
          <c:xMode val="edge"/>
          <c:yMode val="edge"/>
          <c:x val="1.6102293014935942E-2"/>
          <c:y val="0.1572366087546595"/>
          <c:w val="0.96032707450030275"/>
          <c:h val="0.73851574509487006"/>
        </c:manualLayout>
      </c:layout>
      <c:barChart>
        <c:barDir val="col"/>
        <c:grouping val="percentStacked"/>
        <c:varyColors val="0"/>
        <c:ser>
          <c:idx val="0"/>
          <c:order val="0"/>
          <c:spPr>
            <a:solidFill>
              <a:srgbClr val="FF0000"/>
            </a:solidFill>
            <a:ln>
              <a:noFill/>
            </a:ln>
          </c:spPr>
          <c:invertIfNegative val="0"/>
          <c:dLbls>
            <c:txPr>
              <a:bodyPr/>
              <a:lstStyle/>
              <a:p>
                <a:pPr>
                  <a:defRPr sz="1600"/>
                </a:pPr>
                <a:endParaRPr lang="en-US"/>
              </a:p>
            </c:txPr>
            <c:dLblPos val="inEnd"/>
            <c:showLegendKey val="0"/>
            <c:showVal val="1"/>
            <c:showCatName val="0"/>
            <c:showSerName val="0"/>
            <c:showPercent val="0"/>
            <c:showBubbleSize val="0"/>
            <c:showLeaderLines val="0"/>
          </c:dLbls>
          <c:cat>
            <c:strRef>
              <c:f>Sheet1!$A$14:$A$17</c:f>
              <c:strCache>
                <c:ptCount val="4"/>
                <c:pt idx="0">
                  <c:v>none</c:v>
                </c:pt>
                <c:pt idx="1">
                  <c:v>third trimester</c:v>
                </c:pt>
                <c:pt idx="2">
                  <c:v>second trimester</c:v>
                </c:pt>
                <c:pt idx="3">
                  <c:v>first trimester</c:v>
                </c:pt>
              </c:strCache>
            </c:strRef>
          </c:cat>
          <c:val>
            <c:numRef>
              <c:f>Sheet1!$B$14:$B$17</c:f>
              <c:numCache>
                <c:formatCode>0.0</c:formatCode>
                <c:ptCount val="4"/>
                <c:pt idx="0">
                  <c:v>48.85</c:v>
                </c:pt>
                <c:pt idx="1">
                  <c:v>25.39</c:v>
                </c:pt>
                <c:pt idx="2">
                  <c:v>22.28</c:v>
                </c:pt>
                <c:pt idx="3">
                  <c:v>12.27</c:v>
                </c:pt>
              </c:numCache>
            </c:numRef>
          </c:val>
        </c:ser>
        <c:ser>
          <c:idx val="1"/>
          <c:order val="1"/>
          <c:spPr>
            <a:solidFill>
              <a:srgbClr val="4BACC6">
                <a:lumMod val="20000"/>
                <a:lumOff val="80000"/>
                <a:alpha val="54000"/>
              </a:srgbClr>
            </a:solidFill>
            <a:ln>
              <a:noFill/>
            </a:ln>
          </c:spPr>
          <c:invertIfNegative val="0"/>
          <c:dLbls>
            <c:delete val="1"/>
          </c:dLbls>
          <c:cat>
            <c:strRef>
              <c:f>Sheet1!$A$14:$A$17</c:f>
              <c:strCache>
                <c:ptCount val="4"/>
                <c:pt idx="0">
                  <c:v>none</c:v>
                </c:pt>
                <c:pt idx="1">
                  <c:v>third trimester</c:v>
                </c:pt>
                <c:pt idx="2">
                  <c:v>second trimester</c:v>
                </c:pt>
                <c:pt idx="3">
                  <c:v>first trimester</c:v>
                </c:pt>
              </c:strCache>
            </c:strRef>
          </c:cat>
          <c:val>
            <c:numRef>
              <c:f>Sheet1!$C$14:$C$17</c:f>
              <c:numCache>
                <c:formatCode>0.0</c:formatCode>
                <c:ptCount val="4"/>
                <c:pt idx="0">
                  <c:v>51.15</c:v>
                </c:pt>
                <c:pt idx="1">
                  <c:v>74.61</c:v>
                </c:pt>
                <c:pt idx="2">
                  <c:v>77.72</c:v>
                </c:pt>
                <c:pt idx="3">
                  <c:v>87.73</c:v>
                </c:pt>
              </c:numCache>
            </c:numRef>
          </c:val>
        </c:ser>
        <c:dLbls>
          <c:showLegendKey val="0"/>
          <c:showVal val="1"/>
          <c:showCatName val="0"/>
          <c:showSerName val="0"/>
          <c:showPercent val="0"/>
          <c:showBubbleSize val="0"/>
        </c:dLbls>
        <c:gapWidth val="95"/>
        <c:overlap val="100"/>
        <c:axId val="98391168"/>
        <c:axId val="98392704"/>
      </c:barChart>
      <c:catAx>
        <c:axId val="98391168"/>
        <c:scaling>
          <c:orientation val="minMax"/>
        </c:scaling>
        <c:delete val="0"/>
        <c:axPos val="b"/>
        <c:majorTickMark val="none"/>
        <c:minorTickMark val="none"/>
        <c:tickLblPos val="nextTo"/>
        <c:txPr>
          <a:bodyPr/>
          <a:lstStyle/>
          <a:p>
            <a:pPr>
              <a:defRPr sz="1600"/>
            </a:pPr>
            <a:endParaRPr lang="en-US"/>
          </a:p>
        </c:txPr>
        <c:crossAx val="98392704"/>
        <c:crosses val="autoZero"/>
        <c:auto val="1"/>
        <c:lblAlgn val="ctr"/>
        <c:lblOffset val="100"/>
        <c:noMultiLvlLbl val="0"/>
      </c:catAx>
      <c:valAx>
        <c:axId val="98392704"/>
        <c:scaling>
          <c:orientation val="minMax"/>
        </c:scaling>
        <c:delete val="1"/>
        <c:axPos val="l"/>
        <c:numFmt formatCode="0%" sourceLinked="1"/>
        <c:majorTickMark val="out"/>
        <c:minorTickMark val="none"/>
        <c:tickLblPos val="nextTo"/>
        <c:crossAx val="98391168"/>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Percentage of Children Reported for Maltreatment by Age 5:</a:t>
            </a:r>
          </a:p>
          <a:p>
            <a:pPr>
              <a:defRPr sz="2000"/>
            </a:pPr>
            <a:r>
              <a:rPr lang="en-US" sz="2000" dirty="0"/>
              <a:t>California's 2002 Birth Cohort, </a:t>
            </a:r>
            <a:r>
              <a:rPr lang="en-US" sz="2000" i="1" u="sng" dirty="0"/>
              <a:t>by maternal</a:t>
            </a:r>
            <a:r>
              <a:rPr lang="en-US" sz="2000" i="1" u="sng" baseline="0" dirty="0"/>
              <a:t> age at birth</a:t>
            </a:r>
            <a:endParaRPr lang="en-US" sz="2000" i="1" u="sng" dirty="0"/>
          </a:p>
        </c:rich>
      </c:tx>
      <c:layout/>
      <c:overlay val="0"/>
    </c:title>
    <c:autoTitleDeleted val="0"/>
    <c:plotArea>
      <c:layout>
        <c:manualLayout>
          <c:layoutTarget val="inner"/>
          <c:xMode val="edge"/>
          <c:yMode val="edge"/>
          <c:x val="1.6102293014935942E-2"/>
          <c:y val="0.1572366087546595"/>
          <c:w val="0.96032707450030275"/>
          <c:h val="0.73851574509487006"/>
        </c:manualLayout>
      </c:layout>
      <c:barChart>
        <c:barDir val="col"/>
        <c:grouping val="percentStacked"/>
        <c:varyColors val="0"/>
        <c:ser>
          <c:idx val="0"/>
          <c:order val="0"/>
          <c:spPr>
            <a:solidFill>
              <a:srgbClr val="FF0000"/>
            </a:solidFill>
            <a:ln>
              <a:noFill/>
            </a:ln>
          </c:spPr>
          <c:invertIfNegative val="0"/>
          <c:dLbls>
            <c:txPr>
              <a:bodyPr/>
              <a:lstStyle/>
              <a:p>
                <a:pPr>
                  <a:defRPr sz="1600"/>
                </a:pPr>
                <a:endParaRPr lang="en-US"/>
              </a:p>
            </c:txPr>
            <c:dLblPos val="inEnd"/>
            <c:showLegendKey val="0"/>
            <c:showVal val="1"/>
            <c:showCatName val="0"/>
            <c:showSerName val="0"/>
            <c:showPercent val="0"/>
            <c:showBubbleSize val="0"/>
            <c:showLeaderLines val="0"/>
          </c:dLbls>
          <c:cat>
            <c:strRef>
              <c:f>Sheet1!$A$20:$A$23</c:f>
              <c:strCache>
                <c:ptCount val="4"/>
                <c:pt idx="0">
                  <c:v>&lt;20 yrs</c:v>
                </c:pt>
                <c:pt idx="1">
                  <c:v>20-24 yrs</c:v>
                </c:pt>
                <c:pt idx="2">
                  <c:v>25-29 yrs</c:v>
                </c:pt>
                <c:pt idx="3">
                  <c:v>30+ yrs</c:v>
                </c:pt>
              </c:strCache>
            </c:strRef>
          </c:cat>
          <c:val>
            <c:numRef>
              <c:f>Sheet1!$B$20:$B$23</c:f>
              <c:numCache>
                <c:formatCode>0.0</c:formatCode>
                <c:ptCount val="4"/>
                <c:pt idx="0">
                  <c:v>25.660000000000004</c:v>
                </c:pt>
                <c:pt idx="1">
                  <c:v>18.95</c:v>
                </c:pt>
                <c:pt idx="2">
                  <c:v>12.559999999999999</c:v>
                </c:pt>
                <c:pt idx="3">
                  <c:v>9.32</c:v>
                </c:pt>
              </c:numCache>
            </c:numRef>
          </c:val>
        </c:ser>
        <c:ser>
          <c:idx val="1"/>
          <c:order val="1"/>
          <c:spPr>
            <a:solidFill>
              <a:srgbClr val="4BACC6">
                <a:lumMod val="20000"/>
                <a:lumOff val="80000"/>
                <a:alpha val="54000"/>
              </a:srgbClr>
            </a:solidFill>
            <a:ln>
              <a:noFill/>
            </a:ln>
          </c:spPr>
          <c:invertIfNegative val="0"/>
          <c:dLbls>
            <c:delete val="1"/>
          </c:dLbls>
          <c:cat>
            <c:strRef>
              <c:f>Sheet1!$A$20:$A$23</c:f>
              <c:strCache>
                <c:ptCount val="4"/>
                <c:pt idx="0">
                  <c:v>&lt;20 yrs</c:v>
                </c:pt>
                <c:pt idx="1">
                  <c:v>20-24 yrs</c:v>
                </c:pt>
                <c:pt idx="2">
                  <c:v>25-29 yrs</c:v>
                </c:pt>
                <c:pt idx="3">
                  <c:v>30+ yrs</c:v>
                </c:pt>
              </c:strCache>
            </c:strRef>
          </c:cat>
          <c:val>
            <c:numRef>
              <c:f>Sheet1!$C$20:$C$23</c:f>
              <c:numCache>
                <c:formatCode>0.0</c:formatCode>
                <c:ptCount val="4"/>
                <c:pt idx="0">
                  <c:v>74.34</c:v>
                </c:pt>
                <c:pt idx="1">
                  <c:v>81.05</c:v>
                </c:pt>
                <c:pt idx="2">
                  <c:v>87.44</c:v>
                </c:pt>
                <c:pt idx="3">
                  <c:v>90.68</c:v>
                </c:pt>
              </c:numCache>
            </c:numRef>
          </c:val>
        </c:ser>
        <c:dLbls>
          <c:showLegendKey val="0"/>
          <c:showVal val="1"/>
          <c:showCatName val="0"/>
          <c:showSerName val="0"/>
          <c:showPercent val="0"/>
          <c:showBubbleSize val="0"/>
        </c:dLbls>
        <c:gapWidth val="95"/>
        <c:overlap val="100"/>
        <c:axId val="98426880"/>
        <c:axId val="98428416"/>
      </c:barChart>
      <c:catAx>
        <c:axId val="98426880"/>
        <c:scaling>
          <c:orientation val="minMax"/>
        </c:scaling>
        <c:delete val="0"/>
        <c:axPos val="b"/>
        <c:majorTickMark val="none"/>
        <c:minorTickMark val="none"/>
        <c:tickLblPos val="nextTo"/>
        <c:txPr>
          <a:bodyPr/>
          <a:lstStyle/>
          <a:p>
            <a:pPr>
              <a:defRPr sz="1600"/>
            </a:pPr>
            <a:endParaRPr lang="en-US"/>
          </a:p>
        </c:txPr>
        <c:crossAx val="98428416"/>
        <c:crosses val="autoZero"/>
        <c:auto val="1"/>
        <c:lblAlgn val="ctr"/>
        <c:lblOffset val="100"/>
        <c:noMultiLvlLbl val="0"/>
      </c:catAx>
      <c:valAx>
        <c:axId val="98428416"/>
        <c:scaling>
          <c:orientation val="minMax"/>
        </c:scaling>
        <c:delete val="1"/>
        <c:axPos val="l"/>
        <c:numFmt formatCode="0%" sourceLinked="1"/>
        <c:majorTickMark val="out"/>
        <c:minorTickMark val="none"/>
        <c:tickLblPos val="nextTo"/>
        <c:crossAx val="9842688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Percentage of Children Reported for Maltreatment by Age 5:</a:t>
            </a:r>
          </a:p>
          <a:p>
            <a:pPr>
              <a:defRPr sz="2000"/>
            </a:pPr>
            <a:r>
              <a:rPr lang="en-US" sz="2000" dirty="0"/>
              <a:t>California's 2002 Birth Cohort, </a:t>
            </a:r>
            <a:r>
              <a:rPr lang="en-US" sz="2000" i="1" u="sng" dirty="0"/>
              <a:t>by race</a:t>
            </a:r>
          </a:p>
        </c:rich>
      </c:tx>
      <c:layout/>
      <c:overlay val="0"/>
    </c:title>
    <c:autoTitleDeleted val="0"/>
    <c:plotArea>
      <c:layout>
        <c:manualLayout>
          <c:layoutTarget val="inner"/>
          <c:xMode val="edge"/>
          <c:yMode val="edge"/>
          <c:x val="1.6102293014935942E-2"/>
          <c:y val="0.1572366087546595"/>
          <c:w val="0.96032707450030275"/>
          <c:h val="0.73851574509487006"/>
        </c:manualLayout>
      </c:layout>
      <c:barChart>
        <c:barDir val="col"/>
        <c:grouping val="percentStacked"/>
        <c:varyColors val="0"/>
        <c:ser>
          <c:idx val="0"/>
          <c:order val="0"/>
          <c:tx>
            <c:strRef>
              <c:f>Sheet1!$B$5</c:f>
              <c:strCache>
                <c:ptCount val="1"/>
                <c:pt idx="0">
                  <c:v>CPS Contact</c:v>
                </c:pt>
              </c:strCache>
            </c:strRef>
          </c:tx>
          <c:spPr>
            <a:solidFill>
              <a:srgbClr val="FF0000"/>
            </a:solidFill>
            <a:ln>
              <a:noFill/>
            </a:ln>
          </c:spPr>
          <c:invertIfNegative val="0"/>
          <c:dLbls>
            <c:dLbl>
              <c:idx val="0"/>
              <c:layout/>
              <c:tx>
                <c:rich>
                  <a:bodyPr/>
                  <a:lstStyle/>
                  <a:p>
                    <a:r>
                      <a:rPr lang="en-US" smtClean="0"/>
                      <a:t>35%</a:t>
                    </a:r>
                    <a:endParaRPr lang="en-US"/>
                  </a:p>
                </c:rich>
              </c:tx>
              <c:dLblPos val="inEnd"/>
              <c:showLegendKey val="0"/>
              <c:showVal val="1"/>
              <c:showCatName val="0"/>
              <c:showSerName val="0"/>
              <c:showPercent val="0"/>
              <c:showBubbleSize val="0"/>
            </c:dLbl>
            <c:dLbl>
              <c:idx val="1"/>
              <c:layout/>
              <c:tx>
                <c:rich>
                  <a:bodyPr/>
                  <a:lstStyle/>
                  <a:p>
                    <a:r>
                      <a:rPr lang="en-US" smtClean="0"/>
                      <a:t>30%</a:t>
                    </a:r>
                    <a:endParaRPr lang="en-US"/>
                  </a:p>
                </c:rich>
              </c:tx>
              <c:dLblPos val="inEnd"/>
              <c:showLegendKey val="0"/>
              <c:showVal val="1"/>
              <c:showCatName val="0"/>
              <c:showSerName val="0"/>
              <c:showPercent val="0"/>
              <c:showBubbleSize val="0"/>
            </c:dLbl>
            <c:dLbl>
              <c:idx val="2"/>
              <c:layout/>
              <c:tx>
                <c:rich>
                  <a:bodyPr/>
                  <a:lstStyle/>
                  <a:p>
                    <a:r>
                      <a:rPr lang="en-US" smtClean="0"/>
                      <a:t>14%</a:t>
                    </a:r>
                    <a:endParaRPr lang="en-US"/>
                  </a:p>
                </c:rich>
              </c:tx>
              <c:dLblPos val="inEnd"/>
              <c:showLegendKey val="0"/>
              <c:showVal val="1"/>
              <c:showCatName val="0"/>
              <c:showSerName val="0"/>
              <c:showPercent val="0"/>
              <c:showBubbleSize val="0"/>
            </c:dLbl>
            <c:dLbl>
              <c:idx val="3"/>
              <c:layout/>
              <c:tx>
                <c:rich>
                  <a:bodyPr/>
                  <a:lstStyle/>
                  <a:p>
                    <a:r>
                      <a:rPr lang="en-US" smtClean="0"/>
                      <a:t>13%</a:t>
                    </a:r>
                    <a:endParaRPr lang="en-US"/>
                  </a:p>
                </c:rich>
              </c:tx>
              <c:dLblPos val="inEnd"/>
              <c:showLegendKey val="0"/>
              <c:showVal val="1"/>
              <c:showCatName val="0"/>
              <c:showSerName val="0"/>
              <c:showPercent val="0"/>
              <c:showBubbleSize val="0"/>
            </c:dLbl>
            <c:dLbl>
              <c:idx val="4"/>
              <c:layout>
                <c:manualLayout>
                  <c:x val="0"/>
                  <c:y val="-1.0734462021025637E-3"/>
                </c:manualLayout>
              </c:layout>
              <c:tx>
                <c:rich>
                  <a:bodyPr/>
                  <a:lstStyle/>
                  <a:p>
                    <a:r>
                      <a:rPr lang="en-US" dirty="0" smtClean="0"/>
                      <a:t>5%</a:t>
                    </a:r>
                    <a:endParaRPr lang="en-US" dirty="0"/>
                  </a:p>
                </c:rich>
              </c:tx>
              <c:dLblPos val="ctr"/>
              <c:showLegendKey val="0"/>
              <c:showVal val="1"/>
              <c:showCatName val="0"/>
              <c:showSerName val="0"/>
              <c:showPercent val="0"/>
              <c:showBubbleSize val="0"/>
            </c:dLbl>
            <c:numFmt formatCode="#,##0" sourceLinked="0"/>
            <c:txPr>
              <a:bodyPr/>
              <a:lstStyle/>
              <a:p>
                <a:pPr>
                  <a:defRPr sz="1600"/>
                </a:pPr>
                <a:endParaRPr lang="en-US"/>
              </a:p>
            </c:txPr>
            <c:dLblPos val="inEnd"/>
            <c:showLegendKey val="0"/>
            <c:showVal val="1"/>
            <c:showCatName val="0"/>
            <c:showSerName val="0"/>
            <c:showPercent val="0"/>
            <c:showBubbleSize val="0"/>
            <c:showLeaderLines val="0"/>
          </c:dLbls>
          <c:cat>
            <c:strRef>
              <c:f>Sheet1!$A$6:$A$10</c:f>
              <c:strCache>
                <c:ptCount val="5"/>
                <c:pt idx="0">
                  <c:v>native american</c:v>
                </c:pt>
                <c:pt idx="1">
                  <c:v>black</c:v>
                </c:pt>
                <c:pt idx="2">
                  <c:v>hispanic</c:v>
                </c:pt>
                <c:pt idx="3">
                  <c:v>white</c:v>
                </c:pt>
                <c:pt idx="4">
                  <c:v>asian/pacific islander</c:v>
                </c:pt>
              </c:strCache>
            </c:strRef>
          </c:cat>
          <c:val>
            <c:numRef>
              <c:f>Sheet1!$B$6:$B$10</c:f>
              <c:numCache>
                <c:formatCode>0.0</c:formatCode>
                <c:ptCount val="5"/>
                <c:pt idx="0">
                  <c:v>34.9</c:v>
                </c:pt>
                <c:pt idx="1">
                  <c:v>30</c:v>
                </c:pt>
                <c:pt idx="2">
                  <c:v>14.309999999999999</c:v>
                </c:pt>
                <c:pt idx="3">
                  <c:v>13.35</c:v>
                </c:pt>
                <c:pt idx="4">
                  <c:v>5.35</c:v>
                </c:pt>
              </c:numCache>
            </c:numRef>
          </c:val>
        </c:ser>
        <c:ser>
          <c:idx val="1"/>
          <c:order val="1"/>
          <c:tx>
            <c:strRef>
              <c:f>Sheet1!$C$5</c:f>
              <c:strCache>
                <c:ptCount val="1"/>
                <c:pt idx="0">
                  <c:v>None</c:v>
                </c:pt>
              </c:strCache>
            </c:strRef>
          </c:tx>
          <c:spPr>
            <a:solidFill>
              <a:srgbClr val="4BACC6">
                <a:lumMod val="20000"/>
                <a:lumOff val="80000"/>
                <a:alpha val="54000"/>
              </a:srgbClr>
            </a:solidFill>
            <a:ln>
              <a:noFill/>
            </a:ln>
          </c:spPr>
          <c:invertIfNegative val="0"/>
          <c:dLbls>
            <c:delete val="1"/>
          </c:dLbls>
          <c:cat>
            <c:strRef>
              <c:f>Sheet1!$A$6:$A$10</c:f>
              <c:strCache>
                <c:ptCount val="5"/>
                <c:pt idx="0">
                  <c:v>native american</c:v>
                </c:pt>
                <c:pt idx="1">
                  <c:v>black</c:v>
                </c:pt>
                <c:pt idx="2">
                  <c:v>hispanic</c:v>
                </c:pt>
                <c:pt idx="3">
                  <c:v>white</c:v>
                </c:pt>
                <c:pt idx="4">
                  <c:v>asian/pacific islander</c:v>
                </c:pt>
              </c:strCache>
            </c:strRef>
          </c:cat>
          <c:val>
            <c:numRef>
              <c:f>Sheet1!$C$6:$C$10</c:f>
              <c:numCache>
                <c:formatCode>0.0</c:formatCode>
                <c:ptCount val="5"/>
                <c:pt idx="0">
                  <c:v>65.099999999999994</c:v>
                </c:pt>
                <c:pt idx="1">
                  <c:v>70</c:v>
                </c:pt>
                <c:pt idx="2">
                  <c:v>85.69</c:v>
                </c:pt>
                <c:pt idx="3">
                  <c:v>86.65</c:v>
                </c:pt>
                <c:pt idx="4">
                  <c:v>94.65</c:v>
                </c:pt>
              </c:numCache>
            </c:numRef>
          </c:val>
        </c:ser>
        <c:dLbls>
          <c:showLegendKey val="0"/>
          <c:showVal val="1"/>
          <c:showCatName val="0"/>
          <c:showSerName val="0"/>
          <c:showPercent val="0"/>
          <c:showBubbleSize val="0"/>
        </c:dLbls>
        <c:gapWidth val="95"/>
        <c:overlap val="100"/>
        <c:axId val="98462336"/>
        <c:axId val="98492800"/>
      </c:barChart>
      <c:catAx>
        <c:axId val="98462336"/>
        <c:scaling>
          <c:orientation val="minMax"/>
        </c:scaling>
        <c:delete val="0"/>
        <c:axPos val="b"/>
        <c:majorTickMark val="none"/>
        <c:minorTickMark val="none"/>
        <c:tickLblPos val="nextTo"/>
        <c:txPr>
          <a:bodyPr/>
          <a:lstStyle/>
          <a:p>
            <a:pPr>
              <a:defRPr sz="1600"/>
            </a:pPr>
            <a:endParaRPr lang="en-US"/>
          </a:p>
        </c:txPr>
        <c:crossAx val="98492800"/>
        <c:crosses val="autoZero"/>
        <c:auto val="1"/>
        <c:lblAlgn val="ctr"/>
        <c:lblOffset val="100"/>
        <c:noMultiLvlLbl val="0"/>
      </c:catAx>
      <c:valAx>
        <c:axId val="98492800"/>
        <c:scaling>
          <c:orientation val="minMax"/>
        </c:scaling>
        <c:delete val="1"/>
        <c:axPos val="l"/>
        <c:numFmt formatCode="0%" sourceLinked="1"/>
        <c:majorTickMark val="out"/>
        <c:minorTickMark val="none"/>
        <c:tickLblPos val="nextTo"/>
        <c:crossAx val="98462336"/>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
          <c:y val="5.5555555555555552E-2"/>
          <c:w val="0.53888888888888886"/>
          <c:h val="0.89814814814814814"/>
        </c:manualLayout>
      </c:layout>
      <c:pieChart>
        <c:varyColors val="1"/>
        <c:ser>
          <c:idx val="1"/>
          <c:order val="1"/>
          <c:spPr>
            <a:solidFill>
              <a:srgbClr val="FF0000"/>
            </a:solidFill>
          </c:spPr>
          <c:dPt>
            <c:idx val="1"/>
            <c:bubble3D val="0"/>
            <c:spPr>
              <a:solidFill>
                <a:schemeClr val="bg1">
                  <a:lumMod val="75000"/>
                </a:schemeClr>
              </a:solidFill>
            </c:spPr>
          </c:dPt>
          <c:dLbls>
            <c:dLbl>
              <c:idx val="0"/>
              <c:layout>
                <c:manualLayout>
                  <c:x val="-0.16440288713910761"/>
                  <c:y val="5.5898221055701372E-3"/>
                </c:manualLayout>
              </c:layout>
              <c:tx>
                <c:rich>
                  <a:bodyPr/>
                  <a:lstStyle/>
                  <a:p>
                    <a:r>
                      <a:rPr lang="en-US"/>
                      <a:t>15%</a:t>
                    </a:r>
                  </a:p>
                </c:rich>
              </c:tx>
              <c:showLegendKey val="0"/>
              <c:showVal val="1"/>
              <c:showCatName val="0"/>
              <c:showSerName val="0"/>
              <c:showPercent val="0"/>
              <c:showBubbleSize val="0"/>
            </c:dLbl>
            <c:dLbl>
              <c:idx val="1"/>
              <c:delete val="1"/>
            </c:dLbl>
            <c:txPr>
              <a:bodyPr/>
              <a:lstStyle/>
              <a:p>
                <a:pPr>
                  <a:defRPr sz="2000"/>
                </a:pPr>
                <a:endParaRPr lang="en-US"/>
              </a:p>
            </c:txPr>
            <c:showLegendKey val="0"/>
            <c:showVal val="1"/>
            <c:showCatName val="0"/>
            <c:showSerName val="0"/>
            <c:showPercent val="0"/>
            <c:showBubbleSize val="0"/>
            <c:showLeaderLines val="1"/>
          </c:dLbls>
          <c:val>
            <c:numRef>
              <c:f>Sheet2!$B$15:$C$15</c:f>
              <c:numCache>
                <c:formatCode>General</c:formatCode>
                <c:ptCount val="2"/>
                <c:pt idx="0">
                  <c:v>15</c:v>
                </c:pt>
                <c:pt idx="1">
                  <c:v>85</c:v>
                </c:pt>
              </c:numCache>
            </c:numRef>
          </c:val>
        </c:ser>
        <c:ser>
          <c:idx val="0"/>
          <c:order val="0"/>
          <c:spPr>
            <a:solidFill>
              <a:srgbClr val="FF0000"/>
            </a:solidFill>
          </c:spPr>
          <c:dPt>
            <c:idx val="1"/>
            <c:bubble3D val="0"/>
            <c:spPr>
              <a:solidFill>
                <a:schemeClr val="bg1">
                  <a:lumMod val="75000"/>
                </a:schemeClr>
              </a:solidFill>
            </c:spPr>
          </c:dPt>
          <c:val>
            <c:numRef>
              <c:f>Sheet2!$B$15:$C$15</c:f>
              <c:numCache>
                <c:formatCode>General</c:formatCode>
                <c:ptCount val="2"/>
                <c:pt idx="0">
                  <c:v>15</c:v>
                </c:pt>
                <c:pt idx="1">
                  <c:v>85</c:v>
                </c:pt>
              </c:numCache>
            </c:numRef>
          </c:val>
        </c:ser>
        <c:dLbls>
          <c:showLegendKey val="0"/>
          <c:showVal val="0"/>
          <c:showCatName val="0"/>
          <c:showSerName val="0"/>
          <c:showPercent val="0"/>
          <c:showBubbleSize val="0"/>
          <c:showLeaderLines val="1"/>
        </c:dLbls>
        <c:firstSliceAng val="62"/>
      </c:pieChart>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
          <c:y val="5.0925925925925923E-2"/>
          <c:w val="0.53888888888888886"/>
          <c:h val="0.89814814814814814"/>
        </c:manualLayout>
      </c:layout>
      <c:pieChart>
        <c:varyColors val="1"/>
        <c:ser>
          <c:idx val="0"/>
          <c:order val="0"/>
          <c:spPr>
            <a:solidFill>
              <a:srgbClr val="FF0000"/>
            </a:solidFill>
          </c:spPr>
          <c:dPt>
            <c:idx val="1"/>
            <c:bubble3D val="0"/>
            <c:spPr>
              <a:solidFill>
                <a:schemeClr val="bg1">
                  <a:lumMod val="75000"/>
                </a:schemeClr>
              </a:solidFill>
            </c:spPr>
          </c:dPt>
          <c:dLbls>
            <c:dLbl>
              <c:idx val="0"/>
              <c:layout>
                <c:manualLayout>
                  <c:x val="0.21123250218722658"/>
                  <c:y val="2.7314814814814814E-3"/>
                </c:manualLayout>
              </c:layout>
              <c:tx>
                <c:rich>
                  <a:bodyPr/>
                  <a:lstStyle/>
                  <a:p>
                    <a:pPr>
                      <a:defRPr sz="2400"/>
                    </a:pPr>
                    <a:r>
                      <a:rPr lang="en-US" sz="2400"/>
                      <a:t>50%</a:t>
                    </a:r>
                  </a:p>
                </c:rich>
              </c:tx>
              <c:spPr/>
              <c:showLegendKey val="0"/>
              <c:showVal val="1"/>
              <c:showCatName val="0"/>
              <c:showSerName val="0"/>
              <c:showPercent val="0"/>
              <c:showBubbleSize val="0"/>
            </c:dLbl>
            <c:showLegendKey val="0"/>
            <c:showVal val="0"/>
            <c:showCatName val="0"/>
            <c:showSerName val="0"/>
            <c:showPercent val="0"/>
            <c:showBubbleSize val="0"/>
          </c:dLbls>
          <c:val>
            <c:numRef>
              <c:f>Sheet2!$B$16:$C$16</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180"/>
      </c:pieChart>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BDEFE-C4F0-42DF-B10A-0748E09D7BF0}" type="doc">
      <dgm:prSet loTypeId="urn:microsoft.com/office/officeart/2005/8/layout/arrow3" loCatId="relationship" qsTypeId="urn:microsoft.com/office/officeart/2005/8/quickstyle/simple1" qsCatId="simple" csTypeId="urn:microsoft.com/office/officeart/2005/8/colors/accent2_3" csCatId="accent2" phldr="1"/>
      <dgm:spPr/>
      <dgm:t>
        <a:bodyPr/>
        <a:lstStyle/>
        <a:p>
          <a:endParaRPr lang="en-US"/>
        </a:p>
      </dgm:t>
    </dgm:pt>
    <dgm:pt modelId="{A102E673-7B60-4A11-9A54-DB4C82BBDE9A}">
      <dgm:prSet phldrT="[Text]" custT="1"/>
      <dgm:spPr/>
      <dgm:t>
        <a:bodyPr/>
        <a:lstStyle/>
        <a:p>
          <a:r>
            <a:rPr lang="en-US" sz="1800" dirty="0" smtClean="0"/>
            <a:t>disease transmission</a:t>
          </a:r>
          <a:endParaRPr lang="en-US" sz="1800" dirty="0"/>
        </a:p>
      </dgm:t>
    </dgm:pt>
    <dgm:pt modelId="{EF2FA192-29A9-4715-BCE4-6BD5085C62C2}" type="parTrans" cxnId="{5B9EF7B7-5E65-4D71-94B1-529140653FEB}">
      <dgm:prSet/>
      <dgm:spPr/>
      <dgm:t>
        <a:bodyPr/>
        <a:lstStyle/>
        <a:p>
          <a:endParaRPr lang="en-US"/>
        </a:p>
      </dgm:t>
    </dgm:pt>
    <dgm:pt modelId="{F783CF34-EED5-446F-998B-F7C4F71A2894}" type="sibTrans" cxnId="{5B9EF7B7-5E65-4D71-94B1-529140653FEB}">
      <dgm:prSet/>
      <dgm:spPr/>
      <dgm:t>
        <a:bodyPr/>
        <a:lstStyle/>
        <a:p>
          <a:endParaRPr lang="en-US"/>
        </a:p>
      </dgm:t>
    </dgm:pt>
    <dgm:pt modelId="{9E696C03-2D8C-414A-ABAF-928D43862777}">
      <dgm:prSet phldrT="[Text]" custT="1"/>
      <dgm:spPr/>
      <dgm:t>
        <a:bodyPr/>
        <a:lstStyle/>
        <a:p>
          <a:r>
            <a:rPr lang="en-US" sz="1800" dirty="0" smtClean="0"/>
            <a:t>injury prevention</a:t>
          </a:r>
          <a:endParaRPr lang="en-US" sz="1800" dirty="0"/>
        </a:p>
      </dgm:t>
    </dgm:pt>
    <dgm:pt modelId="{C986B14B-D5AF-47DE-95EB-218CE9D10DAD}" type="parTrans" cxnId="{F297EE96-9ECD-489F-A6E0-1B1E235986EE}">
      <dgm:prSet/>
      <dgm:spPr/>
      <dgm:t>
        <a:bodyPr/>
        <a:lstStyle/>
        <a:p>
          <a:endParaRPr lang="en-US"/>
        </a:p>
      </dgm:t>
    </dgm:pt>
    <dgm:pt modelId="{54722421-AE90-4734-A170-8EE098F84972}" type="sibTrans" cxnId="{F297EE96-9ECD-489F-A6E0-1B1E235986EE}">
      <dgm:prSet/>
      <dgm:spPr/>
      <dgm:t>
        <a:bodyPr/>
        <a:lstStyle/>
        <a:p>
          <a:endParaRPr lang="en-US"/>
        </a:p>
      </dgm:t>
    </dgm:pt>
    <dgm:pt modelId="{61C32C6E-E189-4632-B52F-F3C757D56595}" type="pres">
      <dgm:prSet presAssocID="{2DFBDEFE-C4F0-42DF-B10A-0748E09D7BF0}" presName="compositeShape" presStyleCnt="0">
        <dgm:presLayoutVars>
          <dgm:chMax val="2"/>
          <dgm:dir/>
          <dgm:resizeHandles val="exact"/>
        </dgm:presLayoutVars>
      </dgm:prSet>
      <dgm:spPr/>
      <dgm:t>
        <a:bodyPr/>
        <a:lstStyle/>
        <a:p>
          <a:endParaRPr lang="en-US"/>
        </a:p>
      </dgm:t>
    </dgm:pt>
    <dgm:pt modelId="{84E7B5CF-8456-4660-A321-F31DD13271A7}" type="pres">
      <dgm:prSet presAssocID="{2DFBDEFE-C4F0-42DF-B10A-0748E09D7BF0}" presName="divider" presStyleLbl="fgShp" presStyleIdx="0" presStyleCnt="1"/>
      <dgm:spPr/>
    </dgm:pt>
    <dgm:pt modelId="{CA2A3F67-AC3F-485C-94A9-9EB680147DA5}" type="pres">
      <dgm:prSet presAssocID="{A102E673-7B60-4A11-9A54-DB4C82BBDE9A}" presName="downArrow" presStyleLbl="node1" presStyleIdx="0" presStyleCnt="2"/>
      <dgm:spPr/>
    </dgm:pt>
    <dgm:pt modelId="{B79057C6-1AEB-477F-A2DE-3A54E4EC91DB}" type="pres">
      <dgm:prSet presAssocID="{A102E673-7B60-4A11-9A54-DB4C82BBDE9A}" presName="downArrowText" presStyleLbl="revTx" presStyleIdx="0" presStyleCnt="2" custScaleX="160805" custLinFactNeighborX="-36719" custLinFactNeighborY="7440">
        <dgm:presLayoutVars>
          <dgm:bulletEnabled val="1"/>
        </dgm:presLayoutVars>
      </dgm:prSet>
      <dgm:spPr/>
      <dgm:t>
        <a:bodyPr/>
        <a:lstStyle/>
        <a:p>
          <a:endParaRPr lang="en-US"/>
        </a:p>
      </dgm:t>
    </dgm:pt>
    <dgm:pt modelId="{2AA2E17F-AFE7-4D2C-9F6B-5443615470B2}" type="pres">
      <dgm:prSet presAssocID="{9E696C03-2D8C-414A-ABAF-928D43862777}" presName="upArrow" presStyleLbl="node1" presStyleIdx="1" presStyleCnt="2"/>
      <dgm:spPr/>
    </dgm:pt>
    <dgm:pt modelId="{03260C19-BB45-492D-BFA4-1EEF31C270C0}" type="pres">
      <dgm:prSet presAssocID="{9E696C03-2D8C-414A-ABAF-928D43862777}" presName="upArrowText" presStyleLbl="revTx" presStyleIdx="1" presStyleCnt="2" custScaleX="131083" custLinFactNeighborX="41805" custLinFactNeighborY="-20614">
        <dgm:presLayoutVars>
          <dgm:bulletEnabled val="1"/>
        </dgm:presLayoutVars>
      </dgm:prSet>
      <dgm:spPr/>
      <dgm:t>
        <a:bodyPr/>
        <a:lstStyle/>
        <a:p>
          <a:endParaRPr lang="en-US"/>
        </a:p>
      </dgm:t>
    </dgm:pt>
  </dgm:ptLst>
  <dgm:cxnLst>
    <dgm:cxn modelId="{F297EE96-9ECD-489F-A6E0-1B1E235986EE}" srcId="{2DFBDEFE-C4F0-42DF-B10A-0748E09D7BF0}" destId="{9E696C03-2D8C-414A-ABAF-928D43862777}" srcOrd="1" destOrd="0" parTransId="{C986B14B-D5AF-47DE-95EB-218CE9D10DAD}" sibTransId="{54722421-AE90-4734-A170-8EE098F84972}"/>
    <dgm:cxn modelId="{5B9EF7B7-5E65-4D71-94B1-529140653FEB}" srcId="{2DFBDEFE-C4F0-42DF-B10A-0748E09D7BF0}" destId="{A102E673-7B60-4A11-9A54-DB4C82BBDE9A}" srcOrd="0" destOrd="0" parTransId="{EF2FA192-29A9-4715-BCE4-6BD5085C62C2}" sibTransId="{F783CF34-EED5-446F-998B-F7C4F71A2894}"/>
    <dgm:cxn modelId="{C5924FDD-D95C-4D2E-985B-60BDED87A737}" type="presOf" srcId="{A102E673-7B60-4A11-9A54-DB4C82BBDE9A}" destId="{B79057C6-1AEB-477F-A2DE-3A54E4EC91DB}" srcOrd="0" destOrd="0" presId="urn:microsoft.com/office/officeart/2005/8/layout/arrow3"/>
    <dgm:cxn modelId="{16056B1D-2DF2-4725-95D2-83113EB2CB6A}" type="presOf" srcId="{2DFBDEFE-C4F0-42DF-B10A-0748E09D7BF0}" destId="{61C32C6E-E189-4632-B52F-F3C757D56595}" srcOrd="0" destOrd="0" presId="urn:microsoft.com/office/officeart/2005/8/layout/arrow3"/>
    <dgm:cxn modelId="{BAF056F9-31F1-4703-BCAA-32071C144423}" type="presOf" srcId="{9E696C03-2D8C-414A-ABAF-928D43862777}" destId="{03260C19-BB45-492D-BFA4-1EEF31C270C0}" srcOrd="0" destOrd="0" presId="urn:microsoft.com/office/officeart/2005/8/layout/arrow3"/>
    <dgm:cxn modelId="{10AC81BE-5358-4F14-A9DE-A7883B0A2EF3}" type="presParOf" srcId="{61C32C6E-E189-4632-B52F-F3C757D56595}" destId="{84E7B5CF-8456-4660-A321-F31DD13271A7}" srcOrd="0" destOrd="0" presId="urn:microsoft.com/office/officeart/2005/8/layout/arrow3"/>
    <dgm:cxn modelId="{EFF45334-F581-4948-B440-523CEC742191}" type="presParOf" srcId="{61C32C6E-E189-4632-B52F-F3C757D56595}" destId="{CA2A3F67-AC3F-485C-94A9-9EB680147DA5}" srcOrd="1" destOrd="0" presId="urn:microsoft.com/office/officeart/2005/8/layout/arrow3"/>
    <dgm:cxn modelId="{BDA9B91E-269E-41F2-926A-F9458EAD8934}" type="presParOf" srcId="{61C32C6E-E189-4632-B52F-F3C757D56595}" destId="{B79057C6-1AEB-477F-A2DE-3A54E4EC91DB}" srcOrd="2" destOrd="0" presId="urn:microsoft.com/office/officeart/2005/8/layout/arrow3"/>
    <dgm:cxn modelId="{C21A3343-F7AC-4515-A196-3B4D0F87E676}" type="presParOf" srcId="{61C32C6E-E189-4632-B52F-F3C757D56595}" destId="{2AA2E17F-AFE7-4D2C-9F6B-5443615470B2}" srcOrd="3" destOrd="0" presId="urn:microsoft.com/office/officeart/2005/8/layout/arrow3"/>
    <dgm:cxn modelId="{46D63AF8-D16E-4DB1-B58D-710C46E4A1D0}" type="presParOf" srcId="{61C32C6E-E189-4632-B52F-F3C757D56595}" destId="{03260C19-BB45-492D-BFA4-1EEF31C270C0}"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EEFC6C-D832-4B40-A581-18CCBECDC0AA}" type="doc">
      <dgm:prSet loTypeId="urn:diagrams.loki3.com/VaryingWidthList+Icon" loCatId="list" qsTypeId="urn:microsoft.com/office/officeart/2005/8/quickstyle/simple1" qsCatId="simple" csTypeId="urn:microsoft.com/office/officeart/2005/8/colors/accent2_2" csCatId="accent2" phldr="1"/>
      <dgm:spPr/>
    </dgm:pt>
    <dgm:pt modelId="{4B23BEA1-A258-4DA1-B97F-51A326BC213A}">
      <dgm:prSet phldrT="[Text]"/>
      <dgm:spPr/>
      <dgm:t>
        <a:bodyPr/>
        <a:lstStyle/>
        <a:p>
          <a:r>
            <a:rPr lang="en-US" dirty="0" smtClean="0"/>
            <a:t>a growing-body of scientific evidence suggesting that preventing child maltreatment is an effective strategy for promoting health and reducing disease later in life</a:t>
          </a:r>
          <a:endParaRPr lang="en-US" dirty="0"/>
        </a:p>
      </dgm:t>
    </dgm:pt>
    <dgm:pt modelId="{287DAE52-1878-47D7-A540-C178535B5605}" type="parTrans" cxnId="{44B20D6D-D28F-4772-9A6B-380801AC12A7}">
      <dgm:prSet/>
      <dgm:spPr/>
      <dgm:t>
        <a:bodyPr/>
        <a:lstStyle/>
        <a:p>
          <a:endParaRPr lang="en-US"/>
        </a:p>
      </dgm:t>
    </dgm:pt>
    <dgm:pt modelId="{A511D190-785A-410D-AF6B-1EB2925C086D}" type="sibTrans" cxnId="{44B20D6D-D28F-4772-9A6B-380801AC12A7}">
      <dgm:prSet/>
      <dgm:spPr/>
      <dgm:t>
        <a:bodyPr/>
        <a:lstStyle/>
        <a:p>
          <a:endParaRPr lang="en-US"/>
        </a:p>
      </dgm:t>
    </dgm:pt>
    <dgm:pt modelId="{C3684C67-6D28-40A3-894F-47F9821AE592}">
      <dgm:prSet phldrT="[Text]"/>
      <dgm:spPr/>
      <dgm:t>
        <a:bodyPr/>
        <a:lstStyle/>
        <a:p>
          <a:r>
            <a:rPr lang="en-US" dirty="0" smtClean="0"/>
            <a:t>a large health infrastructure with a record of reducing harm to children through education, policy, and intervention programs focused on both the environment (e.g., safety tops) and behavior modifications (e.g., use of bike helmets, anti-smoking campaigns) </a:t>
          </a:r>
          <a:endParaRPr lang="en-US" dirty="0"/>
        </a:p>
      </dgm:t>
    </dgm:pt>
    <dgm:pt modelId="{B707FE8A-1314-4C01-8066-12897DE23572}" type="parTrans" cxnId="{562BC7E5-A6F2-4DA9-AC31-6973443463B2}">
      <dgm:prSet/>
      <dgm:spPr/>
      <dgm:t>
        <a:bodyPr/>
        <a:lstStyle/>
        <a:p>
          <a:endParaRPr lang="en-US"/>
        </a:p>
      </dgm:t>
    </dgm:pt>
    <dgm:pt modelId="{A72DD581-E233-47E7-B134-7BACCAC0A73C}" type="sibTrans" cxnId="{562BC7E5-A6F2-4DA9-AC31-6973443463B2}">
      <dgm:prSet/>
      <dgm:spPr/>
      <dgm:t>
        <a:bodyPr/>
        <a:lstStyle/>
        <a:p>
          <a:endParaRPr lang="en-US"/>
        </a:p>
      </dgm:t>
    </dgm:pt>
    <dgm:pt modelId="{1A2DD19E-5AA6-40C3-BC5A-154541FA0DE9}">
      <dgm:prSet phldrT="[Text]"/>
      <dgm:spPr/>
      <dgm:t>
        <a:bodyPr/>
        <a:lstStyle/>
        <a:p>
          <a:r>
            <a:rPr lang="en-US" dirty="0" smtClean="0"/>
            <a:t>potential for greater political/public support will if neglect and abuse are framed in terms of child health, rather than family dysfunction</a:t>
          </a:r>
          <a:endParaRPr lang="en-US" dirty="0"/>
        </a:p>
      </dgm:t>
    </dgm:pt>
    <dgm:pt modelId="{45CB6857-1AB3-433D-A62E-D445405C1DD9}" type="parTrans" cxnId="{ED67314E-8CBE-4F66-80C3-3449DA079B15}">
      <dgm:prSet/>
      <dgm:spPr/>
      <dgm:t>
        <a:bodyPr/>
        <a:lstStyle/>
        <a:p>
          <a:endParaRPr lang="en-US"/>
        </a:p>
      </dgm:t>
    </dgm:pt>
    <dgm:pt modelId="{BA06420A-1DC8-449E-A861-6569F1D76F53}" type="sibTrans" cxnId="{ED67314E-8CBE-4F66-80C3-3449DA079B15}">
      <dgm:prSet/>
      <dgm:spPr/>
      <dgm:t>
        <a:bodyPr/>
        <a:lstStyle/>
        <a:p>
          <a:endParaRPr lang="en-US"/>
        </a:p>
      </dgm:t>
    </dgm:pt>
    <dgm:pt modelId="{B76A165A-04CA-4A1C-98A3-973311269607}">
      <dgm:prSet/>
      <dgm:spPr/>
      <dgm:t>
        <a:bodyPr/>
        <a:lstStyle/>
        <a:p>
          <a:r>
            <a:rPr lang="en-US" dirty="0" smtClean="0"/>
            <a:t>CPS agencies are crucial to ensuring the well-being of children, but do not have the resources to address broader social and economic causes of child maltreatment or to navigate widespread prevention-focused efforts</a:t>
          </a:r>
          <a:endParaRPr lang="en-US" dirty="0"/>
        </a:p>
      </dgm:t>
    </dgm:pt>
    <dgm:pt modelId="{A1E44D4A-3064-4B60-A10E-68D0FE9A9412}" type="parTrans" cxnId="{347309DD-DB26-422C-A926-0D45242A11C4}">
      <dgm:prSet/>
      <dgm:spPr/>
      <dgm:t>
        <a:bodyPr/>
        <a:lstStyle/>
        <a:p>
          <a:endParaRPr lang="en-US"/>
        </a:p>
      </dgm:t>
    </dgm:pt>
    <dgm:pt modelId="{F79FB9A4-2D4E-460A-9ABE-6C1CCE93B401}" type="sibTrans" cxnId="{347309DD-DB26-422C-A926-0D45242A11C4}">
      <dgm:prSet/>
      <dgm:spPr/>
      <dgm:t>
        <a:bodyPr/>
        <a:lstStyle/>
        <a:p>
          <a:endParaRPr lang="en-US"/>
        </a:p>
      </dgm:t>
    </dgm:pt>
    <dgm:pt modelId="{7F4A1518-B6CD-49BA-8753-2E08A2EB6AC5}" type="pres">
      <dgm:prSet presAssocID="{0AEEFC6C-D832-4B40-A581-18CCBECDC0AA}" presName="Name0" presStyleCnt="0">
        <dgm:presLayoutVars>
          <dgm:resizeHandles/>
        </dgm:presLayoutVars>
      </dgm:prSet>
      <dgm:spPr/>
    </dgm:pt>
    <dgm:pt modelId="{FBEA7F19-388F-4DED-8D1B-8B679DF55247}" type="pres">
      <dgm:prSet presAssocID="{4B23BEA1-A258-4DA1-B97F-51A326BC213A}" presName="text" presStyleLbl="node1" presStyleIdx="0" presStyleCnt="3">
        <dgm:presLayoutVars>
          <dgm:bulletEnabled val="1"/>
        </dgm:presLayoutVars>
      </dgm:prSet>
      <dgm:spPr/>
      <dgm:t>
        <a:bodyPr/>
        <a:lstStyle/>
        <a:p>
          <a:endParaRPr lang="en-US"/>
        </a:p>
      </dgm:t>
    </dgm:pt>
    <dgm:pt modelId="{BAA269C6-F48C-466F-B1C7-7EAD231E3055}" type="pres">
      <dgm:prSet presAssocID="{A511D190-785A-410D-AF6B-1EB2925C086D}" presName="space" presStyleCnt="0"/>
      <dgm:spPr/>
    </dgm:pt>
    <dgm:pt modelId="{095CAD60-4939-4FBF-B637-FF94F86A5219}" type="pres">
      <dgm:prSet presAssocID="{C3684C67-6D28-40A3-894F-47F9821AE592}" presName="text" presStyleLbl="node1" presStyleIdx="1" presStyleCnt="3">
        <dgm:presLayoutVars>
          <dgm:bulletEnabled val="1"/>
        </dgm:presLayoutVars>
      </dgm:prSet>
      <dgm:spPr/>
      <dgm:t>
        <a:bodyPr/>
        <a:lstStyle/>
        <a:p>
          <a:endParaRPr lang="en-US"/>
        </a:p>
      </dgm:t>
    </dgm:pt>
    <dgm:pt modelId="{3558D183-12AD-4C8A-BB35-D5262016BCE8}" type="pres">
      <dgm:prSet presAssocID="{A72DD581-E233-47E7-B134-7BACCAC0A73C}" presName="space" presStyleCnt="0"/>
      <dgm:spPr/>
    </dgm:pt>
    <dgm:pt modelId="{9959C72E-9567-42BB-8FB3-77CA1E7E82FA}" type="pres">
      <dgm:prSet presAssocID="{1A2DD19E-5AA6-40C3-BC5A-154541FA0DE9}" presName="text" presStyleLbl="node1" presStyleIdx="2" presStyleCnt="3">
        <dgm:presLayoutVars>
          <dgm:bulletEnabled val="1"/>
        </dgm:presLayoutVars>
      </dgm:prSet>
      <dgm:spPr/>
      <dgm:t>
        <a:bodyPr/>
        <a:lstStyle/>
        <a:p>
          <a:endParaRPr lang="en-US"/>
        </a:p>
      </dgm:t>
    </dgm:pt>
  </dgm:ptLst>
  <dgm:cxnLst>
    <dgm:cxn modelId="{347309DD-DB26-422C-A926-0D45242A11C4}" srcId="{1A2DD19E-5AA6-40C3-BC5A-154541FA0DE9}" destId="{B76A165A-04CA-4A1C-98A3-973311269607}" srcOrd="0" destOrd="0" parTransId="{A1E44D4A-3064-4B60-A10E-68D0FE9A9412}" sibTransId="{F79FB9A4-2D4E-460A-9ABE-6C1CCE93B401}"/>
    <dgm:cxn modelId="{1F2A07AA-A2DE-4F70-83AF-AF21F0562716}" type="presOf" srcId="{C3684C67-6D28-40A3-894F-47F9821AE592}" destId="{095CAD60-4939-4FBF-B637-FF94F86A5219}" srcOrd="0" destOrd="0" presId="urn:diagrams.loki3.com/VaryingWidthList+Icon"/>
    <dgm:cxn modelId="{D7DC0DFA-0FEE-4469-A42E-63EEDD7092B4}" type="presOf" srcId="{B76A165A-04CA-4A1C-98A3-973311269607}" destId="{9959C72E-9567-42BB-8FB3-77CA1E7E82FA}" srcOrd="0" destOrd="1" presId="urn:diagrams.loki3.com/VaryingWidthList+Icon"/>
    <dgm:cxn modelId="{D33F1FE7-C738-4659-B1D3-4DBA19866653}" type="presOf" srcId="{1A2DD19E-5AA6-40C3-BC5A-154541FA0DE9}" destId="{9959C72E-9567-42BB-8FB3-77CA1E7E82FA}" srcOrd="0" destOrd="0" presId="urn:diagrams.loki3.com/VaryingWidthList+Icon"/>
    <dgm:cxn modelId="{ED67314E-8CBE-4F66-80C3-3449DA079B15}" srcId="{0AEEFC6C-D832-4B40-A581-18CCBECDC0AA}" destId="{1A2DD19E-5AA6-40C3-BC5A-154541FA0DE9}" srcOrd="2" destOrd="0" parTransId="{45CB6857-1AB3-433D-A62E-D445405C1DD9}" sibTransId="{BA06420A-1DC8-449E-A861-6569F1D76F53}"/>
    <dgm:cxn modelId="{CF4083ED-892C-47EB-B6D4-D4EDE8A3E3B1}" type="presOf" srcId="{0AEEFC6C-D832-4B40-A581-18CCBECDC0AA}" destId="{7F4A1518-B6CD-49BA-8753-2E08A2EB6AC5}" srcOrd="0" destOrd="0" presId="urn:diagrams.loki3.com/VaryingWidthList+Icon"/>
    <dgm:cxn modelId="{44B20D6D-D28F-4772-9A6B-380801AC12A7}" srcId="{0AEEFC6C-D832-4B40-A581-18CCBECDC0AA}" destId="{4B23BEA1-A258-4DA1-B97F-51A326BC213A}" srcOrd="0" destOrd="0" parTransId="{287DAE52-1878-47D7-A540-C178535B5605}" sibTransId="{A511D190-785A-410D-AF6B-1EB2925C086D}"/>
    <dgm:cxn modelId="{562BC7E5-A6F2-4DA9-AC31-6973443463B2}" srcId="{0AEEFC6C-D832-4B40-A581-18CCBECDC0AA}" destId="{C3684C67-6D28-40A3-894F-47F9821AE592}" srcOrd="1" destOrd="0" parTransId="{B707FE8A-1314-4C01-8066-12897DE23572}" sibTransId="{A72DD581-E233-47E7-B134-7BACCAC0A73C}"/>
    <dgm:cxn modelId="{BB41166D-891C-4345-BF0C-630D1C6AE58E}" type="presOf" srcId="{4B23BEA1-A258-4DA1-B97F-51A326BC213A}" destId="{FBEA7F19-388F-4DED-8D1B-8B679DF55247}" srcOrd="0" destOrd="0" presId="urn:diagrams.loki3.com/VaryingWidthList+Icon"/>
    <dgm:cxn modelId="{28E94C7A-AF7F-40BC-A58F-2C2B0F6347FA}" type="presParOf" srcId="{7F4A1518-B6CD-49BA-8753-2E08A2EB6AC5}" destId="{FBEA7F19-388F-4DED-8D1B-8B679DF55247}" srcOrd="0" destOrd="0" presId="urn:diagrams.loki3.com/VaryingWidthList+Icon"/>
    <dgm:cxn modelId="{CA915519-2F0F-4AE7-8FC3-4A40B5F976B0}" type="presParOf" srcId="{7F4A1518-B6CD-49BA-8753-2E08A2EB6AC5}" destId="{BAA269C6-F48C-466F-B1C7-7EAD231E3055}" srcOrd="1" destOrd="0" presId="urn:diagrams.loki3.com/VaryingWidthList+Icon"/>
    <dgm:cxn modelId="{AC97D66D-BAEF-48DD-8AEC-2C0B7214F7FD}" type="presParOf" srcId="{7F4A1518-B6CD-49BA-8753-2E08A2EB6AC5}" destId="{095CAD60-4939-4FBF-B637-FF94F86A5219}" srcOrd="2" destOrd="0" presId="urn:diagrams.loki3.com/VaryingWidthList+Icon"/>
    <dgm:cxn modelId="{F8A1F5B8-92B0-4398-956F-4227E3C577DB}" type="presParOf" srcId="{7F4A1518-B6CD-49BA-8753-2E08A2EB6AC5}" destId="{3558D183-12AD-4C8A-BB35-D5262016BCE8}" srcOrd="3" destOrd="0" presId="urn:diagrams.loki3.com/VaryingWidthList+Icon"/>
    <dgm:cxn modelId="{9541E122-75A1-40A7-8ED4-086CEEA324A3}" type="presParOf" srcId="{7F4A1518-B6CD-49BA-8753-2E08A2EB6AC5}" destId="{9959C72E-9567-42BB-8FB3-77CA1E7E82FA}" srcOrd="4"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B616F2-01F6-49BE-8648-8681B717F6ED}" type="doc">
      <dgm:prSet loTypeId="urn:microsoft.com/office/officeart/2009/layout/CircleArrowProcess" loCatId="cycle" qsTypeId="urn:microsoft.com/office/officeart/2005/8/quickstyle/simple4" qsCatId="simple" csTypeId="urn:microsoft.com/office/officeart/2005/8/colors/accent1_2" csCatId="accent1" phldr="1"/>
      <dgm:spPr/>
      <dgm:t>
        <a:bodyPr/>
        <a:lstStyle/>
        <a:p>
          <a:endParaRPr lang="en-US"/>
        </a:p>
      </dgm:t>
    </dgm:pt>
    <dgm:pt modelId="{18F8A171-1BF5-4579-A8B1-3004FAB5C1BC}">
      <dgm:prSet phldrT="[Text]" custT="1"/>
      <dgm:spPr/>
      <dgm:t>
        <a:bodyPr/>
        <a:lstStyle/>
        <a:p>
          <a:r>
            <a:rPr lang="en-US" sz="2400" i="1" dirty="0" smtClean="0"/>
            <a:t>family</a:t>
          </a:r>
          <a:endParaRPr lang="en-US" sz="2400" i="1" dirty="0"/>
        </a:p>
      </dgm:t>
    </dgm:pt>
    <dgm:pt modelId="{53ED8E74-D208-40EC-877F-58F25EEE054F}" type="parTrans" cxnId="{609713DE-8FD5-4208-A19A-4D6508BE4734}">
      <dgm:prSet/>
      <dgm:spPr/>
      <dgm:t>
        <a:bodyPr/>
        <a:lstStyle/>
        <a:p>
          <a:endParaRPr lang="en-US"/>
        </a:p>
      </dgm:t>
    </dgm:pt>
    <dgm:pt modelId="{7CDE5D23-5D5C-494C-A515-CF485A295594}" type="sibTrans" cxnId="{609713DE-8FD5-4208-A19A-4D6508BE4734}">
      <dgm:prSet/>
      <dgm:spPr/>
      <dgm:t>
        <a:bodyPr/>
        <a:lstStyle/>
        <a:p>
          <a:endParaRPr lang="en-US"/>
        </a:p>
      </dgm:t>
    </dgm:pt>
    <dgm:pt modelId="{52DE4132-F917-4ABB-B3FE-80C81DF2E3CF}">
      <dgm:prSet phldrT="[Text]" custT="1"/>
      <dgm:spPr/>
      <dgm:t>
        <a:bodyPr/>
        <a:lstStyle/>
        <a:p>
          <a:r>
            <a:rPr lang="en-US" sz="2400" i="1" dirty="0" smtClean="0"/>
            <a:t>pregnancy</a:t>
          </a:r>
          <a:endParaRPr lang="en-US" sz="2400" i="1" dirty="0"/>
        </a:p>
      </dgm:t>
    </dgm:pt>
    <dgm:pt modelId="{0F062C3E-5C95-4BF0-942A-A54C052945B1}" type="parTrans" cxnId="{9A3D7DDF-9155-4A89-864D-D43A38D08379}">
      <dgm:prSet/>
      <dgm:spPr/>
      <dgm:t>
        <a:bodyPr/>
        <a:lstStyle/>
        <a:p>
          <a:endParaRPr lang="en-US"/>
        </a:p>
      </dgm:t>
    </dgm:pt>
    <dgm:pt modelId="{5C94A349-BB1A-47E5-B22D-FF96C97245D0}" type="sibTrans" cxnId="{9A3D7DDF-9155-4A89-864D-D43A38D08379}">
      <dgm:prSet/>
      <dgm:spPr/>
      <dgm:t>
        <a:bodyPr/>
        <a:lstStyle/>
        <a:p>
          <a:endParaRPr lang="en-US"/>
        </a:p>
      </dgm:t>
    </dgm:pt>
    <dgm:pt modelId="{FEC35A5E-5998-4E8F-B562-A7CF35807D0D}">
      <dgm:prSet phldrT="[Text]" custT="1"/>
      <dgm:spPr/>
      <dgm:t>
        <a:bodyPr/>
        <a:lstStyle/>
        <a:p>
          <a:r>
            <a:rPr lang="en-US" sz="2400" i="1" dirty="0" smtClean="0"/>
            <a:t>child</a:t>
          </a:r>
          <a:endParaRPr lang="en-US" sz="2400" i="1" dirty="0"/>
        </a:p>
      </dgm:t>
    </dgm:pt>
    <dgm:pt modelId="{EF26C140-2AF5-4AC8-9AAA-C703F20B5CD7}" type="parTrans" cxnId="{86341A0E-3FF1-484C-A71E-25992BDF8EC2}">
      <dgm:prSet/>
      <dgm:spPr/>
      <dgm:t>
        <a:bodyPr/>
        <a:lstStyle/>
        <a:p>
          <a:endParaRPr lang="en-US"/>
        </a:p>
      </dgm:t>
    </dgm:pt>
    <dgm:pt modelId="{76F26D67-3244-4778-B81E-68A83A3582A6}" type="sibTrans" cxnId="{86341A0E-3FF1-484C-A71E-25992BDF8EC2}">
      <dgm:prSet/>
      <dgm:spPr/>
      <dgm:t>
        <a:bodyPr/>
        <a:lstStyle/>
        <a:p>
          <a:endParaRPr lang="en-US"/>
        </a:p>
      </dgm:t>
    </dgm:pt>
    <dgm:pt modelId="{0408F01E-9949-4FAA-9622-65AE7E263515}" type="pres">
      <dgm:prSet presAssocID="{79B616F2-01F6-49BE-8648-8681B717F6ED}" presName="Name0" presStyleCnt="0">
        <dgm:presLayoutVars>
          <dgm:chMax val="7"/>
          <dgm:chPref val="7"/>
          <dgm:dir/>
          <dgm:animLvl val="lvl"/>
        </dgm:presLayoutVars>
      </dgm:prSet>
      <dgm:spPr/>
      <dgm:t>
        <a:bodyPr/>
        <a:lstStyle/>
        <a:p>
          <a:endParaRPr lang="en-US"/>
        </a:p>
      </dgm:t>
    </dgm:pt>
    <dgm:pt modelId="{FE11C78B-D8D3-4F86-87D3-5FC25B702860}" type="pres">
      <dgm:prSet presAssocID="{18F8A171-1BF5-4579-A8B1-3004FAB5C1BC}" presName="Accent1" presStyleCnt="0"/>
      <dgm:spPr/>
    </dgm:pt>
    <dgm:pt modelId="{9A5AD351-9EBF-4321-A869-2040D97390F8}" type="pres">
      <dgm:prSet presAssocID="{18F8A171-1BF5-4579-A8B1-3004FAB5C1BC}" presName="Accent" presStyleLbl="node1" presStyleIdx="0" presStyleCnt="3"/>
      <dgm:spPr/>
    </dgm:pt>
    <dgm:pt modelId="{9DBAB5B2-CA5A-4D68-893B-C121160A3EDE}" type="pres">
      <dgm:prSet presAssocID="{18F8A171-1BF5-4579-A8B1-3004FAB5C1BC}" presName="Parent1" presStyleLbl="revTx" presStyleIdx="0" presStyleCnt="3">
        <dgm:presLayoutVars>
          <dgm:chMax val="1"/>
          <dgm:chPref val="1"/>
          <dgm:bulletEnabled val="1"/>
        </dgm:presLayoutVars>
      </dgm:prSet>
      <dgm:spPr/>
      <dgm:t>
        <a:bodyPr/>
        <a:lstStyle/>
        <a:p>
          <a:endParaRPr lang="en-US"/>
        </a:p>
      </dgm:t>
    </dgm:pt>
    <dgm:pt modelId="{5DDDD9B6-543F-4D39-B9E0-13607A19DB29}" type="pres">
      <dgm:prSet presAssocID="{52DE4132-F917-4ABB-B3FE-80C81DF2E3CF}" presName="Accent2" presStyleCnt="0"/>
      <dgm:spPr/>
    </dgm:pt>
    <dgm:pt modelId="{AD33FD19-B115-4E55-AC71-F5A80261AAED}" type="pres">
      <dgm:prSet presAssocID="{52DE4132-F917-4ABB-B3FE-80C81DF2E3CF}" presName="Accent" presStyleLbl="node1" presStyleIdx="1" presStyleCnt="3"/>
      <dgm:spPr/>
    </dgm:pt>
    <dgm:pt modelId="{E5995543-9E81-46DB-A24C-B10F066E3FC9}" type="pres">
      <dgm:prSet presAssocID="{52DE4132-F917-4ABB-B3FE-80C81DF2E3CF}" presName="Parent2" presStyleLbl="revTx" presStyleIdx="1" presStyleCnt="3" custScaleX="112567">
        <dgm:presLayoutVars>
          <dgm:chMax val="1"/>
          <dgm:chPref val="1"/>
          <dgm:bulletEnabled val="1"/>
        </dgm:presLayoutVars>
      </dgm:prSet>
      <dgm:spPr/>
      <dgm:t>
        <a:bodyPr/>
        <a:lstStyle/>
        <a:p>
          <a:endParaRPr lang="en-US"/>
        </a:p>
      </dgm:t>
    </dgm:pt>
    <dgm:pt modelId="{3BD6FBB2-8DF0-449C-B813-BABA288F26A0}" type="pres">
      <dgm:prSet presAssocID="{FEC35A5E-5998-4E8F-B562-A7CF35807D0D}" presName="Accent3" presStyleCnt="0"/>
      <dgm:spPr/>
    </dgm:pt>
    <dgm:pt modelId="{F76455FD-B922-4CF0-AAAD-F5B790F7D09B}" type="pres">
      <dgm:prSet presAssocID="{FEC35A5E-5998-4E8F-B562-A7CF35807D0D}" presName="Accent" presStyleLbl="node1" presStyleIdx="2" presStyleCnt="3"/>
      <dgm:spPr/>
    </dgm:pt>
    <dgm:pt modelId="{46AF4266-C0D9-4FD7-ADF2-664CF77AB754}" type="pres">
      <dgm:prSet presAssocID="{FEC35A5E-5998-4E8F-B562-A7CF35807D0D}" presName="Parent3" presStyleLbl="revTx" presStyleIdx="2" presStyleCnt="3">
        <dgm:presLayoutVars>
          <dgm:chMax val="1"/>
          <dgm:chPref val="1"/>
          <dgm:bulletEnabled val="1"/>
        </dgm:presLayoutVars>
      </dgm:prSet>
      <dgm:spPr/>
      <dgm:t>
        <a:bodyPr/>
        <a:lstStyle/>
        <a:p>
          <a:endParaRPr lang="en-US"/>
        </a:p>
      </dgm:t>
    </dgm:pt>
  </dgm:ptLst>
  <dgm:cxnLst>
    <dgm:cxn modelId="{CECC9D5C-4152-41D7-88C6-49C982C4CBB3}" type="presOf" srcId="{79B616F2-01F6-49BE-8648-8681B717F6ED}" destId="{0408F01E-9949-4FAA-9622-65AE7E263515}" srcOrd="0" destOrd="0" presId="urn:microsoft.com/office/officeart/2009/layout/CircleArrowProcess"/>
    <dgm:cxn modelId="{41F68B5B-445E-44A7-8935-594756022CBC}" type="presOf" srcId="{FEC35A5E-5998-4E8F-B562-A7CF35807D0D}" destId="{46AF4266-C0D9-4FD7-ADF2-664CF77AB754}" srcOrd="0" destOrd="0" presId="urn:microsoft.com/office/officeart/2009/layout/CircleArrowProcess"/>
    <dgm:cxn modelId="{5D2E7481-4C3B-456A-AD95-89BF7E820544}" type="presOf" srcId="{18F8A171-1BF5-4579-A8B1-3004FAB5C1BC}" destId="{9DBAB5B2-CA5A-4D68-893B-C121160A3EDE}" srcOrd="0" destOrd="0" presId="urn:microsoft.com/office/officeart/2009/layout/CircleArrowProcess"/>
    <dgm:cxn modelId="{86341A0E-3FF1-484C-A71E-25992BDF8EC2}" srcId="{79B616F2-01F6-49BE-8648-8681B717F6ED}" destId="{FEC35A5E-5998-4E8F-B562-A7CF35807D0D}" srcOrd="2" destOrd="0" parTransId="{EF26C140-2AF5-4AC8-9AAA-C703F20B5CD7}" sibTransId="{76F26D67-3244-4778-B81E-68A83A3582A6}"/>
    <dgm:cxn modelId="{BD18CCC7-ADA3-4C10-B10B-BE7383B7FEDD}" type="presOf" srcId="{52DE4132-F917-4ABB-B3FE-80C81DF2E3CF}" destId="{E5995543-9E81-46DB-A24C-B10F066E3FC9}" srcOrd="0" destOrd="0" presId="urn:microsoft.com/office/officeart/2009/layout/CircleArrowProcess"/>
    <dgm:cxn modelId="{609713DE-8FD5-4208-A19A-4D6508BE4734}" srcId="{79B616F2-01F6-49BE-8648-8681B717F6ED}" destId="{18F8A171-1BF5-4579-A8B1-3004FAB5C1BC}" srcOrd="0" destOrd="0" parTransId="{53ED8E74-D208-40EC-877F-58F25EEE054F}" sibTransId="{7CDE5D23-5D5C-494C-A515-CF485A295594}"/>
    <dgm:cxn modelId="{9A3D7DDF-9155-4A89-864D-D43A38D08379}" srcId="{79B616F2-01F6-49BE-8648-8681B717F6ED}" destId="{52DE4132-F917-4ABB-B3FE-80C81DF2E3CF}" srcOrd="1" destOrd="0" parTransId="{0F062C3E-5C95-4BF0-942A-A54C052945B1}" sibTransId="{5C94A349-BB1A-47E5-B22D-FF96C97245D0}"/>
    <dgm:cxn modelId="{AAAADD7F-E002-45C4-A42F-C59B69EB773A}" type="presParOf" srcId="{0408F01E-9949-4FAA-9622-65AE7E263515}" destId="{FE11C78B-D8D3-4F86-87D3-5FC25B702860}" srcOrd="0" destOrd="0" presId="urn:microsoft.com/office/officeart/2009/layout/CircleArrowProcess"/>
    <dgm:cxn modelId="{61784572-E58B-4F85-B4F5-A929AF73D4F6}" type="presParOf" srcId="{FE11C78B-D8D3-4F86-87D3-5FC25B702860}" destId="{9A5AD351-9EBF-4321-A869-2040D97390F8}" srcOrd="0" destOrd="0" presId="urn:microsoft.com/office/officeart/2009/layout/CircleArrowProcess"/>
    <dgm:cxn modelId="{FB337BBF-FB16-4E3E-8301-C90A81B4A62F}" type="presParOf" srcId="{0408F01E-9949-4FAA-9622-65AE7E263515}" destId="{9DBAB5B2-CA5A-4D68-893B-C121160A3EDE}" srcOrd="1" destOrd="0" presId="urn:microsoft.com/office/officeart/2009/layout/CircleArrowProcess"/>
    <dgm:cxn modelId="{9673B6D6-72EC-4246-9502-0838B953F3B1}" type="presParOf" srcId="{0408F01E-9949-4FAA-9622-65AE7E263515}" destId="{5DDDD9B6-543F-4D39-B9E0-13607A19DB29}" srcOrd="2" destOrd="0" presId="urn:microsoft.com/office/officeart/2009/layout/CircleArrowProcess"/>
    <dgm:cxn modelId="{6A276EDC-05E5-4566-A513-E0867587BEB5}" type="presParOf" srcId="{5DDDD9B6-543F-4D39-B9E0-13607A19DB29}" destId="{AD33FD19-B115-4E55-AC71-F5A80261AAED}" srcOrd="0" destOrd="0" presId="urn:microsoft.com/office/officeart/2009/layout/CircleArrowProcess"/>
    <dgm:cxn modelId="{5793B5E2-1693-4659-A92B-7FD8578D4278}" type="presParOf" srcId="{0408F01E-9949-4FAA-9622-65AE7E263515}" destId="{E5995543-9E81-46DB-A24C-B10F066E3FC9}" srcOrd="3" destOrd="0" presId="urn:microsoft.com/office/officeart/2009/layout/CircleArrowProcess"/>
    <dgm:cxn modelId="{83EA6979-5FC3-4703-99EA-9420717A38C3}" type="presParOf" srcId="{0408F01E-9949-4FAA-9622-65AE7E263515}" destId="{3BD6FBB2-8DF0-449C-B813-BABA288F26A0}" srcOrd="4" destOrd="0" presId="urn:microsoft.com/office/officeart/2009/layout/CircleArrowProcess"/>
    <dgm:cxn modelId="{8929AC41-49ED-4B32-91A2-853E9238EC6C}" type="presParOf" srcId="{3BD6FBB2-8DF0-449C-B813-BABA288F26A0}" destId="{F76455FD-B922-4CF0-AAAD-F5B790F7D09B}" srcOrd="0" destOrd="0" presId="urn:microsoft.com/office/officeart/2009/layout/CircleArrowProcess"/>
    <dgm:cxn modelId="{10737AB9-9183-4DDE-904E-A3F822590DB3}" type="presParOf" srcId="{0408F01E-9949-4FAA-9622-65AE7E263515}" destId="{46AF4266-C0D9-4FD7-ADF2-664CF77AB754}"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097D8C-A1D7-4A42-932D-005EC583A86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C4B2EAF4-BD47-4426-B737-3B1B6B109C38}">
      <dgm:prSet phldrT="[Text]"/>
      <dgm:spPr/>
      <dgm:t>
        <a:bodyPr/>
        <a:lstStyle/>
        <a:p>
          <a:r>
            <a:rPr lang="en-US" dirty="0" smtClean="0"/>
            <a:t>sex</a:t>
          </a:r>
          <a:endParaRPr lang="en-US" dirty="0"/>
        </a:p>
      </dgm:t>
    </dgm:pt>
    <dgm:pt modelId="{6FF82FD7-614D-4507-974B-4E5C60188947}" type="parTrans" cxnId="{0611D991-FB1C-4C6A-A602-E50DC42A8CCA}">
      <dgm:prSet/>
      <dgm:spPr/>
      <dgm:t>
        <a:bodyPr/>
        <a:lstStyle/>
        <a:p>
          <a:endParaRPr lang="en-US"/>
        </a:p>
      </dgm:t>
    </dgm:pt>
    <dgm:pt modelId="{B0FED277-1242-4425-A89F-947B7ADEE804}" type="sibTrans" cxnId="{0611D991-FB1C-4C6A-A602-E50DC42A8CCA}">
      <dgm:prSet/>
      <dgm:spPr/>
      <dgm:t>
        <a:bodyPr/>
        <a:lstStyle/>
        <a:p>
          <a:endParaRPr lang="en-US"/>
        </a:p>
      </dgm:t>
    </dgm:pt>
    <dgm:pt modelId="{82E5E559-411C-4619-B4BB-0C3693BC7281}">
      <dgm:prSet phldrT="[Text]"/>
      <dgm:spPr/>
      <dgm:t>
        <a:bodyPr/>
        <a:lstStyle/>
        <a:p>
          <a:r>
            <a:rPr lang="en-US" dirty="0" smtClean="0"/>
            <a:t>female</a:t>
          </a:r>
          <a:endParaRPr lang="en-US" dirty="0"/>
        </a:p>
      </dgm:t>
    </dgm:pt>
    <dgm:pt modelId="{8082F8BE-9A3D-4799-A320-3D530C48F832}" type="parTrans" cxnId="{78450E4F-EA95-4CF8-B066-C531FDF39510}">
      <dgm:prSet/>
      <dgm:spPr/>
      <dgm:t>
        <a:bodyPr/>
        <a:lstStyle/>
        <a:p>
          <a:endParaRPr lang="en-US"/>
        </a:p>
      </dgm:t>
    </dgm:pt>
    <dgm:pt modelId="{F3A3A168-D870-4DC8-9AA3-FB1A87B9977A}" type="sibTrans" cxnId="{78450E4F-EA95-4CF8-B066-C531FDF39510}">
      <dgm:prSet/>
      <dgm:spPr/>
      <dgm:t>
        <a:bodyPr/>
        <a:lstStyle/>
        <a:p>
          <a:endParaRPr lang="en-US"/>
        </a:p>
      </dgm:t>
    </dgm:pt>
    <dgm:pt modelId="{5C70D84D-AB2D-438E-99F4-B368112A6317}">
      <dgm:prSet phldrT="[Text]"/>
      <dgm:spPr/>
      <dgm:t>
        <a:bodyPr/>
        <a:lstStyle/>
        <a:p>
          <a:r>
            <a:rPr lang="en-US" dirty="0" smtClean="0"/>
            <a:t>birth weight</a:t>
          </a:r>
          <a:endParaRPr lang="en-US" dirty="0"/>
        </a:p>
      </dgm:t>
    </dgm:pt>
    <dgm:pt modelId="{0A9E3B3C-624E-4EB5-A0D0-CEF5B7C9F7F5}" type="parTrans" cxnId="{01B53B68-3BB1-48A3-B202-A668FDA000C7}">
      <dgm:prSet/>
      <dgm:spPr/>
      <dgm:t>
        <a:bodyPr/>
        <a:lstStyle/>
        <a:p>
          <a:endParaRPr lang="en-US"/>
        </a:p>
      </dgm:t>
    </dgm:pt>
    <dgm:pt modelId="{B3A88A74-58FA-41CC-8835-3F34BCB745B6}" type="sibTrans" cxnId="{01B53B68-3BB1-48A3-B202-A668FDA000C7}">
      <dgm:prSet/>
      <dgm:spPr/>
      <dgm:t>
        <a:bodyPr/>
        <a:lstStyle/>
        <a:p>
          <a:endParaRPr lang="en-US"/>
        </a:p>
      </dgm:t>
    </dgm:pt>
    <dgm:pt modelId="{046798B9-B4BD-43E2-8A4D-DC638EA25D80}">
      <dgm:prSet phldrT="[Text]"/>
      <dgm:spPr/>
      <dgm:t>
        <a:bodyPr/>
        <a:lstStyle/>
        <a:p>
          <a:r>
            <a:rPr lang="en-US" dirty="0" smtClean="0"/>
            <a:t>2500g+</a:t>
          </a:r>
          <a:endParaRPr lang="en-US" dirty="0"/>
        </a:p>
      </dgm:t>
    </dgm:pt>
    <dgm:pt modelId="{C6C664C3-9890-47D5-A0A1-A7D5AFC1FC85}" type="parTrans" cxnId="{8AF912DC-76E7-43C8-9204-8968436F864C}">
      <dgm:prSet/>
      <dgm:spPr/>
      <dgm:t>
        <a:bodyPr/>
        <a:lstStyle/>
        <a:p>
          <a:endParaRPr lang="en-US"/>
        </a:p>
      </dgm:t>
    </dgm:pt>
    <dgm:pt modelId="{13C88FDA-9C0A-4CB9-A63E-1568544C01C2}" type="sibTrans" cxnId="{8AF912DC-76E7-43C8-9204-8968436F864C}">
      <dgm:prSet/>
      <dgm:spPr/>
      <dgm:t>
        <a:bodyPr/>
        <a:lstStyle/>
        <a:p>
          <a:endParaRPr lang="en-US"/>
        </a:p>
      </dgm:t>
    </dgm:pt>
    <dgm:pt modelId="{021553B4-A2D4-4102-9F51-8E53D6C661FA}">
      <dgm:prSet/>
      <dgm:spPr/>
      <dgm:t>
        <a:bodyPr/>
        <a:lstStyle/>
        <a:p>
          <a:r>
            <a:rPr lang="en-US" dirty="0" smtClean="0"/>
            <a:t>prenatal care</a:t>
          </a:r>
          <a:endParaRPr lang="en-US" dirty="0"/>
        </a:p>
      </dgm:t>
    </dgm:pt>
    <dgm:pt modelId="{C67206F2-DE06-40DE-B488-63A38E326643}" type="parTrans" cxnId="{112A938B-BDFC-4507-83B7-25495CB700D0}">
      <dgm:prSet/>
      <dgm:spPr/>
      <dgm:t>
        <a:bodyPr/>
        <a:lstStyle/>
        <a:p>
          <a:endParaRPr lang="en-US"/>
        </a:p>
      </dgm:t>
    </dgm:pt>
    <dgm:pt modelId="{37AD6CAD-383B-464D-8ED2-773B80EB9CF3}" type="sibTrans" cxnId="{112A938B-BDFC-4507-83B7-25495CB700D0}">
      <dgm:prSet/>
      <dgm:spPr/>
      <dgm:t>
        <a:bodyPr/>
        <a:lstStyle/>
        <a:p>
          <a:endParaRPr lang="en-US"/>
        </a:p>
      </dgm:t>
    </dgm:pt>
    <dgm:pt modelId="{A6304B5D-4129-4B8A-BC01-31D119DB2C06}">
      <dgm:prSet/>
      <dgm:spPr/>
      <dgm:t>
        <a:bodyPr/>
        <a:lstStyle/>
        <a:p>
          <a:r>
            <a:rPr lang="en-US" dirty="0" smtClean="0"/>
            <a:t>1</a:t>
          </a:r>
          <a:r>
            <a:rPr lang="en-US" baseline="30000" dirty="0" smtClean="0"/>
            <a:t>st</a:t>
          </a:r>
          <a:r>
            <a:rPr lang="en-US" dirty="0" smtClean="0"/>
            <a:t> trimester</a:t>
          </a:r>
          <a:endParaRPr lang="en-US" dirty="0"/>
        </a:p>
      </dgm:t>
    </dgm:pt>
    <dgm:pt modelId="{67C0FFAA-3357-4E85-B962-525060ECF594}" type="parTrans" cxnId="{84530481-387F-4BF2-A377-4D7978F1BE57}">
      <dgm:prSet/>
      <dgm:spPr/>
      <dgm:t>
        <a:bodyPr/>
        <a:lstStyle/>
        <a:p>
          <a:endParaRPr lang="en-US"/>
        </a:p>
      </dgm:t>
    </dgm:pt>
    <dgm:pt modelId="{9E8D5A58-D9C3-4C1C-8578-58F64238FA42}" type="sibTrans" cxnId="{84530481-387F-4BF2-A377-4D7978F1BE57}">
      <dgm:prSet/>
      <dgm:spPr/>
      <dgm:t>
        <a:bodyPr/>
        <a:lstStyle/>
        <a:p>
          <a:endParaRPr lang="en-US"/>
        </a:p>
      </dgm:t>
    </dgm:pt>
    <dgm:pt modelId="{9FB527E8-CFE5-4F2A-876B-1CBCD303DCFD}">
      <dgm:prSet phldrT="[Text]"/>
      <dgm:spPr/>
      <dgm:t>
        <a:bodyPr/>
        <a:lstStyle/>
        <a:p>
          <a:r>
            <a:rPr lang="en-US" dirty="0" smtClean="0"/>
            <a:t>&lt;2500g</a:t>
          </a:r>
          <a:endParaRPr lang="en-US" dirty="0"/>
        </a:p>
      </dgm:t>
    </dgm:pt>
    <dgm:pt modelId="{E6BC48A3-82F3-4454-8EE7-E11709E3CC5E}" type="parTrans" cxnId="{0AEF2749-9C04-4C0B-BF3E-F8872F9FB97F}">
      <dgm:prSet/>
      <dgm:spPr/>
      <dgm:t>
        <a:bodyPr/>
        <a:lstStyle/>
        <a:p>
          <a:endParaRPr lang="en-US"/>
        </a:p>
      </dgm:t>
    </dgm:pt>
    <dgm:pt modelId="{1238C41D-AAD9-45C6-B8A1-08C7CDCA6891}" type="sibTrans" cxnId="{0AEF2749-9C04-4C0B-BF3E-F8872F9FB97F}">
      <dgm:prSet/>
      <dgm:spPr/>
      <dgm:t>
        <a:bodyPr/>
        <a:lstStyle/>
        <a:p>
          <a:endParaRPr lang="en-US"/>
        </a:p>
      </dgm:t>
    </dgm:pt>
    <dgm:pt modelId="{F426DC37-1D62-41D4-9FB4-70F419097965}">
      <dgm:prSet/>
      <dgm:spPr/>
      <dgm:t>
        <a:bodyPr/>
        <a:lstStyle/>
        <a:p>
          <a:r>
            <a:rPr lang="en-US" dirty="0" smtClean="0"/>
            <a:t>birth abnormality</a:t>
          </a:r>
          <a:endParaRPr lang="en-US" dirty="0"/>
        </a:p>
      </dgm:t>
    </dgm:pt>
    <dgm:pt modelId="{ED5EEA28-D65D-424A-AD1E-E4E1C588C084}" type="parTrans" cxnId="{CAA75657-6425-47FD-852E-ADFBA2D74FA9}">
      <dgm:prSet/>
      <dgm:spPr/>
      <dgm:t>
        <a:bodyPr/>
        <a:lstStyle/>
        <a:p>
          <a:endParaRPr lang="en-US"/>
        </a:p>
      </dgm:t>
    </dgm:pt>
    <dgm:pt modelId="{721D1094-C2E5-4040-917D-2C3D5E6DFE71}" type="sibTrans" cxnId="{CAA75657-6425-47FD-852E-ADFBA2D74FA9}">
      <dgm:prSet/>
      <dgm:spPr/>
      <dgm:t>
        <a:bodyPr/>
        <a:lstStyle/>
        <a:p>
          <a:endParaRPr lang="en-US"/>
        </a:p>
      </dgm:t>
    </dgm:pt>
    <dgm:pt modelId="{EEEDA32C-DB2A-4570-BC02-DCFD65DF9025}">
      <dgm:prSet/>
      <dgm:spPr/>
      <dgm:t>
        <a:bodyPr/>
        <a:lstStyle/>
        <a:p>
          <a:r>
            <a:rPr lang="en-US" dirty="0" smtClean="0"/>
            <a:t>3rd trimester</a:t>
          </a:r>
          <a:endParaRPr lang="en-US" dirty="0"/>
        </a:p>
      </dgm:t>
    </dgm:pt>
    <dgm:pt modelId="{869918D4-A651-4580-A3B7-EAF75389DE53}" type="parTrans" cxnId="{3A1F617D-16A7-4B54-8FCB-E78C4ED9A843}">
      <dgm:prSet/>
      <dgm:spPr/>
      <dgm:t>
        <a:bodyPr/>
        <a:lstStyle/>
        <a:p>
          <a:endParaRPr lang="en-US"/>
        </a:p>
      </dgm:t>
    </dgm:pt>
    <dgm:pt modelId="{E0FC7640-F4B3-4B4D-B3EE-5359B464CDBB}" type="sibTrans" cxnId="{3A1F617D-16A7-4B54-8FCB-E78C4ED9A843}">
      <dgm:prSet/>
      <dgm:spPr/>
      <dgm:t>
        <a:bodyPr/>
        <a:lstStyle/>
        <a:p>
          <a:endParaRPr lang="en-US"/>
        </a:p>
      </dgm:t>
    </dgm:pt>
    <dgm:pt modelId="{84C2E678-7F6E-4A37-BBC2-C15E1692E446}">
      <dgm:prSet/>
      <dgm:spPr/>
      <dgm:t>
        <a:bodyPr/>
        <a:lstStyle/>
        <a:p>
          <a:r>
            <a:rPr lang="en-US" dirty="0" smtClean="0"/>
            <a:t>no care</a:t>
          </a:r>
          <a:endParaRPr lang="en-US" dirty="0"/>
        </a:p>
      </dgm:t>
    </dgm:pt>
    <dgm:pt modelId="{E9A86841-3060-4A42-9A31-07CE62AF1290}" type="parTrans" cxnId="{BC97D8E9-1F7C-4157-842D-B4808C4ECC57}">
      <dgm:prSet/>
      <dgm:spPr/>
      <dgm:t>
        <a:bodyPr/>
        <a:lstStyle/>
        <a:p>
          <a:endParaRPr lang="en-US"/>
        </a:p>
      </dgm:t>
    </dgm:pt>
    <dgm:pt modelId="{2C40A72A-9E91-4CD2-BE4F-41839D59A650}" type="sibTrans" cxnId="{BC97D8E9-1F7C-4157-842D-B4808C4ECC57}">
      <dgm:prSet/>
      <dgm:spPr/>
      <dgm:t>
        <a:bodyPr/>
        <a:lstStyle/>
        <a:p>
          <a:endParaRPr lang="en-US"/>
        </a:p>
      </dgm:t>
    </dgm:pt>
    <dgm:pt modelId="{229DFAF7-F6CA-49CF-A2E8-C3FB15254C32}">
      <dgm:prSet/>
      <dgm:spPr/>
      <dgm:t>
        <a:bodyPr/>
        <a:lstStyle/>
        <a:p>
          <a:r>
            <a:rPr lang="en-US" dirty="0" smtClean="0"/>
            <a:t>present</a:t>
          </a:r>
          <a:endParaRPr lang="en-US" dirty="0"/>
        </a:p>
      </dgm:t>
    </dgm:pt>
    <dgm:pt modelId="{DD3A3B4B-D89E-452A-B824-B779F3E4C083}" type="parTrans" cxnId="{F5E4B764-F7C2-4652-900B-B88F0164BB99}">
      <dgm:prSet/>
      <dgm:spPr/>
      <dgm:t>
        <a:bodyPr/>
        <a:lstStyle/>
        <a:p>
          <a:endParaRPr lang="en-US"/>
        </a:p>
      </dgm:t>
    </dgm:pt>
    <dgm:pt modelId="{E1B63509-D628-49BA-8FDE-4C47906E97EE}" type="sibTrans" cxnId="{F5E4B764-F7C2-4652-900B-B88F0164BB99}">
      <dgm:prSet/>
      <dgm:spPr/>
      <dgm:t>
        <a:bodyPr/>
        <a:lstStyle/>
        <a:p>
          <a:endParaRPr lang="en-US"/>
        </a:p>
      </dgm:t>
    </dgm:pt>
    <dgm:pt modelId="{38DA4595-09AB-422C-9EDB-CE72F8569D38}">
      <dgm:prSet/>
      <dgm:spPr/>
      <dgm:t>
        <a:bodyPr/>
        <a:lstStyle/>
        <a:p>
          <a:r>
            <a:rPr lang="en-US" dirty="0" smtClean="0"/>
            <a:t>none</a:t>
          </a:r>
          <a:endParaRPr lang="en-US" dirty="0"/>
        </a:p>
      </dgm:t>
    </dgm:pt>
    <dgm:pt modelId="{FEE6B052-8E0B-4E5F-AB3B-80AD898DA5D7}" type="parTrans" cxnId="{E4C285EE-AC11-411D-AD97-94140E1A113C}">
      <dgm:prSet/>
      <dgm:spPr/>
      <dgm:t>
        <a:bodyPr/>
        <a:lstStyle/>
        <a:p>
          <a:endParaRPr lang="en-US"/>
        </a:p>
      </dgm:t>
    </dgm:pt>
    <dgm:pt modelId="{FBD66C44-F951-4AA6-9761-5BA09165972A}" type="sibTrans" cxnId="{E4C285EE-AC11-411D-AD97-94140E1A113C}">
      <dgm:prSet/>
      <dgm:spPr/>
      <dgm:t>
        <a:bodyPr/>
        <a:lstStyle/>
        <a:p>
          <a:endParaRPr lang="en-US"/>
        </a:p>
      </dgm:t>
    </dgm:pt>
    <dgm:pt modelId="{BD44DC74-8A97-4156-BB17-6D3EE991B11F}">
      <dgm:prSet/>
      <dgm:spPr/>
      <dgm:t>
        <a:bodyPr/>
        <a:lstStyle/>
        <a:p>
          <a:r>
            <a:rPr lang="en-US" dirty="0" smtClean="0"/>
            <a:t>maternal birth place</a:t>
          </a:r>
          <a:endParaRPr lang="en-US" dirty="0"/>
        </a:p>
      </dgm:t>
    </dgm:pt>
    <dgm:pt modelId="{CBFA5B1F-D754-4DFD-B865-E959602EC279}" type="parTrans" cxnId="{49D91C8D-0B31-484E-B66F-4BF3E4B293E6}">
      <dgm:prSet/>
      <dgm:spPr/>
      <dgm:t>
        <a:bodyPr/>
        <a:lstStyle/>
        <a:p>
          <a:endParaRPr lang="en-US"/>
        </a:p>
      </dgm:t>
    </dgm:pt>
    <dgm:pt modelId="{01646D45-9CC4-4813-94A0-B6760E14EFCE}" type="sibTrans" cxnId="{49D91C8D-0B31-484E-B66F-4BF3E4B293E6}">
      <dgm:prSet/>
      <dgm:spPr/>
      <dgm:t>
        <a:bodyPr/>
        <a:lstStyle/>
        <a:p>
          <a:endParaRPr lang="en-US"/>
        </a:p>
      </dgm:t>
    </dgm:pt>
    <dgm:pt modelId="{52086624-185A-4F09-B99A-23E48AEC0105}">
      <dgm:prSet/>
      <dgm:spPr/>
      <dgm:t>
        <a:bodyPr/>
        <a:lstStyle/>
        <a:p>
          <a:r>
            <a:rPr lang="en-US" dirty="0" smtClean="0"/>
            <a:t>US born</a:t>
          </a:r>
          <a:endParaRPr lang="en-US" dirty="0"/>
        </a:p>
      </dgm:t>
    </dgm:pt>
    <dgm:pt modelId="{CB43AA75-5CB9-4BCA-9F8E-E4AE32421EB4}" type="parTrans" cxnId="{3A168FD3-508B-4C44-8221-F368E42FED1E}">
      <dgm:prSet/>
      <dgm:spPr/>
      <dgm:t>
        <a:bodyPr/>
        <a:lstStyle/>
        <a:p>
          <a:endParaRPr lang="en-US"/>
        </a:p>
      </dgm:t>
    </dgm:pt>
    <dgm:pt modelId="{4E5B4277-D025-46E4-9AC5-AF28CB34192E}" type="sibTrans" cxnId="{3A168FD3-508B-4C44-8221-F368E42FED1E}">
      <dgm:prSet/>
      <dgm:spPr/>
      <dgm:t>
        <a:bodyPr/>
        <a:lstStyle/>
        <a:p>
          <a:endParaRPr lang="en-US"/>
        </a:p>
      </dgm:t>
    </dgm:pt>
    <dgm:pt modelId="{9D8D64B4-F1CA-427E-ABA5-4E0C7C6649C6}">
      <dgm:prSet/>
      <dgm:spPr/>
      <dgm:t>
        <a:bodyPr/>
        <a:lstStyle/>
        <a:p>
          <a:r>
            <a:rPr lang="en-US" dirty="0" smtClean="0"/>
            <a:t>non-US born</a:t>
          </a:r>
          <a:endParaRPr lang="en-US" dirty="0"/>
        </a:p>
      </dgm:t>
    </dgm:pt>
    <dgm:pt modelId="{D01A4C23-84DE-459F-9D4E-E69C7DE9E43E}" type="parTrans" cxnId="{7C8292D2-2110-41A2-A919-211BF3B6AA03}">
      <dgm:prSet/>
      <dgm:spPr/>
      <dgm:t>
        <a:bodyPr/>
        <a:lstStyle/>
        <a:p>
          <a:endParaRPr lang="en-US"/>
        </a:p>
      </dgm:t>
    </dgm:pt>
    <dgm:pt modelId="{B851EDBD-BDA6-4993-88CF-D653435EB91B}" type="sibTrans" cxnId="{7C8292D2-2110-41A2-A919-211BF3B6AA03}">
      <dgm:prSet/>
      <dgm:spPr/>
      <dgm:t>
        <a:bodyPr/>
        <a:lstStyle/>
        <a:p>
          <a:endParaRPr lang="en-US"/>
        </a:p>
      </dgm:t>
    </dgm:pt>
    <dgm:pt modelId="{A7DCFF12-B4CE-422B-8385-EB26AB2B6D66}">
      <dgm:prSet/>
      <dgm:spPr/>
      <dgm:t>
        <a:bodyPr/>
        <a:lstStyle/>
        <a:p>
          <a:r>
            <a:rPr lang="en-US" dirty="0" smtClean="0"/>
            <a:t>race</a:t>
          </a:r>
          <a:endParaRPr lang="en-US" dirty="0"/>
        </a:p>
      </dgm:t>
    </dgm:pt>
    <dgm:pt modelId="{22E9B500-258D-4DA2-84EC-D24A4D6FEC94}" type="parTrans" cxnId="{6293DEE1-5104-42CA-89BE-60C2644CC4A7}">
      <dgm:prSet/>
      <dgm:spPr/>
      <dgm:t>
        <a:bodyPr/>
        <a:lstStyle/>
        <a:p>
          <a:endParaRPr lang="en-US"/>
        </a:p>
      </dgm:t>
    </dgm:pt>
    <dgm:pt modelId="{C2E69365-9DF4-4928-B57A-E9E4175CA032}" type="sibTrans" cxnId="{6293DEE1-5104-42CA-89BE-60C2644CC4A7}">
      <dgm:prSet/>
      <dgm:spPr/>
      <dgm:t>
        <a:bodyPr/>
        <a:lstStyle/>
        <a:p>
          <a:endParaRPr lang="en-US"/>
        </a:p>
      </dgm:t>
    </dgm:pt>
    <dgm:pt modelId="{7593E7AA-D2B3-4E03-8AF7-B8CEF66EAA51}">
      <dgm:prSet/>
      <dgm:spPr/>
      <dgm:t>
        <a:bodyPr/>
        <a:lstStyle/>
        <a:p>
          <a:r>
            <a:rPr lang="en-US" dirty="0" smtClean="0"/>
            <a:t>native </a:t>
          </a:r>
          <a:r>
            <a:rPr lang="en-US" dirty="0" err="1" smtClean="0"/>
            <a:t>american</a:t>
          </a:r>
          <a:endParaRPr lang="en-US" dirty="0"/>
        </a:p>
      </dgm:t>
    </dgm:pt>
    <dgm:pt modelId="{E30D9789-D7D9-43F1-A646-F05A0CCCA337}" type="parTrans" cxnId="{2D17C943-67DE-4DF0-8116-CAFFE6C8CB8C}">
      <dgm:prSet/>
      <dgm:spPr/>
      <dgm:t>
        <a:bodyPr/>
        <a:lstStyle/>
        <a:p>
          <a:endParaRPr lang="en-US"/>
        </a:p>
      </dgm:t>
    </dgm:pt>
    <dgm:pt modelId="{E62CD281-6261-4B16-9BB4-6B02980C64F2}" type="sibTrans" cxnId="{2D17C943-67DE-4DF0-8116-CAFFE6C8CB8C}">
      <dgm:prSet/>
      <dgm:spPr/>
      <dgm:t>
        <a:bodyPr/>
        <a:lstStyle/>
        <a:p>
          <a:endParaRPr lang="en-US"/>
        </a:p>
      </dgm:t>
    </dgm:pt>
    <dgm:pt modelId="{64F21CAC-B78A-4F3F-840A-C87FF55A61BF}">
      <dgm:prSet/>
      <dgm:spPr/>
      <dgm:t>
        <a:bodyPr/>
        <a:lstStyle/>
        <a:p>
          <a:r>
            <a:rPr lang="en-US" dirty="0" smtClean="0"/>
            <a:t>black</a:t>
          </a:r>
          <a:endParaRPr lang="en-US" dirty="0"/>
        </a:p>
      </dgm:t>
    </dgm:pt>
    <dgm:pt modelId="{82D9C6F5-9883-49A8-998E-CAC3A430B8B0}" type="parTrans" cxnId="{89527055-CC02-40E0-B2D4-F0AA01D501A6}">
      <dgm:prSet/>
      <dgm:spPr/>
      <dgm:t>
        <a:bodyPr/>
        <a:lstStyle/>
        <a:p>
          <a:endParaRPr lang="en-US"/>
        </a:p>
      </dgm:t>
    </dgm:pt>
    <dgm:pt modelId="{203C59F4-456D-4C2C-9D52-62F9D11C351C}" type="sibTrans" cxnId="{89527055-CC02-40E0-B2D4-F0AA01D501A6}">
      <dgm:prSet/>
      <dgm:spPr/>
      <dgm:t>
        <a:bodyPr/>
        <a:lstStyle/>
        <a:p>
          <a:endParaRPr lang="en-US"/>
        </a:p>
      </dgm:t>
    </dgm:pt>
    <dgm:pt modelId="{6AA62C77-05DE-424F-98F3-C0157FFAD28D}">
      <dgm:prSet/>
      <dgm:spPr/>
      <dgm:t>
        <a:bodyPr/>
        <a:lstStyle/>
        <a:p>
          <a:r>
            <a:rPr lang="en-US" dirty="0" smtClean="0"/>
            <a:t>Hispanic</a:t>
          </a:r>
          <a:endParaRPr lang="en-US" dirty="0"/>
        </a:p>
      </dgm:t>
    </dgm:pt>
    <dgm:pt modelId="{417C07EB-E546-4E03-B630-B7667EC54D7B}" type="parTrans" cxnId="{4F2ED3F1-E487-4D11-9520-E670755098B0}">
      <dgm:prSet/>
      <dgm:spPr/>
      <dgm:t>
        <a:bodyPr/>
        <a:lstStyle/>
        <a:p>
          <a:endParaRPr lang="en-US"/>
        </a:p>
      </dgm:t>
    </dgm:pt>
    <dgm:pt modelId="{82C8DC3C-C5E3-4650-A546-9AA7F2A91FBC}" type="sibTrans" cxnId="{4F2ED3F1-E487-4D11-9520-E670755098B0}">
      <dgm:prSet/>
      <dgm:spPr/>
      <dgm:t>
        <a:bodyPr/>
        <a:lstStyle/>
        <a:p>
          <a:endParaRPr lang="en-US"/>
        </a:p>
      </dgm:t>
    </dgm:pt>
    <dgm:pt modelId="{115D6137-84A0-4059-BB96-543AB582A592}">
      <dgm:prSet/>
      <dgm:spPr/>
      <dgm:t>
        <a:bodyPr/>
        <a:lstStyle/>
        <a:p>
          <a:r>
            <a:rPr lang="en-US" dirty="0" smtClean="0"/>
            <a:t>white</a:t>
          </a:r>
          <a:endParaRPr lang="en-US" dirty="0"/>
        </a:p>
      </dgm:t>
    </dgm:pt>
    <dgm:pt modelId="{478F10A2-5B1E-471E-8FC1-A1B768425FEB}" type="parTrans" cxnId="{5C9FC7F7-E928-4676-BC2C-5BDFD7DE5E3E}">
      <dgm:prSet/>
      <dgm:spPr/>
      <dgm:t>
        <a:bodyPr/>
        <a:lstStyle/>
        <a:p>
          <a:endParaRPr lang="en-US"/>
        </a:p>
      </dgm:t>
    </dgm:pt>
    <dgm:pt modelId="{B18710BD-D0DA-4F2C-92BA-AAA14CBADACF}" type="sibTrans" cxnId="{5C9FC7F7-E928-4676-BC2C-5BDFD7DE5E3E}">
      <dgm:prSet/>
      <dgm:spPr/>
      <dgm:t>
        <a:bodyPr/>
        <a:lstStyle/>
        <a:p>
          <a:endParaRPr lang="en-US"/>
        </a:p>
      </dgm:t>
    </dgm:pt>
    <dgm:pt modelId="{4B1D2F2C-2F9A-46EE-A691-F444A7274560}">
      <dgm:prSet/>
      <dgm:spPr/>
      <dgm:t>
        <a:bodyPr/>
        <a:lstStyle/>
        <a:p>
          <a:r>
            <a:rPr lang="en-US" dirty="0" err="1" smtClean="0"/>
            <a:t>asian</a:t>
          </a:r>
          <a:r>
            <a:rPr lang="en-US" dirty="0" smtClean="0"/>
            <a:t>/pacific islander</a:t>
          </a:r>
          <a:endParaRPr lang="en-US" dirty="0"/>
        </a:p>
      </dgm:t>
    </dgm:pt>
    <dgm:pt modelId="{41B89F5C-AF47-4A4B-821C-428D7042EF68}" type="parTrans" cxnId="{73D6C059-1BD4-4415-B64A-2A8509FA1454}">
      <dgm:prSet/>
      <dgm:spPr/>
      <dgm:t>
        <a:bodyPr/>
        <a:lstStyle/>
        <a:p>
          <a:endParaRPr lang="en-US"/>
        </a:p>
      </dgm:t>
    </dgm:pt>
    <dgm:pt modelId="{C83D6714-9B3C-4375-B289-60370E96E8EB}" type="sibTrans" cxnId="{73D6C059-1BD4-4415-B64A-2A8509FA1454}">
      <dgm:prSet/>
      <dgm:spPr/>
      <dgm:t>
        <a:bodyPr/>
        <a:lstStyle/>
        <a:p>
          <a:endParaRPr lang="en-US"/>
        </a:p>
      </dgm:t>
    </dgm:pt>
    <dgm:pt modelId="{8DE14D08-F650-4A0A-9C5E-C15AB857D24F}">
      <dgm:prSet/>
      <dgm:spPr/>
      <dgm:t>
        <a:bodyPr/>
        <a:lstStyle/>
        <a:p>
          <a:r>
            <a:rPr lang="en-US" dirty="0" smtClean="0"/>
            <a:t>2</a:t>
          </a:r>
          <a:r>
            <a:rPr lang="en-US" baseline="30000" dirty="0" smtClean="0"/>
            <a:t>nd</a:t>
          </a:r>
          <a:r>
            <a:rPr lang="en-US" dirty="0" smtClean="0"/>
            <a:t>  trimester</a:t>
          </a:r>
          <a:endParaRPr lang="en-US" dirty="0"/>
        </a:p>
      </dgm:t>
    </dgm:pt>
    <dgm:pt modelId="{13014334-6C2C-49B8-AD81-17550A160030}" type="parTrans" cxnId="{9E5BF40C-D930-490A-A6BD-FAE54A066879}">
      <dgm:prSet/>
      <dgm:spPr/>
      <dgm:t>
        <a:bodyPr/>
        <a:lstStyle/>
        <a:p>
          <a:endParaRPr lang="en-US"/>
        </a:p>
      </dgm:t>
    </dgm:pt>
    <dgm:pt modelId="{553380B0-D8D1-4C93-94D3-01A72830BB3E}" type="sibTrans" cxnId="{9E5BF40C-D930-490A-A6BD-FAE54A066879}">
      <dgm:prSet/>
      <dgm:spPr/>
      <dgm:t>
        <a:bodyPr/>
        <a:lstStyle/>
        <a:p>
          <a:endParaRPr lang="en-US"/>
        </a:p>
      </dgm:t>
    </dgm:pt>
    <dgm:pt modelId="{18902524-27A6-4575-A32F-9BA123AFF9B6}">
      <dgm:prSet phldrT="[Text]"/>
      <dgm:spPr/>
      <dgm:t>
        <a:bodyPr/>
        <a:lstStyle/>
        <a:p>
          <a:r>
            <a:rPr lang="en-US" dirty="0" smtClean="0"/>
            <a:t>male</a:t>
          </a:r>
          <a:endParaRPr lang="en-US" dirty="0"/>
        </a:p>
      </dgm:t>
    </dgm:pt>
    <dgm:pt modelId="{DF68317A-6D72-478F-8AC8-426CBB3EB472}" type="parTrans" cxnId="{75B96E2B-5430-414A-9E58-F54888810741}">
      <dgm:prSet/>
      <dgm:spPr/>
      <dgm:t>
        <a:bodyPr/>
        <a:lstStyle/>
        <a:p>
          <a:endParaRPr lang="en-US"/>
        </a:p>
      </dgm:t>
    </dgm:pt>
    <dgm:pt modelId="{1A5C1DDA-7F7F-40CA-998F-B379451EA2A4}" type="sibTrans" cxnId="{75B96E2B-5430-414A-9E58-F54888810741}">
      <dgm:prSet/>
      <dgm:spPr/>
      <dgm:t>
        <a:bodyPr/>
        <a:lstStyle/>
        <a:p>
          <a:endParaRPr lang="en-US"/>
        </a:p>
      </dgm:t>
    </dgm:pt>
    <dgm:pt modelId="{C61540B1-ED50-476B-B0C3-3383FEBE9FD5}" type="pres">
      <dgm:prSet presAssocID="{5C097D8C-A1D7-4A42-932D-005EC583A86E}" presName="Name0" presStyleCnt="0">
        <dgm:presLayoutVars>
          <dgm:dir/>
          <dgm:animLvl val="lvl"/>
          <dgm:resizeHandles val="exact"/>
        </dgm:presLayoutVars>
      </dgm:prSet>
      <dgm:spPr/>
      <dgm:t>
        <a:bodyPr/>
        <a:lstStyle/>
        <a:p>
          <a:endParaRPr lang="en-US"/>
        </a:p>
      </dgm:t>
    </dgm:pt>
    <dgm:pt modelId="{5E24C99E-2610-44E7-A452-B00A060E370A}" type="pres">
      <dgm:prSet presAssocID="{C4B2EAF4-BD47-4426-B737-3B1B6B109C38}" presName="linNode" presStyleCnt="0"/>
      <dgm:spPr/>
    </dgm:pt>
    <dgm:pt modelId="{BAC1ED4A-52FD-4414-898B-1B4E41703B8D}" type="pres">
      <dgm:prSet presAssocID="{C4B2EAF4-BD47-4426-B737-3B1B6B109C38}" presName="parTx" presStyleLbl="revTx" presStyleIdx="0" presStyleCnt="6">
        <dgm:presLayoutVars>
          <dgm:chMax val="1"/>
          <dgm:bulletEnabled val="1"/>
        </dgm:presLayoutVars>
      </dgm:prSet>
      <dgm:spPr/>
      <dgm:t>
        <a:bodyPr/>
        <a:lstStyle/>
        <a:p>
          <a:endParaRPr lang="en-US"/>
        </a:p>
      </dgm:t>
    </dgm:pt>
    <dgm:pt modelId="{9107DE34-97B2-4964-BFF8-64ECC0632060}" type="pres">
      <dgm:prSet presAssocID="{C4B2EAF4-BD47-4426-B737-3B1B6B109C38}" presName="bracket" presStyleLbl="parChTrans1D1" presStyleIdx="0" presStyleCnt="6"/>
      <dgm:spPr/>
    </dgm:pt>
    <dgm:pt modelId="{8C8C732A-8D8F-41F1-9A9F-36D5F6C06872}" type="pres">
      <dgm:prSet presAssocID="{C4B2EAF4-BD47-4426-B737-3B1B6B109C38}" presName="spH" presStyleCnt="0"/>
      <dgm:spPr/>
    </dgm:pt>
    <dgm:pt modelId="{4EF50D2D-098C-40BC-A472-0F4529AF29CB}" type="pres">
      <dgm:prSet presAssocID="{C4B2EAF4-BD47-4426-B737-3B1B6B109C38}" presName="desTx" presStyleLbl="node1" presStyleIdx="0" presStyleCnt="6" custScaleX="74654">
        <dgm:presLayoutVars>
          <dgm:bulletEnabled val="1"/>
        </dgm:presLayoutVars>
      </dgm:prSet>
      <dgm:spPr/>
      <dgm:t>
        <a:bodyPr/>
        <a:lstStyle/>
        <a:p>
          <a:endParaRPr lang="en-US"/>
        </a:p>
      </dgm:t>
    </dgm:pt>
    <dgm:pt modelId="{4FDC68B1-CE24-4418-8799-D4D910B012EA}" type="pres">
      <dgm:prSet presAssocID="{B0FED277-1242-4425-A89F-947B7ADEE804}" presName="spV" presStyleCnt="0"/>
      <dgm:spPr/>
    </dgm:pt>
    <dgm:pt modelId="{5017FDA1-87E6-4E2B-838F-A3497F91C1AC}" type="pres">
      <dgm:prSet presAssocID="{5C70D84D-AB2D-438E-99F4-B368112A6317}" presName="linNode" presStyleCnt="0"/>
      <dgm:spPr/>
    </dgm:pt>
    <dgm:pt modelId="{081D4383-D377-4BFA-9362-7A6943B1139C}" type="pres">
      <dgm:prSet presAssocID="{5C70D84D-AB2D-438E-99F4-B368112A6317}" presName="parTx" presStyleLbl="revTx" presStyleIdx="1" presStyleCnt="6">
        <dgm:presLayoutVars>
          <dgm:chMax val="1"/>
          <dgm:bulletEnabled val="1"/>
        </dgm:presLayoutVars>
      </dgm:prSet>
      <dgm:spPr/>
      <dgm:t>
        <a:bodyPr/>
        <a:lstStyle/>
        <a:p>
          <a:endParaRPr lang="en-US"/>
        </a:p>
      </dgm:t>
    </dgm:pt>
    <dgm:pt modelId="{70CE4076-34E5-44DC-BB7C-A6DC0FBE7B09}" type="pres">
      <dgm:prSet presAssocID="{5C70D84D-AB2D-438E-99F4-B368112A6317}" presName="bracket" presStyleLbl="parChTrans1D1" presStyleIdx="1" presStyleCnt="6"/>
      <dgm:spPr/>
    </dgm:pt>
    <dgm:pt modelId="{E4E787BB-7696-4D37-9F8B-31A9EFC89315}" type="pres">
      <dgm:prSet presAssocID="{5C70D84D-AB2D-438E-99F4-B368112A6317}" presName="spH" presStyleCnt="0"/>
      <dgm:spPr/>
    </dgm:pt>
    <dgm:pt modelId="{7D086503-7F81-40B0-B47C-23A0E2F99F57}" type="pres">
      <dgm:prSet presAssocID="{5C70D84D-AB2D-438E-99F4-B368112A6317}" presName="desTx" presStyleLbl="node1" presStyleIdx="1" presStyleCnt="6" custScaleX="74654">
        <dgm:presLayoutVars>
          <dgm:bulletEnabled val="1"/>
        </dgm:presLayoutVars>
      </dgm:prSet>
      <dgm:spPr/>
      <dgm:t>
        <a:bodyPr/>
        <a:lstStyle/>
        <a:p>
          <a:endParaRPr lang="en-US"/>
        </a:p>
      </dgm:t>
    </dgm:pt>
    <dgm:pt modelId="{68857EEE-47D6-4FDE-9FD9-84AAA4C731B7}" type="pres">
      <dgm:prSet presAssocID="{B3A88A74-58FA-41CC-8835-3F34BCB745B6}" presName="spV" presStyleCnt="0"/>
      <dgm:spPr/>
    </dgm:pt>
    <dgm:pt modelId="{96AD1393-A5AD-4B8A-9A0C-35B40DF92E98}" type="pres">
      <dgm:prSet presAssocID="{021553B4-A2D4-4102-9F51-8E53D6C661FA}" presName="linNode" presStyleCnt="0"/>
      <dgm:spPr/>
    </dgm:pt>
    <dgm:pt modelId="{C47B8F3D-B9F4-4D9E-9109-7A8500D74B89}" type="pres">
      <dgm:prSet presAssocID="{021553B4-A2D4-4102-9F51-8E53D6C661FA}" presName="parTx" presStyleLbl="revTx" presStyleIdx="2" presStyleCnt="6">
        <dgm:presLayoutVars>
          <dgm:chMax val="1"/>
          <dgm:bulletEnabled val="1"/>
        </dgm:presLayoutVars>
      </dgm:prSet>
      <dgm:spPr/>
      <dgm:t>
        <a:bodyPr/>
        <a:lstStyle/>
        <a:p>
          <a:endParaRPr lang="en-US"/>
        </a:p>
      </dgm:t>
    </dgm:pt>
    <dgm:pt modelId="{D6A7E45C-8B93-4C95-9C25-1346070ADA2E}" type="pres">
      <dgm:prSet presAssocID="{021553B4-A2D4-4102-9F51-8E53D6C661FA}" presName="bracket" presStyleLbl="parChTrans1D1" presStyleIdx="2" presStyleCnt="6"/>
      <dgm:spPr/>
    </dgm:pt>
    <dgm:pt modelId="{8F83E536-B08D-4D88-B487-30261AAFD63E}" type="pres">
      <dgm:prSet presAssocID="{021553B4-A2D4-4102-9F51-8E53D6C661FA}" presName="spH" presStyleCnt="0"/>
      <dgm:spPr/>
    </dgm:pt>
    <dgm:pt modelId="{F983F754-3A2F-4739-9AD8-159368A6D26E}" type="pres">
      <dgm:prSet presAssocID="{021553B4-A2D4-4102-9F51-8E53D6C661FA}" presName="desTx" presStyleLbl="node1" presStyleIdx="2" presStyleCnt="6" custScaleX="74654">
        <dgm:presLayoutVars>
          <dgm:bulletEnabled val="1"/>
        </dgm:presLayoutVars>
      </dgm:prSet>
      <dgm:spPr/>
      <dgm:t>
        <a:bodyPr/>
        <a:lstStyle/>
        <a:p>
          <a:endParaRPr lang="en-US"/>
        </a:p>
      </dgm:t>
    </dgm:pt>
    <dgm:pt modelId="{8434F0E2-F625-4912-B9D6-65B3A6AA4DBC}" type="pres">
      <dgm:prSet presAssocID="{37AD6CAD-383B-464D-8ED2-773B80EB9CF3}" presName="spV" presStyleCnt="0"/>
      <dgm:spPr/>
    </dgm:pt>
    <dgm:pt modelId="{285D8AC0-76E9-46E2-AEA9-24B8F82794F7}" type="pres">
      <dgm:prSet presAssocID="{F426DC37-1D62-41D4-9FB4-70F419097965}" presName="linNode" presStyleCnt="0"/>
      <dgm:spPr/>
    </dgm:pt>
    <dgm:pt modelId="{9ACFFF85-8701-467E-A26F-2A34BA2D9F65}" type="pres">
      <dgm:prSet presAssocID="{F426DC37-1D62-41D4-9FB4-70F419097965}" presName="parTx" presStyleLbl="revTx" presStyleIdx="3" presStyleCnt="6">
        <dgm:presLayoutVars>
          <dgm:chMax val="1"/>
          <dgm:bulletEnabled val="1"/>
        </dgm:presLayoutVars>
      </dgm:prSet>
      <dgm:spPr/>
      <dgm:t>
        <a:bodyPr/>
        <a:lstStyle/>
        <a:p>
          <a:endParaRPr lang="en-US"/>
        </a:p>
      </dgm:t>
    </dgm:pt>
    <dgm:pt modelId="{1370CD00-6A7F-4DE2-A7C7-755A7D7479B5}" type="pres">
      <dgm:prSet presAssocID="{F426DC37-1D62-41D4-9FB4-70F419097965}" presName="bracket" presStyleLbl="parChTrans1D1" presStyleIdx="3" presStyleCnt="6"/>
      <dgm:spPr/>
    </dgm:pt>
    <dgm:pt modelId="{D8B3283A-C38D-4E52-80A1-3ADD3B7BE417}" type="pres">
      <dgm:prSet presAssocID="{F426DC37-1D62-41D4-9FB4-70F419097965}" presName="spH" presStyleCnt="0"/>
      <dgm:spPr/>
    </dgm:pt>
    <dgm:pt modelId="{FDFC0923-A6C9-413A-8110-549AB5E45C18}" type="pres">
      <dgm:prSet presAssocID="{F426DC37-1D62-41D4-9FB4-70F419097965}" presName="desTx" presStyleLbl="node1" presStyleIdx="3" presStyleCnt="6" custScaleX="74654">
        <dgm:presLayoutVars>
          <dgm:bulletEnabled val="1"/>
        </dgm:presLayoutVars>
      </dgm:prSet>
      <dgm:spPr/>
      <dgm:t>
        <a:bodyPr/>
        <a:lstStyle/>
        <a:p>
          <a:endParaRPr lang="en-US"/>
        </a:p>
      </dgm:t>
    </dgm:pt>
    <dgm:pt modelId="{2131281A-ABD4-4B50-8E10-9D8AED289AF3}" type="pres">
      <dgm:prSet presAssocID="{721D1094-C2E5-4040-917D-2C3D5E6DFE71}" presName="spV" presStyleCnt="0"/>
      <dgm:spPr/>
    </dgm:pt>
    <dgm:pt modelId="{52A5D12D-9DE3-4F2C-80C1-16FABD3CCAC0}" type="pres">
      <dgm:prSet presAssocID="{BD44DC74-8A97-4156-BB17-6D3EE991B11F}" presName="linNode" presStyleCnt="0"/>
      <dgm:spPr/>
    </dgm:pt>
    <dgm:pt modelId="{4750E7FA-27DD-4304-97C1-F56F6772E983}" type="pres">
      <dgm:prSet presAssocID="{BD44DC74-8A97-4156-BB17-6D3EE991B11F}" presName="parTx" presStyleLbl="revTx" presStyleIdx="4" presStyleCnt="6">
        <dgm:presLayoutVars>
          <dgm:chMax val="1"/>
          <dgm:bulletEnabled val="1"/>
        </dgm:presLayoutVars>
      </dgm:prSet>
      <dgm:spPr/>
      <dgm:t>
        <a:bodyPr/>
        <a:lstStyle/>
        <a:p>
          <a:endParaRPr lang="en-US"/>
        </a:p>
      </dgm:t>
    </dgm:pt>
    <dgm:pt modelId="{C91E77F0-AB43-46DF-A63A-B0E74005A53C}" type="pres">
      <dgm:prSet presAssocID="{BD44DC74-8A97-4156-BB17-6D3EE991B11F}" presName="bracket" presStyleLbl="parChTrans1D1" presStyleIdx="4" presStyleCnt="6"/>
      <dgm:spPr/>
    </dgm:pt>
    <dgm:pt modelId="{CD4BF848-5DFC-498D-8AD3-5CE56EDD0295}" type="pres">
      <dgm:prSet presAssocID="{BD44DC74-8A97-4156-BB17-6D3EE991B11F}" presName="spH" presStyleCnt="0"/>
      <dgm:spPr/>
    </dgm:pt>
    <dgm:pt modelId="{134BA6D9-E3AC-4DCF-B654-2B68CCA60C36}" type="pres">
      <dgm:prSet presAssocID="{BD44DC74-8A97-4156-BB17-6D3EE991B11F}" presName="desTx" presStyleLbl="node1" presStyleIdx="4" presStyleCnt="6" custScaleX="74654">
        <dgm:presLayoutVars>
          <dgm:bulletEnabled val="1"/>
        </dgm:presLayoutVars>
      </dgm:prSet>
      <dgm:spPr/>
      <dgm:t>
        <a:bodyPr/>
        <a:lstStyle/>
        <a:p>
          <a:endParaRPr lang="en-US"/>
        </a:p>
      </dgm:t>
    </dgm:pt>
    <dgm:pt modelId="{0FF8A95E-FB69-4200-98F7-247875B8F4CB}" type="pres">
      <dgm:prSet presAssocID="{01646D45-9CC4-4813-94A0-B6760E14EFCE}" presName="spV" presStyleCnt="0"/>
      <dgm:spPr/>
    </dgm:pt>
    <dgm:pt modelId="{EA8CD4B9-1DC7-4566-B89E-6C2A78F5D966}" type="pres">
      <dgm:prSet presAssocID="{A7DCFF12-B4CE-422B-8385-EB26AB2B6D66}" presName="linNode" presStyleCnt="0"/>
      <dgm:spPr/>
    </dgm:pt>
    <dgm:pt modelId="{2075F614-8E4F-4BBE-ABA5-73CE469AB23D}" type="pres">
      <dgm:prSet presAssocID="{A7DCFF12-B4CE-422B-8385-EB26AB2B6D66}" presName="parTx" presStyleLbl="revTx" presStyleIdx="5" presStyleCnt="6">
        <dgm:presLayoutVars>
          <dgm:chMax val="1"/>
          <dgm:bulletEnabled val="1"/>
        </dgm:presLayoutVars>
      </dgm:prSet>
      <dgm:spPr/>
      <dgm:t>
        <a:bodyPr/>
        <a:lstStyle/>
        <a:p>
          <a:endParaRPr lang="en-US"/>
        </a:p>
      </dgm:t>
    </dgm:pt>
    <dgm:pt modelId="{55BBB0F7-F1A9-48A5-87CE-E2E50986D95E}" type="pres">
      <dgm:prSet presAssocID="{A7DCFF12-B4CE-422B-8385-EB26AB2B6D66}" presName="bracket" presStyleLbl="parChTrans1D1" presStyleIdx="5" presStyleCnt="6"/>
      <dgm:spPr/>
    </dgm:pt>
    <dgm:pt modelId="{C130D316-575D-4DFB-AE17-DD9A461C507A}" type="pres">
      <dgm:prSet presAssocID="{A7DCFF12-B4CE-422B-8385-EB26AB2B6D66}" presName="spH" presStyleCnt="0"/>
      <dgm:spPr/>
    </dgm:pt>
    <dgm:pt modelId="{0C1FA833-8B1E-4CC4-9766-E4EFBA447465}" type="pres">
      <dgm:prSet presAssocID="{A7DCFF12-B4CE-422B-8385-EB26AB2B6D66}" presName="desTx" presStyleLbl="node1" presStyleIdx="5" presStyleCnt="6" custScaleX="74909">
        <dgm:presLayoutVars>
          <dgm:bulletEnabled val="1"/>
        </dgm:presLayoutVars>
      </dgm:prSet>
      <dgm:spPr/>
      <dgm:t>
        <a:bodyPr/>
        <a:lstStyle/>
        <a:p>
          <a:endParaRPr lang="en-US"/>
        </a:p>
      </dgm:t>
    </dgm:pt>
  </dgm:ptLst>
  <dgm:cxnLst>
    <dgm:cxn modelId="{89952E19-75DF-4AC0-97DB-797785BE3840}" type="presOf" srcId="{52086624-185A-4F09-B99A-23E48AEC0105}" destId="{134BA6D9-E3AC-4DCF-B654-2B68CCA60C36}" srcOrd="0" destOrd="0" presId="urn:diagrams.loki3.com/BracketList+Icon"/>
    <dgm:cxn modelId="{F0EE2DDC-6154-455D-8DD3-4E9E00A7E67A}" type="presOf" srcId="{82E5E559-411C-4619-B4BB-0C3693BC7281}" destId="{4EF50D2D-098C-40BC-A472-0F4529AF29CB}" srcOrd="0" destOrd="0" presId="urn:diagrams.loki3.com/BracketList+Icon"/>
    <dgm:cxn modelId="{9E5BF40C-D930-490A-A6BD-FAE54A066879}" srcId="{021553B4-A2D4-4102-9F51-8E53D6C661FA}" destId="{8DE14D08-F650-4A0A-9C5E-C15AB857D24F}" srcOrd="1" destOrd="0" parTransId="{13014334-6C2C-49B8-AD81-17550A160030}" sibTransId="{553380B0-D8D1-4C93-94D3-01A72830BB3E}"/>
    <dgm:cxn modelId="{7F4E608A-2818-4A60-B9BF-2A52D46A12BA}" type="presOf" srcId="{5C097D8C-A1D7-4A42-932D-005EC583A86E}" destId="{C61540B1-ED50-476B-B0C3-3383FEBE9FD5}" srcOrd="0" destOrd="0" presId="urn:diagrams.loki3.com/BracketList+Icon"/>
    <dgm:cxn modelId="{78450E4F-EA95-4CF8-B066-C531FDF39510}" srcId="{C4B2EAF4-BD47-4426-B737-3B1B6B109C38}" destId="{82E5E559-411C-4619-B4BB-0C3693BC7281}" srcOrd="0" destOrd="0" parTransId="{8082F8BE-9A3D-4799-A320-3D530C48F832}" sibTransId="{F3A3A168-D870-4DC8-9AA3-FB1A87B9977A}"/>
    <dgm:cxn modelId="{3A1F617D-16A7-4B54-8FCB-E78C4ED9A843}" srcId="{021553B4-A2D4-4102-9F51-8E53D6C661FA}" destId="{EEEDA32C-DB2A-4570-BC02-DCFD65DF9025}" srcOrd="2" destOrd="0" parTransId="{869918D4-A651-4580-A3B7-EAF75389DE53}" sibTransId="{E0FC7640-F4B3-4B4D-B3EE-5359B464CDBB}"/>
    <dgm:cxn modelId="{9F3C326E-8C69-4D73-AA75-EFBB32B1F3AA}" type="presOf" srcId="{C4B2EAF4-BD47-4426-B737-3B1B6B109C38}" destId="{BAC1ED4A-52FD-4414-898B-1B4E41703B8D}" srcOrd="0" destOrd="0" presId="urn:diagrams.loki3.com/BracketList+Icon"/>
    <dgm:cxn modelId="{2D17C943-67DE-4DF0-8116-CAFFE6C8CB8C}" srcId="{A7DCFF12-B4CE-422B-8385-EB26AB2B6D66}" destId="{7593E7AA-D2B3-4E03-8AF7-B8CEF66EAA51}" srcOrd="0" destOrd="0" parTransId="{E30D9789-D7D9-43F1-A646-F05A0CCCA337}" sibTransId="{E62CD281-6261-4B16-9BB4-6B02980C64F2}"/>
    <dgm:cxn modelId="{C3EE9776-556D-443F-8BFC-720D7D34F947}" type="presOf" srcId="{9D8D64B4-F1CA-427E-ABA5-4E0C7C6649C6}" destId="{134BA6D9-E3AC-4DCF-B654-2B68CCA60C36}" srcOrd="0" destOrd="1" presId="urn:diagrams.loki3.com/BracketList+Icon"/>
    <dgm:cxn modelId="{B8FE9832-1C14-4E10-A8A4-8A90C0B9C4A1}" type="presOf" srcId="{229DFAF7-F6CA-49CF-A2E8-C3FB15254C32}" destId="{FDFC0923-A6C9-413A-8110-549AB5E45C18}" srcOrd="0" destOrd="0" presId="urn:diagrams.loki3.com/BracketList+Icon"/>
    <dgm:cxn modelId="{0AEF2749-9C04-4C0B-BF3E-F8872F9FB97F}" srcId="{5C70D84D-AB2D-438E-99F4-B368112A6317}" destId="{9FB527E8-CFE5-4F2A-876B-1CBCD303DCFD}" srcOrd="1" destOrd="0" parTransId="{E6BC48A3-82F3-4454-8EE7-E11709E3CC5E}" sibTransId="{1238C41D-AAD9-45C6-B8A1-08C7CDCA6891}"/>
    <dgm:cxn modelId="{0611D991-FB1C-4C6A-A602-E50DC42A8CCA}" srcId="{5C097D8C-A1D7-4A42-932D-005EC583A86E}" destId="{C4B2EAF4-BD47-4426-B737-3B1B6B109C38}" srcOrd="0" destOrd="0" parTransId="{6FF82FD7-614D-4507-974B-4E5C60188947}" sibTransId="{B0FED277-1242-4425-A89F-947B7ADEE804}"/>
    <dgm:cxn modelId="{54730E94-05E2-4BE2-92E3-FF1C22525E37}" type="presOf" srcId="{38DA4595-09AB-422C-9EDB-CE72F8569D38}" destId="{FDFC0923-A6C9-413A-8110-549AB5E45C18}" srcOrd="0" destOrd="1" presId="urn:diagrams.loki3.com/BracketList+Icon"/>
    <dgm:cxn modelId="{F5E4B764-F7C2-4652-900B-B88F0164BB99}" srcId="{F426DC37-1D62-41D4-9FB4-70F419097965}" destId="{229DFAF7-F6CA-49CF-A2E8-C3FB15254C32}" srcOrd="0" destOrd="0" parTransId="{DD3A3B4B-D89E-452A-B824-B779F3E4C083}" sibTransId="{E1B63509-D628-49BA-8FDE-4C47906E97EE}"/>
    <dgm:cxn modelId="{C4180F16-3B03-436E-A32F-460302F251B8}" type="presOf" srcId="{115D6137-84A0-4059-BB96-543AB582A592}" destId="{0C1FA833-8B1E-4CC4-9766-E4EFBA447465}" srcOrd="0" destOrd="3" presId="urn:diagrams.loki3.com/BracketList+Icon"/>
    <dgm:cxn modelId="{82F05DC0-19B3-42E5-8DAC-6EB7A2123725}" type="presOf" srcId="{4B1D2F2C-2F9A-46EE-A691-F444A7274560}" destId="{0C1FA833-8B1E-4CC4-9766-E4EFBA447465}" srcOrd="0" destOrd="4" presId="urn:diagrams.loki3.com/BracketList+Icon"/>
    <dgm:cxn modelId="{84530481-387F-4BF2-A377-4D7978F1BE57}" srcId="{021553B4-A2D4-4102-9F51-8E53D6C661FA}" destId="{A6304B5D-4129-4B8A-BC01-31D119DB2C06}" srcOrd="0" destOrd="0" parTransId="{67C0FFAA-3357-4E85-B962-525060ECF594}" sibTransId="{9E8D5A58-D9C3-4C1C-8578-58F64238FA42}"/>
    <dgm:cxn modelId="{112A938B-BDFC-4507-83B7-25495CB700D0}" srcId="{5C097D8C-A1D7-4A42-932D-005EC583A86E}" destId="{021553B4-A2D4-4102-9F51-8E53D6C661FA}" srcOrd="2" destOrd="0" parTransId="{C67206F2-DE06-40DE-B488-63A38E326643}" sibTransId="{37AD6CAD-383B-464D-8ED2-773B80EB9CF3}"/>
    <dgm:cxn modelId="{7C8292D2-2110-41A2-A919-211BF3B6AA03}" srcId="{BD44DC74-8A97-4156-BB17-6D3EE991B11F}" destId="{9D8D64B4-F1CA-427E-ABA5-4E0C7C6649C6}" srcOrd="1" destOrd="0" parTransId="{D01A4C23-84DE-459F-9D4E-E69C7DE9E43E}" sibTransId="{B851EDBD-BDA6-4993-88CF-D653435EB91B}"/>
    <dgm:cxn modelId="{6D8A605E-06DE-41BC-9468-DDA304A43488}" type="presOf" srcId="{F426DC37-1D62-41D4-9FB4-70F419097965}" destId="{9ACFFF85-8701-467E-A26F-2A34BA2D9F65}" srcOrd="0" destOrd="0" presId="urn:diagrams.loki3.com/BracketList+Icon"/>
    <dgm:cxn modelId="{DBD3B8AF-B242-4229-AEEF-493FC016CCDF}" type="presOf" srcId="{5C70D84D-AB2D-438E-99F4-B368112A6317}" destId="{081D4383-D377-4BFA-9362-7A6943B1139C}" srcOrd="0" destOrd="0" presId="urn:diagrams.loki3.com/BracketList+Icon"/>
    <dgm:cxn modelId="{E4C285EE-AC11-411D-AD97-94140E1A113C}" srcId="{F426DC37-1D62-41D4-9FB4-70F419097965}" destId="{38DA4595-09AB-422C-9EDB-CE72F8569D38}" srcOrd="1" destOrd="0" parTransId="{FEE6B052-8E0B-4E5F-AB3B-80AD898DA5D7}" sibTransId="{FBD66C44-F951-4AA6-9761-5BA09165972A}"/>
    <dgm:cxn modelId="{13AE946D-1501-4DC0-B4B2-8964A5E9F85B}" type="presOf" srcId="{046798B9-B4BD-43E2-8A4D-DC638EA25D80}" destId="{7D086503-7F81-40B0-B47C-23A0E2F99F57}" srcOrd="0" destOrd="0" presId="urn:diagrams.loki3.com/BracketList+Icon"/>
    <dgm:cxn modelId="{73D6C059-1BD4-4415-B64A-2A8509FA1454}" srcId="{A7DCFF12-B4CE-422B-8385-EB26AB2B6D66}" destId="{4B1D2F2C-2F9A-46EE-A691-F444A7274560}" srcOrd="4" destOrd="0" parTransId="{41B89F5C-AF47-4A4B-821C-428D7042EF68}" sibTransId="{C83D6714-9B3C-4375-B289-60370E96E8EB}"/>
    <dgm:cxn modelId="{04E63C39-72F2-41FD-97AE-5B182DBE9347}" type="presOf" srcId="{64F21CAC-B78A-4F3F-840A-C87FF55A61BF}" destId="{0C1FA833-8B1E-4CC4-9766-E4EFBA447465}" srcOrd="0" destOrd="1" presId="urn:diagrams.loki3.com/BracketList+Icon"/>
    <dgm:cxn modelId="{01B53B68-3BB1-48A3-B202-A668FDA000C7}" srcId="{5C097D8C-A1D7-4A42-932D-005EC583A86E}" destId="{5C70D84D-AB2D-438E-99F4-B368112A6317}" srcOrd="1" destOrd="0" parTransId="{0A9E3B3C-624E-4EB5-A0D0-CEF5B7C9F7F5}" sibTransId="{B3A88A74-58FA-41CC-8835-3F34BCB745B6}"/>
    <dgm:cxn modelId="{E2D88169-40DF-495D-A27A-9028FCD2FA5B}" type="presOf" srcId="{7593E7AA-D2B3-4E03-8AF7-B8CEF66EAA51}" destId="{0C1FA833-8B1E-4CC4-9766-E4EFBA447465}" srcOrd="0" destOrd="0" presId="urn:diagrams.loki3.com/BracketList+Icon"/>
    <dgm:cxn modelId="{81920325-6538-4DBC-AA0B-6EA699394B3B}" type="presOf" srcId="{9FB527E8-CFE5-4F2A-876B-1CBCD303DCFD}" destId="{7D086503-7F81-40B0-B47C-23A0E2F99F57}" srcOrd="0" destOrd="1" presId="urn:diagrams.loki3.com/BracketList+Icon"/>
    <dgm:cxn modelId="{5C9FC7F7-E928-4676-BC2C-5BDFD7DE5E3E}" srcId="{A7DCFF12-B4CE-422B-8385-EB26AB2B6D66}" destId="{115D6137-84A0-4059-BB96-543AB582A592}" srcOrd="3" destOrd="0" parTransId="{478F10A2-5B1E-471E-8FC1-A1B768425FEB}" sibTransId="{B18710BD-D0DA-4F2C-92BA-AAA14CBADACF}"/>
    <dgm:cxn modelId="{679C23AD-E6A9-4857-BB14-FF615201EA47}" type="presOf" srcId="{021553B4-A2D4-4102-9F51-8E53D6C661FA}" destId="{C47B8F3D-B9F4-4D9E-9109-7A8500D74B89}" srcOrd="0" destOrd="0" presId="urn:diagrams.loki3.com/BracketList+Icon"/>
    <dgm:cxn modelId="{C1E84F9D-3EAF-4CE9-A4CB-DFD9EC35B94A}" type="presOf" srcId="{6AA62C77-05DE-424F-98F3-C0157FFAD28D}" destId="{0C1FA833-8B1E-4CC4-9766-E4EFBA447465}" srcOrd="0" destOrd="2" presId="urn:diagrams.loki3.com/BracketList+Icon"/>
    <dgm:cxn modelId="{75B96E2B-5430-414A-9E58-F54888810741}" srcId="{C4B2EAF4-BD47-4426-B737-3B1B6B109C38}" destId="{18902524-27A6-4575-A32F-9BA123AFF9B6}" srcOrd="1" destOrd="0" parTransId="{DF68317A-6D72-478F-8AC8-426CBB3EB472}" sibTransId="{1A5C1DDA-7F7F-40CA-998F-B379451EA2A4}"/>
    <dgm:cxn modelId="{B5CF376C-6E32-4CBC-A540-CB5FCD6F48E9}" type="presOf" srcId="{84C2E678-7F6E-4A37-BBC2-C15E1692E446}" destId="{F983F754-3A2F-4739-9AD8-159368A6D26E}" srcOrd="0" destOrd="3" presId="urn:diagrams.loki3.com/BracketList+Icon"/>
    <dgm:cxn modelId="{3A168FD3-508B-4C44-8221-F368E42FED1E}" srcId="{BD44DC74-8A97-4156-BB17-6D3EE991B11F}" destId="{52086624-185A-4F09-B99A-23E48AEC0105}" srcOrd="0" destOrd="0" parTransId="{CB43AA75-5CB9-4BCA-9F8E-E4AE32421EB4}" sibTransId="{4E5B4277-D025-46E4-9AC5-AF28CB34192E}"/>
    <dgm:cxn modelId="{BC97D8E9-1F7C-4157-842D-B4808C4ECC57}" srcId="{021553B4-A2D4-4102-9F51-8E53D6C661FA}" destId="{84C2E678-7F6E-4A37-BBC2-C15E1692E446}" srcOrd="3" destOrd="0" parTransId="{E9A86841-3060-4A42-9A31-07CE62AF1290}" sibTransId="{2C40A72A-9E91-4CD2-BE4F-41839D59A650}"/>
    <dgm:cxn modelId="{4C609733-76EF-4454-A954-3351E2EBC134}" type="presOf" srcId="{A7DCFF12-B4CE-422B-8385-EB26AB2B6D66}" destId="{2075F614-8E4F-4BBE-ABA5-73CE469AB23D}" srcOrd="0" destOrd="0" presId="urn:diagrams.loki3.com/BracketList+Icon"/>
    <dgm:cxn modelId="{AE7E615E-CF1F-47EC-BCC9-1D0A0B8D9BB6}" type="presOf" srcId="{8DE14D08-F650-4A0A-9C5E-C15AB857D24F}" destId="{F983F754-3A2F-4739-9AD8-159368A6D26E}" srcOrd="0" destOrd="1" presId="urn:diagrams.loki3.com/BracketList+Icon"/>
    <dgm:cxn modelId="{0DE11A5F-3B7C-4CFD-9423-E063E4E0E0A9}" type="presOf" srcId="{EEEDA32C-DB2A-4570-BC02-DCFD65DF9025}" destId="{F983F754-3A2F-4739-9AD8-159368A6D26E}" srcOrd="0" destOrd="2" presId="urn:diagrams.loki3.com/BracketList+Icon"/>
    <dgm:cxn modelId="{49D91C8D-0B31-484E-B66F-4BF3E4B293E6}" srcId="{5C097D8C-A1D7-4A42-932D-005EC583A86E}" destId="{BD44DC74-8A97-4156-BB17-6D3EE991B11F}" srcOrd="4" destOrd="0" parTransId="{CBFA5B1F-D754-4DFD-B865-E959602EC279}" sibTransId="{01646D45-9CC4-4813-94A0-B6760E14EFCE}"/>
    <dgm:cxn modelId="{CAA75657-6425-47FD-852E-ADFBA2D74FA9}" srcId="{5C097D8C-A1D7-4A42-932D-005EC583A86E}" destId="{F426DC37-1D62-41D4-9FB4-70F419097965}" srcOrd="3" destOrd="0" parTransId="{ED5EEA28-D65D-424A-AD1E-E4E1C588C084}" sibTransId="{721D1094-C2E5-4040-917D-2C3D5E6DFE71}"/>
    <dgm:cxn modelId="{3BABCF7E-AABE-47DD-BDF8-A297A43B5EFA}" type="presOf" srcId="{BD44DC74-8A97-4156-BB17-6D3EE991B11F}" destId="{4750E7FA-27DD-4304-97C1-F56F6772E983}" srcOrd="0" destOrd="0" presId="urn:diagrams.loki3.com/BracketList+Icon"/>
    <dgm:cxn modelId="{47CEDAD3-1B30-465E-86B1-FAF92BF41724}" type="presOf" srcId="{18902524-27A6-4575-A32F-9BA123AFF9B6}" destId="{4EF50D2D-098C-40BC-A472-0F4529AF29CB}" srcOrd="0" destOrd="1" presId="urn:diagrams.loki3.com/BracketList+Icon"/>
    <dgm:cxn modelId="{8AF912DC-76E7-43C8-9204-8968436F864C}" srcId="{5C70D84D-AB2D-438E-99F4-B368112A6317}" destId="{046798B9-B4BD-43E2-8A4D-DC638EA25D80}" srcOrd="0" destOrd="0" parTransId="{C6C664C3-9890-47D5-A0A1-A7D5AFC1FC85}" sibTransId="{13C88FDA-9C0A-4CB9-A63E-1568544C01C2}"/>
    <dgm:cxn modelId="{1383A5B2-07CE-4666-BF7F-462216833B18}" type="presOf" srcId="{A6304B5D-4129-4B8A-BC01-31D119DB2C06}" destId="{F983F754-3A2F-4739-9AD8-159368A6D26E}" srcOrd="0" destOrd="0" presId="urn:diagrams.loki3.com/BracketList+Icon"/>
    <dgm:cxn modelId="{4F2ED3F1-E487-4D11-9520-E670755098B0}" srcId="{A7DCFF12-B4CE-422B-8385-EB26AB2B6D66}" destId="{6AA62C77-05DE-424F-98F3-C0157FFAD28D}" srcOrd="2" destOrd="0" parTransId="{417C07EB-E546-4E03-B630-B7667EC54D7B}" sibTransId="{82C8DC3C-C5E3-4650-A546-9AA7F2A91FBC}"/>
    <dgm:cxn modelId="{89527055-CC02-40E0-B2D4-F0AA01D501A6}" srcId="{A7DCFF12-B4CE-422B-8385-EB26AB2B6D66}" destId="{64F21CAC-B78A-4F3F-840A-C87FF55A61BF}" srcOrd="1" destOrd="0" parTransId="{82D9C6F5-9883-49A8-998E-CAC3A430B8B0}" sibTransId="{203C59F4-456D-4C2C-9D52-62F9D11C351C}"/>
    <dgm:cxn modelId="{6293DEE1-5104-42CA-89BE-60C2644CC4A7}" srcId="{5C097D8C-A1D7-4A42-932D-005EC583A86E}" destId="{A7DCFF12-B4CE-422B-8385-EB26AB2B6D66}" srcOrd="5" destOrd="0" parTransId="{22E9B500-258D-4DA2-84EC-D24A4D6FEC94}" sibTransId="{C2E69365-9DF4-4928-B57A-E9E4175CA032}"/>
    <dgm:cxn modelId="{D8C1F964-FFCF-4337-AB36-37FFA7B9BF3D}" type="presParOf" srcId="{C61540B1-ED50-476B-B0C3-3383FEBE9FD5}" destId="{5E24C99E-2610-44E7-A452-B00A060E370A}" srcOrd="0" destOrd="0" presId="urn:diagrams.loki3.com/BracketList+Icon"/>
    <dgm:cxn modelId="{7A0B7FB3-4292-48B5-850F-A9F60E60EB96}" type="presParOf" srcId="{5E24C99E-2610-44E7-A452-B00A060E370A}" destId="{BAC1ED4A-52FD-4414-898B-1B4E41703B8D}" srcOrd="0" destOrd="0" presId="urn:diagrams.loki3.com/BracketList+Icon"/>
    <dgm:cxn modelId="{FEE07F45-2E3D-44A5-8ED0-444ACC5E7A64}" type="presParOf" srcId="{5E24C99E-2610-44E7-A452-B00A060E370A}" destId="{9107DE34-97B2-4964-BFF8-64ECC0632060}" srcOrd="1" destOrd="0" presId="urn:diagrams.loki3.com/BracketList+Icon"/>
    <dgm:cxn modelId="{926A1582-6276-4568-BC7F-DB68C392A926}" type="presParOf" srcId="{5E24C99E-2610-44E7-A452-B00A060E370A}" destId="{8C8C732A-8D8F-41F1-9A9F-36D5F6C06872}" srcOrd="2" destOrd="0" presId="urn:diagrams.loki3.com/BracketList+Icon"/>
    <dgm:cxn modelId="{B3BD32BB-3477-4747-BE28-764D43CA3EC1}" type="presParOf" srcId="{5E24C99E-2610-44E7-A452-B00A060E370A}" destId="{4EF50D2D-098C-40BC-A472-0F4529AF29CB}" srcOrd="3" destOrd="0" presId="urn:diagrams.loki3.com/BracketList+Icon"/>
    <dgm:cxn modelId="{C7B43FC6-2257-495D-B0D3-142DC157AB00}" type="presParOf" srcId="{C61540B1-ED50-476B-B0C3-3383FEBE9FD5}" destId="{4FDC68B1-CE24-4418-8799-D4D910B012EA}" srcOrd="1" destOrd="0" presId="urn:diagrams.loki3.com/BracketList+Icon"/>
    <dgm:cxn modelId="{7B2C2ABC-3B52-4460-BE10-9405023464E1}" type="presParOf" srcId="{C61540B1-ED50-476B-B0C3-3383FEBE9FD5}" destId="{5017FDA1-87E6-4E2B-838F-A3497F91C1AC}" srcOrd="2" destOrd="0" presId="urn:diagrams.loki3.com/BracketList+Icon"/>
    <dgm:cxn modelId="{F93A7DC9-9D49-4402-97D1-EB9E3820D1C3}" type="presParOf" srcId="{5017FDA1-87E6-4E2B-838F-A3497F91C1AC}" destId="{081D4383-D377-4BFA-9362-7A6943B1139C}" srcOrd="0" destOrd="0" presId="urn:diagrams.loki3.com/BracketList+Icon"/>
    <dgm:cxn modelId="{5B2B4CBF-4863-4D85-9035-B2AAB0B8C7B9}" type="presParOf" srcId="{5017FDA1-87E6-4E2B-838F-A3497F91C1AC}" destId="{70CE4076-34E5-44DC-BB7C-A6DC0FBE7B09}" srcOrd="1" destOrd="0" presId="urn:diagrams.loki3.com/BracketList+Icon"/>
    <dgm:cxn modelId="{1D17F6E1-A95E-48D3-AE33-C23F7579CC59}" type="presParOf" srcId="{5017FDA1-87E6-4E2B-838F-A3497F91C1AC}" destId="{E4E787BB-7696-4D37-9F8B-31A9EFC89315}" srcOrd="2" destOrd="0" presId="urn:diagrams.loki3.com/BracketList+Icon"/>
    <dgm:cxn modelId="{EE3A2AB2-3057-4135-B7DF-8876FF782F36}" type="presParOf" srcId="{5017FDA1-87E6-4E2B-838F-A3497F91C1AC}" destId="{7D086503-7F81-40B0-B47C-23A0E2F99F57}" srcOrd="3" destOrd="0" presId="urn:diagrams.loki3.com/BracketList+Icon"/>
    <dgm:cxn modelId="{287293E9-995B-43A4-ACF5-92264676C4E5}" type="presParOf" srcId="{C61540B1-ED50-476B-B0C3-3383FEBE9FD5}" destId="{68857EEE-47D6-4FDE-9FD9-84AAA4C731B7}" srcOrd="3" destOrd="0" presId="urn:diagrams.loki3.com/BracketList+Icon"/>
    <dgm:cxn modelId="{2C0F80B8-CEB0-4356-99C9-32FBAF5BD88A}" type="presParOf" srcId="{C61540B1-ED50-476B-B0C3-3383FEBE9FD5}" destId="{96AD1393-A5AD-4B8A-9A0C-35B40DF92E98}" srcOrd="4" destOrd="0" presId="urn:diagrams.loki3.com/BracketList+Icon"/>
    <dgm:cxn modelId="{E8FAC689-0D36-404D-9CC9-257D424145D0}" type="presParOf" srcId="{96AD1393-A5AD-4B8A-9A0C-35B40DF92E98}" destId="{C47B8F3D-B9F4-4D9E-9109-7A8500D74B89}" srcOrd="0" destOrd="0" presId="urn:diagrams.loki3.com/BracketList+Icon"/>
    <dgm:cxn modelId="{041E8FC3-EB98-45F8-983B-352902A04330}" type="presParOf" srcId="{96AD1393-A5AD-4B8A-9A0C-35B40DF92E98}" destId="{D6A7E45C-8B93-4C95-9C25-1346070ADA2E}" srcOrd="1" destOrd="0" presId="urn:diagrams.loki3.com/BracketList+Icon"/>
    <dgm:cxn modelId="{CC37D92F-06A4-4F16-9B97-4D953EE01578}" type="presParOf" srcId="{96AD1393-A5AD-4B8A-9A0C-35B40DF92E98}" destId="{8F83E536-B08D-4D88-B487-30261AAFD63E}" srcOrd="2" destOrd="0" presId="urn:diagrams.loki3.com/BracketList+Icon"/>
    <dgm:cxn modelId="{C04BC92C-7A51-4690-A0D1-A325CD4B5DF1}" type="presParOf" srcId="{96AD1393-A5AD-4B8A-9A0C-35B40DF92E98}" destId="{F983F754-3A2F-4739-9AD8-159368A6D26E}" srcOrd="3" destOrd="0" presId="urn:diagrams.loki3.com/BracketList+Icon"/>
    <dgm:cxn modelId="{53CF4E8E-83E4-4093-9DAF-FF0533B963AB}" type="presParOf" srcId="{C61540B1-ED50-476B-B0C3-3383FEBE9FD5}" destId="{8434F0E2-F625-4912-B9D6-65B3A6AA4DBC}" srcOrd="5" destOrd="0" presId="urn:diagrams.loki3.com/BracketList+Icon"/>
    <dgm:cxn modelId="{E0C50336-E3FF-4179-B455-39CFDA96B499}" type="presParOf" srcId="{C61540B1-ED50-476B-B0C3-3383FEBE9FD5}" destId="{285D8AC0-76E9-46E2-AEA9-24B8F82794F7}" srcOrd="6" destOrd="0" presId="urn:diagrams.loki3.com/BracketList+Icon"/>
    <dgm:cxn modelId="{F2706BA0-80EA-40F5-AA81-8B96CBEC7175}" type="presParOf" srcId="{285D8AC0-76E9-46E2-AEA9-24B8F82794F7}" destId="{9ACFFF85-8701-467E-A26F-2A34BA2D9F65}" srcOrd="0" destOrd="0" presId="urn:diagrams.loki3.com/BracketList+Icon"/>
    <dgm:cxn modelId="{A1281850-77E8-481F-A6AB-42B141F81D64}" type="presParOf" srcId="{285D8AC0-76E9-46E2-AEA9-24B8F82794F7}" destId="{1370CD00-6A7F-4DE2-A7C7-755A7D7479B5}" srcOrd="1" destOrd="0" presId="urn:diagrams.loki3.com/BracketList+Icon"/>
    <dgm:cxn modelId="{A3DDA91D-530E-47E5-8B35-C05500B299D7}" type="presParOf" srcId="{285D8AC0-76E9-46E2-AEA9-24B8F82794F7}" destId="{D8B3283A-C38D-4E52-80A1-3ADD3B7BE417}" srcOrd="2" destOrd="0" presId="urn:diagrams.loki3.com/BracketList+Icon"/>
    <dgm:cxn modelId="{3D392F6D-4312-47C3-9144-BA96CD6CAA15}" type="presParOf" srcId="{285D8AC0-76E9-46E2-AEA9-24B8F82794F7}" destId="{FDFC0923-A6C9-413A-8110-549AB5E45C18}" srcOrd="3" destOrd="0" presId="urn:diagrams.loki3.com/BracketList+Icon"/>
    <dgm:cxn modelId="{64F23515-E9A2-4D6E-97E7-E7A7B86414CC}" type="presParOf" srcId="{C61540B1-ED50-476B-B0C3-3383FEBE9FD5}" destId="{2131281A-ABD4-4B50-8E10-9D8AED289AF3}" srcOrd="7" destOrd="0" presId="urn:diagrams.loki3.com/BracketList+Icon"/>
    <dgm:cxn modelId="{921AA7BF-81C7-4C41-8F7F-94E9AD160779}" type="presParOf" srcId="{C61540B1-ED50-476B-B0C3-3383FEBE9FD5}" destId="{52A5D12D-9DE3-4F2C-80C1-16FABD3CCAC0}" srcOrd="8" destOrd="0" presId="urn:diagrams.loki3.com/BracketList+Icon"/>
    <dgm:cxn modelId="{90309ECA-914C-49B8-BD63-C73762A684E7}" type="presParOf" srcId="{52A5D12D-9DE3-4F2C-80C1-16FABD3CCAC0}" destId="{4750E7FA-27DD-4304-97C1-F56F6772E983}" srcOrd="0" destOrd="0" presId="urn:diagrams.loki3.com/BracketList+Icon"/>
    <dgm:cxn modelId="{30140203-14BC-43DE-8477-773A557BA161}" type="presParOf" srcId="{52A5D12D-9DE3-4F2C-80C1-16FABD3CCAC0}" destId="{C91E77F0-AB43-46DF-A63A-B0E74005A53C}" srcOrd="1" destOrd="0" presId="urn:diagrams.loki3.com/BracketList+Icon"/>
    <dgm:cxn modelId="{E696F0A3-0F02-44AE-9089-2AC2A7E9EBA1}" type="presParOf" srcId="{52A5D12D-9DE3-4F2C-80C1-16FABD3CCAC0}" destId="{CD4BF848-5DFC-498D-8AD3-5CE56EDD0295}" srcOrd="2" destOrd="0" presId="urn:diagrams.loki3.com/BracketList+Icon"/>
    <dgm:cxn modelId="{68662A73-E49E-4032-81BB-F095F1055F82}" type="presParOf" srcId="{52A5D12D-9DE3-4F2C-80C1-16FABD3CCAC0}" destId="{134BA6D9-E3AC-4DCF-B654-2B68CCA60C36}" srcOrd="3" destOrd="0" presId="urn:diagrams.loki3.com/BracketList+Icon"/>
    <dgm:cxn modelId="{4D046961-BB9E-452F-ABD7-2586523BA3F0}" type="presParOf" srcId="{C61540B1-ED50-476B-B0C3-3383FEBE9FD5}" destId="{0FF8A95E-FB69-4200-98F7-247875B8F4CB}" srcOrd="9" destOrd="0" presId="urn:diagrams.loki3.com/BracketList+Icon"/>
    <dgm:cxn modelId="{F0471CB5-BF7C-4BC4-BFAC-FB4E4101EE59}" type="presParOf" srcId="{C61540B1-ED50-476B-B0C3-3383FEBE9FD5}" destId="{EA8CD4B9-1DC7-4566-B89E-6C2A78F5D966}" srcOrd="10" destOrd="0" presId="urn:diagrams.loki3.com/BracketList+Icon"/>
    <dgm:cxn modelId="{FFE1EF27-C22C-4461-B2A6-205D15140FF6}" type="presParOf" srcId="{EA8CD4B9-1DC7-4566-B89E-6C2A78F5D966}" destId="{2075F614-8E4F-4BBE-ABA5-73CE469AB23D}" srcOrd="0" destOrd="0" presId="urn:diagrams.loki3.com/BracketList+Icon"/>
    <dgm:cxn modelId="{AEA4B179-9B2E-4059-94B3-AA4CECF977AE}" type="presParOf" srcId="{EA8CD4B9-1DC7-4566-B89E-6C2A78F5D966}" destId="{55BBB0F7-F1A9-48A5-87CE-E2E50986D95E}" srcOrd="1" destOrd="0" presId="urn:diagrams.loki3.com/BracketList+Icon"/>
    <dgm:cxn modelId="{D605CCF0-F6F7-4C30-AE82-913AB79015FB}" type="presParOf" srcId="{EA8CD4B9-1DC7-4566-B89E-6C2A78F5D966}" destId="{C130D316-575D-4DFB-AE17-DD9A461C507A}" srcOrd="2" destOrd="0" presId="urn:diagrams.loki3.com/BracketList+Icon"/>
    <dgm:cxn modelId="{25EB29DF-755F-4843-BF78-E57FBC9A11A6}" type="presParOf" srcId="{EA8CD4B9-1DC7-4566-B89E-6C2A78F5D966}" destId="{0C1FA833-8B1E-4CC4-9766-E4EFBA447465}"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097D8C-A1D7-4A42-932D-005EC583A86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C4B2EAF4-BD47-4426-B737-3B1B6B109C38}">
      <dgm:prSet phldrT="[Text]"/>
      <dgm:spPr/>
      <dgm:t>
        <a:bodyPr/>
        <a:lstStyle/>
        <a:p>
          <a:r>
            <a:rPr lang="en-US" dirty="0" smtClean="0"/>
            <a:t>maternal age</a:t>
          </a:r>
          <a:endParaRPr lang="en-US" dirty="0"/>
        </a:p>
      </dgm:t>
    </dgm:pt>
    <dgm:pt modelId="{6FF82FD7-614D-4507-974B-4E5C60188947}" type="parTrans" cxnId="{0611D991-FB1C-4C6A-A602-E50DC42A8CCA}">
      <dgm:prSet/>
      <dgm:spPr/>
      <dgm:t>
        <a:bodyPr/>
        <a:lstStyle/>
        <a:p>
          <a:endParaRPr lang="en-US"/>
        </a:p>
      </dgm:t>
    </dgm:pt>
    <dgm:pt modelId="{B0FED277-1242-4425-A89F-947B7ADEE804}" type="sibTrans" cxnId="{0611D991-FB1C-4C6A-A602-E50DC42A8CCA}">
      <dgm:prSet/>
      <dgm:spPr/>
      <dgm:t>
        <a:bodyPr/>
        <a:lstStyle/>
        <a:p>
          <a:endParaRPr lang="en-US"/>
        </a:p>
      </dgm:t>
    </dgm:pt>
    <dgm:pt modelId="{82E5E559-411C-4619-B4BB-0C3693BC7281}">
      <dgm:prSet phldrT="[Text]"/>
      <dgm:spPr/>
      <dgm:t>
        <a:bodyPr/>
        <a:lstStyle/>
        <a:p>
          <a:r>
            <a:rPr lang="en-US" dirty="0" smtClean="0"/>
            <a:t>&lt;=19</a:t>
          </a:r>
          <a:endParaRPr lang="en-US" dirty="0"/>
        </a:p>
      </dgm:t>
    </dgm:pt>
    <dgm:pt modelId="{8082F8BE-9A3D-4799-A320-3D530C48F832}" type="parTrans" cxnId="{78450E4F-EA95-4CF8-B066-C531FDF39510}">
      <dgm:prSet/>
      <dgm:spPr/>
      <dgm:t>
        <a:bodyPr/>
        <a:lstStyle/>
        <a:p>
          <a:endParaRPr lang="en-US"/>
        </a:p>
      </dgm:t>
    </dgm:pt>
    <dgm:pt modelId="{F3A3A168-D870-4DC8-9AA3-FB1A87B9977A}" type="sibTrans" cxnId="{78450E4F-EA95-4CF8-B066-C531FDF39510}">
      <dgm:prSet/>
      <dgm:spPr/>
      <dgm:t>
        <a:bodyPr/>
        <a:lstStyle/>
        <a:p>
          <a:endParaRPr lang="en-US"/>
        </a:p>
      </dgm:t>
    </dgm:pt>
    <dgm:pt modelId="{5C70D84D-AB2D-438E-99F4-B368112A6317}">
      <dgm:prSet phldrT="[Text]"/>
      <dgm:spPr/>
      <dgm:t>
        <a:bodyPr/>
        <a:lstStyle/>
        <a:p>
          <a:r>
            <a:rPr lang="en-US" dirty="0" smtClean="0"/>
            <a:t>maternal education</a:t>
          </a:r>
          <a:endParaRPr lang="en-US" dirty="0"/>
        </a:p>
      </dgm:t>
    </dgm:pt>
    <dgm:pt modelId="{0A9E3B3C-624E-4EB5-A0D0-CEF5B7C9F7F5}" type="parTrans" cxnId="{01B53B68-3BB1-48A3-B202-A668FDA000C7}">
      <dgm:prSet/>
      <dgm:spPr/>
      <dgm:t>
        <a:bodyPr/>
        <a:lstStyle/>
        <a:p>
          <a:endParaRPr lang="en-US"/>
        </a:p>
      </dgm:t>
    </dgm:pt>
    <dgm:pt modelId="{B3A88A74-58FA-41CC-8835-3F34BCB745B6}" type="sibTrans" cxnId="{01B53B68-3BB1-48A3-B202-A668FDA000C7}">
      <dgm:prSet/>
      <dgm:spPr/>
      <dgm:t>
        <a:bodyPr/>
        <a:lstStyle/>
        <a:p>
          <a:endParaRPr lang="en-US"/>
        </a:p>
      </dgm:t>
    </dgm:pt>
    <dgm:pt modelId="{046798B9-B4BD-43E2-8A4D-DC638EA25D80}">
      <dgm:prSet phldrT="[Text]"/>
      <dgm:spPr/>
      <dgm:t>
        <a:bodyPr/>
        <a:lstStyle/>
        <a:p>
          <a:r>
            <a:rPr lang="en-US" dirty="0" smtClean="0"/>
            <a:t>&lt;high school</a:t>
          </a:r>
          <a:endParaRPr lang="en-US" dirty="0"/>
        </a:p>
      </dgm:t>
    </dgm:pt>
    <dgm:pt modelId="{C6C664C3-9890-47D5-A0A1-A7D5AFC1FC85}" type="parTrans" cxnId="{8AF912DC-76E7-43C8-9204-8968436F864C}">
      <dgm:prSet/>
      <dgm:spPr/>
      <dgm:t>
        <a:bodyPr/>
        <a:lstStyle/>
        <a:p>
          <a:endParaRPr lang="en-US"/>
        </a:p>
      </dgm:t>
    </dgm:pt>
    <dgm:pt modelId="{13C88FDA-9C0A-4CB9-A63E-1568544C01C2}" type="sibTrans" cxnId="{8AF912DC-76E7-43C8-9204-8968436F864C}">
      <dgm:prSet/>
      <dgm:spPr/>
      <dgm:t>
        <a:bodyPr/>
        <a:lstStyle/>
        <a:p>
          <a:endParaRPr lang="en-US"/>
        </a:p>
      </dgm:t>
    </dgm:pt>
    <dgm:pt modelId="{021553B4-A2D4-4102-9F51-8E53D6C661FA}">
      <dgm:prSet/>
      <dgm:spPr/>
      <dgm:t>
        <a:bodyPr/>
        <a:lstStyle/>
        <a:p>
          <a:r>
            <a:rPr lang="en-US" dirty="0" smtClean="0"/>
            <a:t>pregnancy termination </a:t>
          </a:r>
          <a:r>
            <a:rPr lang="en-US" dirty="0" err="1" smtClean="0"/>
            <a:t>hx</a:t>
          </a:r>
          <a:endParaRPr lang="en-US" dirty="0"/>
        </a:p>
      </dgm:t>
    </dgm:pt>
    <dgm:pt modelId="{C67206F2-DE06-40DE-B488-63A38E326643}" type="parTrans" cxnId="{112A938B-BDFC-4507-83B7-25495CB700D0}">
      <dgm:prSet/>
      <dgm:spPr/>
      <dgm:t>
        <a:bodyPr/>
        <a:lstStyle/>
        <a:p>
          <a:endParaRPr lang="en-US"/>
        </a:p>
      </dgm:t>
    </dgm:pt>
    <dgm:pt modelId="{37AD6CAD-383B-464D-8ED2-773B80EB9CF3}" type="sibTrans" cxnId="{112A938B-BDFC-4507-83B7-25495CB700D0}">
      <dgm:prSet/>
      <dgm:spPr/>
      <dgm:t>
        <a:bodyPr/>
        <a:lstStyle/>
        <a:p>
          <a:endParaRPr lang="en-US"/>
        </a:p>
      </dgm:t>
    </dgm:pt>
    <dgm:pt modelId="{A6304B5D-4129-4B8A-BC01-31D119DB2C06}">
      <dgm:prSet/>
      <dgm:spPr/>
      <dgm:t>
        <a:bodyPr/>
        <a:lstStyle/>
        <a:p>
          <a:r>
            <a:rPr lang="en-US" dirty="0" smtClean="0"/>
            <a:t>prior termination</a:t>
          </a:r>
          <a:endParaRPr lang="en-US" dirty="0"/>
        </a:p>
      </dgm:t>
    </dgm:pt>
    <dgm:pt modelId="{67C0FFAA-3357-4E85-B962-525060ECF594}" type="parTrans" cxnId="{84530481-387F-4BF2-A377-4D7978F1BE57}">
      <dgm:prSet/>
      <dgm:spPr/>
      <dgm:t>
        <a:bodyPr/>
        <a:lstStyle/>
        <a:p>
          <a:endParaRPr lang="en-US"/>
        </a:p>
      </dgm:t>
    </dgm:pt>
    <dgm:pt modelId="{9E8D5A58-D9C3-4C1C-8578-58F64238FA42}" type="sibTrans" cxnId="{84530481-387F-4BF2-A377-4D7978F1BE57}">
      <dgm:prSet/>
      <dgm:spPr/>
      <dgm:t>
        <a:bodyPr/>
        <a:lstStyle/>
        <a:p>
          <a:endParaRPr lang="en-US"/>
        </a:p>
      </dgm:t>
    </dgm:pt>
    <dgm:pt modelId="{32C8A836-E82C-4FF5-95C6-40356DE27FC1}">
      <dgm:prSet phldrT="[Text]"/>
      <dgm:spPr/>
      <dgm:t>
        <a:bodyPr/>
        <a:lstStyle/>
        <a:p>
          <a:r>
            <a:rPr lang="en-US" dirty="0" smtClean="0"/>
            <a:t>20-24</a:t>
          </a:r>
          <a:endParaRPr lang="en-US" dirty="0"/>
        </a:p>
      </dgm:t>
    </dgm:pt>
    <dgm:pt modelId="{40C1C2E0-F9D4-4D0D-B7A0-7D08220B0AB8}" type="parTrans" cxnId="{F9C8B6E8-676D-4232-99B5-4DF21907CC87}">
      <dgm:prSet/>
      <dgm:spPr/>
      <dgm:t>
        <a:bodyPr/>
        <a:lstStyle/>
        <a:p>
          <a:endParaRPr lang="en-US"/>
        </a:p>
      </dgm:t>
    </dgm:pt>
    <dgm:pt modelId="{4A52FAB0-D127-4105-9D1B-0F195AD6AF50}" type="sibTrans" cxnId="{F9C8B6E8-676D-4232-99B5-4DF21907CC87}">
      <dgm:prSet/>
      <dgm:spPr/>
      <dgm:t>
        <a:bodyPr/>
        <a:lstStyle/>
        <a:p>
          <a:endParaRPr lang="en-US"/>
        </a:p>
      </dgm:t>
    </dgm:pt>
    <dgm:pt modelId="{9FB527E8-CFE5-4F2A-876B-1CBCD303DCFD}">
      <dgm:prSet phldrT="[Text]"/>
      <dgm:spPr/>
      <dgm:t>
        <a:bodyPr/>
        <a:lstStyle/>
        <a:p>
          <a:r>
            <a:rPr lang="en-US" dirty="0" smtClean="0"/>
            <a:t>high school</a:t>
          </a:r>
          <a:endParaRPr lang="en-US" dirty="0"/>
        </a:p>
      </dgm:t>
    </dgm:pt>
    <dgm:pt modelId="{E6BC48A3-82F3-4454-8EE7-E11709E3CC5E}" type="parTrans" cxnId="{0AEF2749-9C04-4C0B-BF3E-F8872F9FB97F}">
      <dgm:prSet/>
      <dgm:spPr/>
      <dgm:t>
        <a:bodyPr/>
        <a:lstStyle/>
        <a:p>
          <a:endParaRPr lang="en-US"/>
        </a:p>
      </dgm:t>
    </dgm:pt>
    <dgm:pt modelId="{1238C41D-AAD9-45C6-B8A1-08C7CDCA6891}" type="sibTrans" cxnId="{0AEF2749-9C04-4C0B-BF3E-F8872F9FB97F}">
      <dgm:prSet/>
      <dgm:spPr/>
      <dgm:t>
        <a:bodyPr/>
        <a:lstStyle/>
        <a:p>
          <a:endParaRPr lang="en-US"/>
        </a:p>
      </dgm:t>
    </dgm:pt>
    <dgm:pt modelId="{F426DC37-1D62-41D4-9FB4-70F419097965}">
      <dgm:prSet/>
      <dgm:spPr/>
      <dgm:t>
        <a:bodyPr/>
        <a:lstStyle/>
        <a:p>
          <a:r>
            <a:rPr lang="en-US" dirty="0" smtClean="0"/>
            <a:t>named father</a:t>
          </a:r>
          <a:endParaRPr lang="en-US" dirty="0"/>
        </a:p>
      </dgm:t>
    </dgm:pt>
    <dgm:pt modelId="{ED5EEA28-D65D-424A-AD1E-E4E1C588C084}" type="parTrans" cxnId="{CAA75657-6425-47FD-852E-ADFBA2D74FA9}">
      <dgm:prSet/>
      <dgm:spPr/>
      <dgm:t>
        <a:bodyPr/>
        <a:lstStyle/>
        <a:p>
          <a:endParaRPr lang="en-US"/>
        </a:p>
      </dgm:t>
    </dgm:pt>
    <dgm:pt modelId="{721D1094-C2E5-4040-917D-2C3D5E6DFE71}" type="sibTrans" cxnId="{CAA75657-6425-47FD-852E-ADFBA2D74FA9}">
      <dgm:prSet/>
      <dgm:spPr/>
      <dgm:t>
        <a:bodyPr/>
        <a:lstStyle/>
        <a:p>
          <a:endParaRPr lang="en-US"/>
        </a:p>
      </dgm:t>
    </dgm:pt>
    <dgm:pt modelId="{1632E556-4791-4592-B6FD-4BB20891A121}">
      <dgm:prSet/>
      <dgm:spPr/>
      <dgm:t>
        <a:bodyPr/>
        <a:lstStyle/>
        <a:p>
          <a:r>
            <a:rPr lang="en-US" dirty="0" smtClean="0"/>
            <a:t>none reported </a:t>
          </a:r>
          <a:endParaRPr lang="en-US" dirty="0"/>
        </a:p>
      </dgm:t>
    </dgm:pt>
    <dgm:pt modelId="{DBFFA137-79D9-49D5-8E39-20C22EED3B17}" type="parTrans" cxnId="{D308B231-9E03-4EC4-9869-AC65BEF982A1}">
      <dgm:prSet/>
      <dgm:spPr/>
      <dgm:t>
        <a:bodyPr/>
        <a:lstStyle/>
        <a:p>
          <a:endParaRPr lang="en-US"/>
        </a:p>
      </dgm:t>
    </dgm:pt>
    <dgm:pt modelId="{ABAFC468-20C2-4CA4-97EE-BD3A80AE1F87}" type="sibTrans" cxnId="{D308B231-9E03-4EC4-9869-AC65BEF982A1}">
      <dgm:prSet/>
      <dgm:spPr/>
      <dgm:t>
        <a:bodyPr/>
        <a:lstStyle/>
        <a:p>
          <a:endParaRPr lang="en-US"/>
        </a:p>
      </dgm:t>
    </dgm:pt>
    <dgm:pt modelId="{229DFAF7-F6CA-49CF-A2E8-C3FB15254C32}">
      <dgm:prSet/>
      <dgm:spPr/>
      <dgm:t>
        <a:bodyPr/>
        <a:lstStyle/>
        <a:p>
          <a:r>
            <a:rPr lang="en-US" dirty="0" smtClean="0"/>
            <a:t>missing</a:t>
          </a:r>
          <a:endParaRPr lang="en-US" dirty="0"/>
        </a:p>
      </dgm:t>
    </dgm:pt>
    <dgm:pt modelId="{DD3A3B4B-D89E-452A-B824-B779F3E4C083}" type="parTrans" cxnId="{F5E4B764-F7C2-4652-900B-B88F0164BB99}">
      <dgm:prSet/>
      <dgm:spPr/>
      <dgm:t>
        <a:bodyPr/>
        <a:lstStyle/>
        <a:p>
          <a:endParaRPr lang="en-US"/>
        </a:p>
      </dgm:t>
    </dgm:pt>
    <dgm:pt modelId="{E1B63509-D628-49BA-8FDE-4C47906E97EE}" type="sibTrans" cxnId="{F5E4B764-F7C2-4652-900B-B88F0164BB99}">
      <dgm:prSet/>
      <dgm:spPr/>
      <dgm:t>
        <a:bodyPr/>
        <a:lstStyle/>
        <a:p>
          <a:endParaRPr lang="en-US"/>
        </a:p>
      </dgm:t>
    </dgm:pt>
    <dgm:pt modelId="{38DA4595-09AB-422C-9EDB-CE72F8569D38}">
      <dgm:prSet/>
      <dgm:spPr/>
      <dgm:t>
        <a:bodyPr/>
        <a:lstStyle/>
        <a:p>
          <a:r>
            <a:rPr lang="en-US" dirty="0" smtClean="0"/>
            <a:t>named father</a:t>
          </a:r>
          <a:endParaRPr lang="en-US" dirty="0"/>
        </a:p>
      </dgm:t>
    </dgm:pt>
    <dgm:pt modelId="{FEE6B052-8E0B-4E5F-AB3B-80AD898DA5D7}" type="parTrans" cxnId="{E4C285EE-AC11-411D-AD97-94140E1A113C}">
      <dgm:prSet/>
      <dgm:spPr/>
      <dgm:t>
        <a:bodyPr/>
        <a:lstStyle/>
        <a:p>
          <a:endParaRPr lang="en-US"/>
        </a:p>
      </dgm:t>
    </dgm:pt>
    <dgm:pt modelId="{FBD66C44-F951-4AA6-9761-5BA09165972A}" type="sibTrans" cxnId="{E4C285EE-AC11-411D-AD97-94140E1A113C}">
      <dgm:prSet/>
      <dgm:spPr/>
      <dgm:t>
        <a:bodyPr/>
        <a:lstStyle/>
        <a:p>
          <a:endParaRPr lang="en-US"/>
        </a:p>
      </dgm:t>
    </dgm:pt>
    <dgm:pt modelId="{BD44DC74-8A97-4156-BB17-6D3EE991B11F}">
      <dgm:prSet/>
      <dgm:spPr/>
      <dgm:t>
        <a:bodyPr/>
        <a:lstStyle/>
        <a:p>
          <a:r>
            <a:rPr lang="en-US" dirty="0" smtClean="0"/>
            <a:t># of children in the family</a:t>
          </a:r>
          <a:endParaRPr lang="en-US" dirty="0"/>
        </a:p>
      </dgm:t>
    </dgm:pt>
    <dgm:pt modelId="{CBFA5B1F-D754-4DFD-B865-E959602EC279}" type="parTrans" cxnId="{49D91C8D-0B31-484E-B66F-4BF3E4B293E6}">
      <dgm:prSet/>
      <dgm:spPr/>
      <dgm:t>
        <a:bodyPr/>
        <a:lstStyle/>
        <a:p>
          <a:endParaRPr lang="en-US"/>
        </a:p>
      </dgm:t>
    </dgm:pt>
    <dgm:pt modelId="{01646D45-9CC4-4813-94A0-B6760E14EFCE}" type="sibTrans" cxnId="{49D91C8D-0B31-484E-B66F-4BF3E4B293E6}">
      <dgm:prSet/>
      <dgm:spPr/>
      <dgm:t>
        <a:bodyPr/>
        <a:lstStyle/>
        <a:p>
          <a:endParaRPr lang="en-US"/>
        </a:p>
      </dgm:t>
    </dgm:pt>
    <dgm:pt modelId="{52086624-185A-4F09-B99A-23E48AEC0105}">
      <dgm:prSet/>
      <dgm:spPr/>
      <dgm:t>
        <a:bodyPr/>
        <a:lstStyle/>
        <a:p>
          <a:r>
            <a:rPr lang="en-US" dirty="0" smtClean="0"/>
            <a:t>one</a:t>
          </a:r>
          <a:endParaRPr lang="en-US" dirty="0"/>
        </a:p>
      </dgm:t>
    </dgm:pt>
    <dgm:pt modelId="{CB43AA75-5CB9-4BCA-9F8E-E4AE32421EB4}" type="parTrans" cxnId="{3A168FD3-508B-4C44-8221-F368E42FED1E}">
      <dgm:prSet/>
      <dgm:spPr/>
      <dgm:t>
        <a:bodyPr/>
        <a:lstStyle/>
        <a:p>
          <a:endParaRPr lang="en-US"/>
        </a:p>
      </dgm:t>
    </dgm:pt>
    <dgm:pt modelId="{4E5B4277-D025-46E4-9AC5-AF28CB34192E}" type="sibTrans" cxnId="{3A168FD3-508B-4C44-8221-F368E42FED1E}">
      <dgm:prSet/>
      <dgm:spPr/>
      <dgm:t>
        <a:bodyPr/>
        <a:lstStyle/>
        <a:p>
          <a:endParaRPr lang="en-US"/>
        </a:p>
      </dgm:t>
    </dgm:pt>
    <dgm:pt modelId="{9D8D64B4-F1CA-427E-ABA5-4E0C7C6649C6}">
      <dgm:prSet/>
      <dgm:spPr/>
      <dgm:t>
        <a:bodyPr/>
        <a:lstStyle/>
        <a:p>
          <a:r>
            <a:rPr lang="en-US" dirty="0" smtClean="0"/>
            <a:t>two</a:t>
          </a:r>
          <a:endParaRPr lang="en-US" dirty="0"/>
        </a:p>
      </dgm:t>
    </dgm:pt>
    <dgm:pt modelId="{D01A4C23-84DE-459F-9D4E-E69C7DE9E43E}" type="parTrans" cxnId="{7C8292D2-2110-41A2-A919-211BF3B6AA03}">
      <dgm:prSet/>
      <dgm:spPr/>
      <dgm:t>
        <a:bodyPr/>
        <a:lstStyle/>
        <a:p>
          <a:endParaRPr lang="en-US"/>
        </a:p>
      </dgm:t>
    </dgm:pt>
    <dgm:pt modelId="{B851EDBD-BDA6-4993-88CF-D653435EB91B}" type="sibTrans" cxnId="{7C8292D2-2110-41A2-A919-211BF3B6AA03}">
      <dgm:prSet/>
      <dgm:spPr/>
      <dgm:t>
        <a:bodyPr/>
        <a:lstStyle/>
        <a:p>
          <a:endParaRPr lang="en-US"/>
        </a:p>
      </dgm:t>
    </dgm:pt>
    <dgm:pt modelId="{A7DCFF12-B4CE-422B-8385-EB26AB2B6D66}">
      <dgm:prSet/>
      <dgm:spPr/>
      <dgm:t>
        <a:bodyPr/>
        <a:lstStyle/>
        <a:p>
          <a:r>
            <a:rPr lang="en-US" dirty="0" smtClean="0"/>
            <a:t>birth payment method</a:t>
          </a:r>
          <a:endParaRPr lang="en-US" dirty="0"/>
        </a:p>
      </dgm:t>
    </dgm:pt>
    <dgm:pt modelId="{22E9B500-258D-4DA2-84EC-D24A4D6FEC94}" type="parTrans" cxnId="{6293DEE1-5104-42CA-89BE-60C2644CC4A7}">
      <dgm:prSet/>
      <dgm:spPr/>
      <dgm:t>
        <a:bodyPr/>
        <a:lstStyle/>
        <a:p>
          <a:endParaRPr lang="en-US"/>
        </a:p>
      </dgm:t>
    </dgm:pt>
    <dgm:pt modelId="{C2E69365-9DF4-4928-B57A-E9E4175CA032}" type="sibTrans" cxnId="{6293DEE1-5104-42CA-89BE-60C2644CC4A7}">
      <dgm:prSet/>
      <dgm:spPr/>
      <dgm:t>
        <a:bodyPr/>
        <a:lstStyle/>
        <a:p>
          <a:endParaRPr lang="en-US"/>
        </a:p>
      </dgm:t>
    </dgm:pt>
    <dgm:pt modelId="{7593E7AA-D2B3-4E03-8AF7-B8CEF66EAA51}">
      <dgm:prSet/>
      <dgm:spPr/>
      <dgm:t>
        <a:bodyPr/>
        <a:lstStyle/>
        <a:p>
          <a:r>
            <a:rPr lang="en-US" dirty="0" smtClean="0"/>
            <a:t>public/med-</a:t>
          </a:r>
          <a:r>
            <a:rPr lang="en-US" dirty="0" err="1" smtClean="0"/>
            <a:t>cal</a:t>
          </a:r>
          <a:endParaRPr lang="en-US" dirty="0"/>
        </a:p>
      </dgm:t>
    </dgm:pt>
    <dgm:pt modelId="{E30D9789-D7D9-43F1-A646-F05A0CCCA337}" type="parTrans" cxnId="{2D17C943-67DE-4DF0-8116-CAFFE6C8CB8C}">
      <dgm:prSet/>
      <dgm:spPr/>
      <dgm:t>
        <a:bodyPr/>
        <a:lstStyle/>
        <a:p>
          <a:endParaRPr lang="en-US"/>
        </a:p>
      </dgm:t>
    </dgm:pt>
    <dgm:pt modelId="{E62CD281-6261-4B16-9BB4-6B02980C64F2}" type="sibTrans" cxnId="{2D17C943-67DE-4DF0-8116-CAFFE6C8CB8C}">
      <dgm:prSet/>
      <dgm:spPr/>
      <dgm:t>
        <a:bodyPr/>
        <a:lstStyle/>
        <a:p>
          <a:endParaRPr lang="en-US"/>
        </a:p>
      </dgm:t>
    </dgm:pt>
    <dgm:pt modelId="{64F21CAC-B78A-4F3F-840A-C87FF55A61BF}">
      <dgm:prSet/>
      <dgm:spPr/>
      <dgm:t>
        <a:bodyPr/>
        <a:lstStyle/>
        <a:p>
          <a:r>
            <a:rPr lang="en-US" dirty="0" smtClean="0"/>
            <a:t>other</a:t>
          </a:r>
          <a:endParaRPr lang="en-US" dirty="0"/>
        </a:p>
      </dgm:t>
    </dgm:pt>
    <dgm:pt modelId="{82D9C6F5-9883-49A8-998E-CAC3A430B8B0}" type="parTrans" cxnId="{89527055-CC02-40E0-B2D4-F0AA01D501A6}">
      <dgm:prSet/>
      <dgm:spPr/>
      <dgm:t>
        <a:bodyPr/>
        <a:lstStyle/>
        <a:p>
          <a:endParaRPr lang="en-US"/>
        </a:p>
      </dgm:t>
    </dgm:pt>
    <dgm:pt modelId="{203C59F4-456D-4C2C-9D52-62F9D11C351C}" type="sibTrans" cxnId="{89527055-CC02-40E0-B2D4-F0AA01D501A6}">
      <dgm:prSet/>
      <dgm:spPr/>
      <dgm:t>
        <a:bodyPr/>
        <a:lstStyle/>
        <a:p>
          <a:endParaRPr lang="en-US"/>
        </a:p>
      </dgm:t>
    </dgm:pt>
    <dgm:pt modelId="{DE3FA8A9-7CB3-4B38-B819-8096D1D52340}">
      <dgm:prSet phldrT="[Text]"/>
      <dgm:spPr/>
      <dgm:t>
        <a:bodyPr/>
        <a:lstStyle/>
        <a:p>
          <a:r>
            <a:rPr lang="en-US" dirty="0" smtClean="0"/>
            <a:t>25-29</a:t>
          </a:r>
          <a:endParaRPr lang="en-US" dirty="0"/>
        </a:p>
      </dgm:t>
    </dgm:pt>
    <dgm:pt modelId="{7A2E844E-4478-4F41-93D7-9F5C9FD37BFF}" type="parTrans" cxnId="{16805DD8-865C-4E29-B29A-6AF7788F10FA}">
      <dgm:prSet/>
      <dgm:spPr/>
      <dgm:t>
        <a:bodyPr/>
        <a:lstStyle/>
        <a:p>
          <a:endParaRPr lang="en-US"/>
        </a:p>
      </dgm:t>
    </dgm:pt>
    <dgm:pt modelId="{E0184CC1-F86A-401C-A619-D32980A75A27}" type="sibTrans" cxnId="{16805DD8-865C-4E29-B29A-6AF7788F10FA}">
      <dgm:prSet/>
      <dgm:spPr/>
      <dgm:t>
        <a:bodyPr/>
        <a:lstStyle/>
        <a:p>
          <a:endParaRPr lang="en-US"/>
        </a:p>
      </dgm:t>
    </dgm:pt>
    <dgm:pt modelId="{6A5046B4-55A3-422C-803D-4E95EE1C4190}">
      <dgm:prSet phldrT="[Text]"/>
      <dgm:spPr/>
      <dgm:t>
        <a:bodyPr/>
        <a:lstStyle/>
        <a:p>
          <a:r>
            <a:rPr lang="en-US" dirty="0" smtClean="0"/>
            <a:t>30+</a:t>
          </a:r>
          <a:endParaRPr lang="en-US" dirty="0"/>
        </a:p>
      </dgm:t>
    </dgm:pt>
    <dgm:pt modelId="{B2BCF443-555B-408A-A5D0-D2E0429E66E1}" type="parTrans" cxnId="{B11281A9-7821-4A60-B1C7-E0471EA54B48}">
      <dgm:prSet/>
      <dgm:spPr/>
      <dgm:t>
        <a:bodyPr/>
        <a:lstStyle/>
        <a:p>
          <a:endParaRPr lang="en-US"/>
        </a:p>
      </dgm:t>
    </dgm:pt>
    <dgm:pt modelId="{FFDFC554-77A9-4691-BF59-48982F777072}" type="sibTrans" cxnId="{B11281A9-7821-4A60-B1C7-E0471EA54B48}">
      <dgm:prSet/>
      <dgm:spPr/>
      <dgm:t>
        <a:bodyPr/>
        <a:lstStyle/>
        <a:p>
          <a:endParaRPr lang="en-US"/>
        </a:p>
      </dgm:t>
    </dgm:pt>
    <dgm:pt modelId="{7F248943-8391-4C68-8451-A21230BDF317}">
      <dgm:prSet phldrT="[Text]"/>
      <dgm:spPr/>
      <dgm:t>
        <a:bodyPr/>
        <a:lstStyle/>
        <a:p>
          <a:r>
            <a:rPr lang="en-US" dirty="0" smtClean="0"/>
            <a:t>some college</a:t>
          </a:r>
          <a:endParaRPr lang="en-US" dirty="0"/>
        </a:p>
      </dgm:t>
    </dgm:pt>
    <dgm:pt modelId="{1C4C0143-3389-4D57-9300-92A0978A2A5F}" type="parTrans" cxnId="{735672EE-7983-47E6-8943-1FDA676DB4EF}">
      <dgm:prSet/>
      <dgm:spPr/>
      <dgm:t>
        <a:bodyPr/>
        <a:lstStyle/>
        <a:p>
          <a:endParaRPr lang="en-US"/>
        </a:p>
      </dgm:t>
    </dgm:pt>
    <dgm:pt modelId="{0EEFFF87-CECA-4BB9-AA75-31D345DC9B9E}" type="sibTrans" cxnId="{735672EE-7983-47E6-8943-1FDA676DB4EF}">
      <dgm:prSet/>
      <dgm:spPr/>
      <dgm:t>
        <a:bodyPr/>
        <a:lstStyle/>
        <a:p>
          <a:endParaRPr lang="en-US"/>
        </a:p>
      </dgm:t>
    </dgm:pt>
    <dgm:pt modelId="{E62AA83A-6BC2-4CA0-8011-8CE3B245E9E8}">
      <dgm:prSet phldrT="[Text]"/>
      <dgm:spPr/>
      <dgm:t>
        <a:bodyPr/>
        <a:lstStyle/>
        <a:p>
          <a:r>
            <a:rPr lang="en-US" dirty="0" smtClean="0"/>
            <a:t>college+</a:t>
          </a:r>
          <a:endParaRPr lang="en-US" dirty="0"/>
        </a:p>
      </dgm:t>
    </dgm:pt>
    <dgm:pt modelId="{A86D6135-6021-492D-BD06-CEDC8AB6D4CB}" type="parTrans" cxnId="{AC93C1D6-977F-485E-BE3C-FAA771F3E03A}">
      <dgm:prSet/>
      <dgm:spPr/>
      <dgm:t>
        <a:bodyPr/>
        <a:lstStyle/>
        <a:p>
          <a:endParaRPr lang="en-US"/>
        </a:p>
      </dgm:t>
    </dgm:pt>
    <dgm:pt modelId="{A382F6EB-F4D8-4256-A345-975091CA4014}" type="sibTrans" cxnId="{AC93C1D6-977F-485E-BE3C-FAA771F3E03A}">
      <dgm:prSet/>
      <dgm:spPr/>
      <dgm:t>
        <a:bodyPr/>
        <a:lstStyle/>
        <a:p>
          <a:endParaRPr lang="en-US"/>
        </a:p>
      </dgm:t>
    </dgm:pt>
    <dgm:pt modelId="{6392C8F1-B26B-4788-B350-4075E8317EE5}">
      <dgm:prSet/>
      <dgm:spPr/>
      <dgm:t>
        <a:bodyPr/>
        <a:lstStyle/>
        <a:p>
          <a:r>
            <a:rPr lang="en-US" dirty="0" smtClean="0"/>
            <a:t>three+</a:t>
          </a:r>
          <a:endParaRPr lang="en-US" dirty="0"/>
        </a:p>
      </dgm:t>
    </dgm:pt>
    <dgm:pt modelId="{9BE75935-91D9-4733-BA4B-0FBC077E8C9C}" type="parTrans" cxnId="{C888ADDF-2199-4266-B940-E3E7D7FA22B7}">
      <dgm:prSet/>
      <dgm:spPr/>
      <dgm:t>
        <a:bodyPr/>
        <a:lstStyle/>
        <a:p>
          <a:endParaRPr lang="en-US"/>
        </a:p>
      </dgm:t>
    </dgm:pt>
    <dgm:pt modelId="{82B6CE7C-2D84-4E5C-B30F-F7ACDDEC39D7}" type="sibTrans" cxnId="{C888ADDF-2199-4266-B940-E3E7D7FA22B7}">
      <dgm:prSet/>
      <dgm:spPr/>
      <dgm:t>
        <a:bodyPr/>
        <a:lstStyle/>
        <a:p>
          <a:endParaRPr lang="en-US"/>
        </a:p>
      </dgm:t>
    </dgm:pt>
    <dgm:pt modelId="{C61540B1-ED50-476B-B0C3-3383FEBE9FD5}" type="pres">
      <dgm:prSet presAssocID="{5C097D8C-A1D7-4A42-932D-005EC583A86E}" presName="Name0" presStyleCnt="0">
        <dgm:presLayoutVars>
          <dgm:dir/>
          <dgm:animLvl val="lvl"/>
          <dgm:resizeHandles val="exact"/>
        </dgm:presLayoutVars>
      </dgm:prSet>
      <dgm:spPr/>
      <dgm:t>
        <a:bodyPr/>
        <a:lstStyle/>
        <a:p>
          <a:endParaRPr lang="en-US"/>
        </a:p>
      </dgm:t>
    </dgm:pt>
    <dgm:pt modelId="{5E24C99E-2610-44E7-A452-B00A060E370A}" type="pres">
      <dgm:prSet presAssocID="{C4B2EAF4-BD47-4426-B737-3B1B6B109C38}" presName="linNode" presStyleCnt="0"/>
      <dgm:spPr/>
    </dgm:pt>
    <dgm:pt modelId="{BAC1ED4A-52FD-4414-898B-1B4E41703B8D}" type="pres">
      <dgm:prSet presAssocID="{C4B2EAF4-BD47-4426-B737-3B1B6B109C38}" presName="parTx" presStyleLbl="revTx" presStyleIdx="0" presStyleCnt="6">
        <dgm:presLayoutVars>
          <dgm:chMax val="1"/>
          <dgm:bulletEnabled val="1"/>
        </dgm:presLayoutVars>
      </dgm:prSet>
      <dgm:spPr/>
      <dgm:t>
        <a:bodyPr/>
        <a:lstStyle/>
        <a:p>
          <a:endParaRPr lang="en-US"/>
        </a:p>
      </dgm:t>
    </dgm:pt>
    <dgm:pt modelId="{9107DE34-97B2-4964-BFF8-64ECC0632060}" type="pres">
      <dgm:prSet presAssocID="{C4B2EAF4-BD47-4426-B737-3B1B6B109C38}" presName="bracket" presStyleLbl="parChTrans1D1" presStyleIdx="0" presStyleCnt="6"/>
      <dgm:spPr/>
    </dgm:pt>
    <dgm:pt modelId="{8C8C732A-8D8F-41F1-9A9F-36D5F6C06872}" type="pres">
      <dgm:prSet presAssocID="{C4B2EAF4-BD47-4426-B737-3B1B6B109C38}" presName="spH" presStyleCnt="0"/>
      <dgm:spPr/>
    </dgm:pt>
    <dgm:pt modelId="{4EF50D2D-098C-40BC-A472-0F4529AF29CB}" type="pres">
      <dgm:prSet presAssocID="{C4B2EAF4-BD47-4426-B737-3B1B6B109C38}" presName="desTx" presStyleLbl="node1" presStyleIdx="0" presStyleCnt="6" custScaleX="74654">
        <dgm:presLayoutVars>
          <dgm:bulletEnabled val="1"/>
        </dgm:presLayoutVars>
      </dgm:prSet>
      <dgm:spPr/>
      <dgm:t>
        <a:bodyPr/>
        <a:lstStyle/>
        <a:p>
          <a:endParaRPr lang="en-US"/>
        </a:p>
      </dgm:t>
    </dgm:pt>
    <dgm:pt modelId="{4FDC68B1-CE24-4418-8799-D4D910B012EA}" type="pres">
      <dgm:prSet presAssocID="{B0FED277-1242-4425-A89F-947B7ADEE804}" presName="spV" presStyleCnt="0"/>
      <dgm:spPr/>
    </dgm:pt>
    <dgm:pt modelId="{5017FDA1-87E6-4E2B-838F-A3497F91C1AC}" type="pres">
      <dgm:prSet presAssocID="{5C70D84D-AB2D-438E-99F4-B368112A6317}" presName="linNode" presStyleCnt="0"/>
      <dgm:spPr/>
    </dgm:pt>
    <dgm:pt modelId="{081D4383-D377-4BFA-9362-7A6943B1139C}" type="pres">
      <dgm:prSet presAssocID="{5C70D84D-AB2D-438E-99F4-B368112A6317}" presName="parTx" presStyleLbl="revTx" presStyleIdx="1" presStyleCnt="6">
        <dgm:presLayoutVars>
          <dgm:chMax val="1"/>
          <dgm:bulletEnabled val="1"/>
        </dgm:presLayoutVars>
      </dgm:prSet>
      <dgm:spPr/>
      <dgm:t>
        <a:bodyPr/>
        <a:lstStyle/>
        <a:p>
          <a:endParaRPr lang="en-US"/>
        </a:p>
      </dgm:t>
    </dgm:pt>
    <dgm:pt modelId="{70CE4076-34E5-44DC-BB7C-A6DC0FBE7B09}" type="pres">
      <dgm:prSet presAssocID="{5C70D84D-AB2D-438E-99F4-B368112A6317}" presName="bracket" presStyleLbl="parChTrans1D1" presStyleIdx="1" presStyleCnt="6"/>
      <dgm:spPr/>
    </dgm:pt>
    <dgm:pt modelId="{E4E787BB-7696-4D37-9F8B-31A9EFC89315}" type="pres">
      <dgm:prSet presAssocID="{5C70D84D-AB2D-438E-99F4-B368112A6317}" presName="spH" presStyleCnt="0"/>
      <dgm:spPr/>
    </dgm:pt>
    <dgm:pt modelId="{7D086503-7F81-40B0-B47C-23A0E2F99F57}" type="pres">
      <dgm:prSet presAssocID="{5C70D84D-AB2D-438E-99F4-B368112A6317}" presName="desTx" presStyleLbl="node1" presStyleIdx="1" presStyleCnt="6" custScaleX="74654">
        <dgm:presLayoutVars>
          <dgm:bulletEnabled val="1"/>
        </dgm:presLayoutVars>
      </dgm:prSet>
      <dgm:spPr/>
      <dgm:t>
        <a:bodyPr/>
        <a:lstStyle/>
        <a:p>
          <a:endParaRPr lang="en-US"/>
        </a:p>
      </dgm:t>
    </dgm:pt>
    <dgm:pt modelId="{68857EEE-47D6-4FDE-9FD9-84AAA4C731B7}" type="pres">
      <dgm:prSet presAssocID="{B3A88A74-58FA-41CC-8835-3F34BCB745B6}" presName="spV" presStyleCnt="0"/>
      <dgm:spPr/>
    </dgm:pt>
    <dgm:pt modelId="{96AD1393-A5AD-4B8A-9A0C-35B40DF92E98}" type="pres">
      <dgm:prSet presAssocID="{021553B4-A2D4-4102-9F51-8E53D6C661FA}" presName="linNode" presStyleCnt="0"/>
      <dgm:spPr/>
    </dgm:pt>
    <dgm:pt modelId="{C47B8F3D-B9F4-4D9E-9109-7A8500D74B89}" type="pres">
      <dgm:prSet presAssocID="{021553B4-A2D4-4102-9F51-8E53D6C661FA}" presName="parTx" presStyleLbl="revTx" presStyleIdx="2" presStyleCnt="6">
        <dgm:presLayoutVars>
          <dgm:chMax val="1"/>
          <dgm:bulletEnabled val="1"/>
        </dgm:presLayoutVars>
      </dgm:prSet>
      <dgm:spPr/>
      <dgm:t>
        <a:bodyPr/>
        <a:lstStyle/>
        <a:p>
          <a:endParaRPr lang="en-US"/>
        </a:p>
      </dgm:t>
    </dgm:pt>
    <dgm:pt modelId="{D6A7E45C-8B93-4C95-9C25-1346070ADA2E}" type="pres">
      <dgm:prSet presAssocID="{021553B4-A2D4-4102-9F51-8E53D6C661FA}" presName="bracket" presStyleLbl="parChTrans1D1" presStyleIdx="2" presStyleCnt="6"/>
      <dgm:spPr/>
    </dgm:pt>
    <dgm:pt modelId="{8F83E536-B08D-4D88-B487-30261AAFD63E}" type="pres">
      <dgm:prSet presAssocID="{021553B4-A2D4-4102-9F51-8E53D6C661FA}" presName="spH" presStyleCnt="0"/>
      <dgm:spPr/>
    </dgm:pt>
    <dgm:pt modelId="{F983F754-3A2F-4739-9AD8-159368A6D26E}" type="pres">
      <dgm:prSet presAssocID="{021553B4-A2D4-4102-9F51-8E53D6C661FA}" presName="desTx" presStyleLbl="node1" presStyleIdx="2" presStyleCnt="6" custScaleX="74654">
        <dgm:presLayoutVars>
          <dgm:bulletEnabled val="1"/>
        </dgm:presLayoutVars>
      </dgm:prSet>
      <dgm:spPr/>
      <dgm:t>
        <a:bodyPr/>
        <a:lstStyle/>
        <a:p>
          <a:endParaRPr lang="en-US"/>
        </a:p>
      </dgm:t>
    </dgm:pt>
    <dgm:pt modelId="{8434F0E2-F625-4912-B9D6-65B3A6AA4DBC}" type="pres">
      <dgm:prSet presAssocID="{37AD6CAD-383B-464D-8ED2-773B80EB9CF3}" presName="spV" presStyleCnt="0"/>
      <dgm:spPr/>
    </dgm:pt>
    <dgm:pt modelId="{285D8AC0-76E9-46E2-AEA9-24B8F82794F7}" type="pres">
      <dgm:prSet presAssocID="{F426DC37-1D62-41D4-9FB4-70F419097965}" presName="linNode" presStyleCnt="0"/>
      <dgm:spPr/>
    </dgm:pt>
    <dgm:pt modelId="{9ACFFF85-8701-467E-A26F-2A34BA2D9F65}" type="pres">
      <dgm:prSet presAssocID="{F426DC37-1D62-41D4-9FB4-70F419097965}" presName="parTx" presStyleLbl="revTx" presStyleIdx="3" presStyleCnt="6">
        <dgm:presLayoutVars>
          <dgm:chMax val="1"/>
          <dgm:bulletEnabled val="1"/>
        </dgm:presLayoutVars>
      </dgm:prSet>
      <dgm:spPr/>
      <dgm:t>
        <a:bodyPr/>
        <a:lstStyle/>
        <a:p>
          <a:endParaRPr lang="en-US"/>
        </a:p>
      </dgm:t>
    </dgm:pt>
    <dgm:pt modelId="{1370CD00-6A7F-4DE2-A7C7-755A7D7479B5}" type="pres">
      <dgm:prSet presAssocID="{F426DC37-1D62-41D4-9FB4-70F419097965}" presName="bracket" presStyleLbl="parChTrans1D1" presStyleIdx="3" presStyleCnt="6"/>
      <dgm:spPr/>
    </dgm:pt>
    <dgm:pt modelId="{D8B3283A-C38D-4E52-80A1-3ADD3B7BE417}" type="pres">
      <dgm:prSet presAssocID="{F426DC37-1D62-41D4-9FB4-70F419097965}" presName="spH" presStyleCnt="0"/>
      <dgm:spPr/>
    </dgm:pt>
    <dgm:pt modelId="{FDFC0923-A6C9-413A-8110-549AB5E45C18}" type="pres">
      <dgm:prSet presAssocID="{F426DC37-1D62-41D4-9FB4-70F419097965}" presName="desTx" presStyleLbl="node1" presStyleIdx="3" presStyleCnt="6" custScaleX="74654">
        <dgm:presLayoutVars>
          <dgm:bulletEnabled val="1"/>
        </dgm:presLayoutVars>
      </dgm:prSet>
      <dgm:spPr/>
      <dgm:t>
        <a:bodyPr/>
        <a:lstStyle/>
        <a:p>
          <a:endParaRPr lang="en-US"/>
        </a:p>
      </dgm:t>
    </dgm:pt>
    <dgm:pt modelId="{2131281A-ABD4-4B50-8E10-9D8AED289AF3}" type="pres">
      <dgm:prSet presAssocID="{721D1094-C2E5-4040-917D-2C3D5E6DFE71}" presName="spV" presStyleCnt="0"/>
      <dgm:spPr/>
    </dgm:pt>
    <dgm:pt modelId="{52A5D12D-9DE3-4F2C-80C1-16FABD3CCAC0}" type="pres">
      <dgm:prSet presAssocID="{BD44DC74-8A97-4156-BB17-6D3EE991B11F}" presName="linNode" presStyleCnt="0"/>
      <dgm:spPr/>
    </dgm:pt>
    <dgm:pt modelId="{4750E7FA-27DD-4304-97C1-F56F6772E983}" type="pres">
      <dgm:prSet presAssocID="{BD44DC74-8A97-4156-BB17-6D3EE991B11F}" presName="parTx" presStyleLbl="revTx" presStyleIdx="4" presStyleCnt="6">
        <dgm:presLayoutVars>
          <dgm:chMax val="1"/>
          <dgm:bulletEnabled val="1"/>
        </dgm:presLayoutVars>
      </dgm:prSet>
      <dgm:spPr/>
      <dgm:t>
        <a:bodyPr/>
        <a:lstStyle/>
        <a:p>
          <a:endParaRPr lang="en-US"/>
        </a:p>
      </dgm:t>
    </dgm:pt>
    <dgm:pt modelId="{C91E77F0-AB43-46DF-A63A-B0E74005A53C}" type="pres">
      <dgm:prSet presAssocID="{BD44DC74-8A97-4156-BB17-6D3EE991B11F}" presName="bracket" presStyleLbl="parChTrans1D1" presStyleIdx="4" presStyleCnt="6"/>
      <dgm:spPr/>
    </dgm:pt>
    <dgm:pt modelId="{CD4BF848-5DFC-498D-8AD3-5CE56EDD0295}" type="pres">
      <dgm:prSet presAssocID="{BD44DC74-8A97-4156-BB17-6D3EE991B11F}" presName="spH" presStyleCnt="0"/>
      <dgm:spPr/>
    </dgm:pt>
    <dgm:pt modelId="{134BA6D9-E3AC-4DCF-B654-2B68CCA60C36}" type="pres">
      <dgm:prSet presAssocID="{BD44DC74-8A97-4156-BB17-6D3EE991B11F}" presName="desTx" presStyleLbl="node1" presStyleIdx="4" presStyleCnt="6" custScaleX="74654">
        <dgm:presLayoutVars>
          <dgm:bulletEnabled val="1"/>
        </dgm:presLayoutVars>
      </dgm:prSet>
      <dgm:spPr/>
      <dgm:t>
        <a:bodyPr/>
        <a:lstStyle/>
        <a:p>
          <a:endParaRPr lang="en-US"/>
        </a:p>
      </dgm:t>
    </dgm:pt>
    <dgm:pt modelId="{0FF8A95E-FB69-4200-98F7-247875B8F4CB}" type="pres">
      <dgm:prSet presAssocID="{01646D45-9CC4-4813-94A0-B6760E14EFCE}" presName="spV" presStyleCnt="0"/>
      <dgm:spPr/>
    </dgm:pt>
    <dgm:pt modelId="{EA8CD4B9-1DC7-4566-B89E-6C2A78F5D966}" type="pres">
      <dgm:prSet presAssocID="{A7DCFF12-B4CE-422B-8385-EB26AB2B6D66}" presName="linNode" presStyleCnt="0"/>
      <dgm:spPr/>
    </dgm:pt>
    <dgm:pt modelId="{2075F614-8E4F-4BBE-ABA5-73CE469AB23D}" type="pres">
      <dgm:prSet presAssocID="{A7DCFF12-B4CE-422B-8385-EB26AB2B6D66}" presName="parTx" presStyleLbl="revTx" presStyleIdx="5" presStyleCnt="6">
        <dgm:presLayoutVars>
          <dgm:chMax val="1"/>
          <dgm:bulletEnabled val="1"/>
        </dgm:presLayoutVars>
      </dgm:prSet>
      <dgm:spPr/>
      <dgm:t>
        <a:bodyPr/>
        <a:lstStyle/>
        <a:p>
          <a:endParaRPr lang="en-US"/>
        </a:p>
      </dgm:t>
    </dgm:pt>
    <dgm:pt modelId="{55BBB0F7-F1A9-48A5-87CE-E2E50986D95E}" type="pres">
      <dgm:prSet presAssocID="{A7DCFF12-B4CE-422B-8385-EB26AB2B6D66}" presName="bracket" presStyleLbl="parChTrans1D1" presStyleIdx="5" presStyleCnt="6"/>
      <dgm:spPr/>
    </dgm:pt>
    <dgm:pt modelId="{C130D316-575D-4DFB-AE17-DD9A461C507A}" type="pres">
      <dgm:prSet presAssocID="{A7DCFF12-B4CE-422B-8385-EB26AB2B6D66}" presName="spH" presStyleCnt="0"/>
      <dgm:spPr/>
    </dgm:pt>
    <dgm:pt modelId="{0C1FA833-8B1E-4CC4-9766-E4EFBA447465}" type="pres">
      <dgm:prSet presAssocID="{A7DCFF12-B4CE-422B-8385-EB26AB2B6D66}" presName="desTx" presStyleLbl="node1" presStyleIdx="5" presStyleCnt="6" custScaleX="74909">
        <dgm:presLayoutVars>
          <dgm:bulletEnabled val="1"/>
        </dgm:presLayoutVars>
      </dgm:prSet>
      <dgm:spPr/>
      <dgm:t>
        <a:bodyPr/>
        <a:lstStyle/>
        <a:p>
          <a:endParaRPr lang="en-US"/>
        </a:p>
      </dgm:t>
    </dgm:pt>
  </dgm:ptLst>
  <dgm:cxnLst>
    <dgm:cxn modelId="{735672EE-7983-47E6-8943-1FDA676DB4EF}" srcId="{5C70D84D-AB2D-438E-99F4-B368112A6317}" destId="{7F248943-8391-4C68-8451-A21230BDF317}" srcOrd="2" destOrd="0" parTransId="{1C4C0143-3389-4D57-9300-92A0978A2A5F}" sibTransId="{0EEFFF87-CECA-4BB9-AA75-31D345DC9B9E}"/>
    <dgm:cxn modelId="{78450E4F-EA95-4CF8-B066-C531FDF39510}" srcId="{C4B2EAF4-BD47-4426-B737-3B1B6B109C38}" destId="{82E5E559-411C-4619-B4BB-0C3693BC7281}" srcOrd="0" destOrd="0" parTransId="{8082F8BE-9A3D-4799-A320-3D530C48F832}" sibTransId="{F3A3A168-D870-4DC8-9AA3-FB1A87B9977A}"/>
    <dgm:cxn modelId="{15E718C2-6427-4891-9DFE-FFEB805D8662}" type="presOf" srcId="{046798B9-B4BD-43E2-8A4D-DC638EA25D80}" destId="{7D086503-7F81-40B0-B47C-23A0E2F99F57}" srcOrd="0" destOrd="0" presId="urn:diagrams.loki3.com/BracketList+Icon"/>
    <dgm:cxn modelId="{461DA8F8-D805-4E9B-AC56-C9FC47EB3969}" type="presOf" srcId="{5C097D8C-A1D7-4A42-932D-005EC583A86E}" destId="{C61540B1-ED50-476B-B0C3-3383FEBE9FD5}" srcOrd="0" destOrd="0" presId="urn:diagrams.loki3.com/BracketList+Icon"/>
    <dgm:cxn modelId="{6F2203C1-B223-4923-B69F-90D625CD0913}" type="presOf" srcId="{64F21CAC-B78A-4F3F-840A-C87FF55A61BF}" destId="{0C1FA833-8B1E-4CC4-9766-E4EFBA447465}" srcOrd="0" destOrd="1" presId="urn:diagrams.loki3.com/BracketList+Icon"/>
    <dgm:cxn modelId="{7241384C-5A08-45EC-A3BF-C5821221A728}" type="presOf" srcId="{32C8A836-E82C-4FF5-95C6-40356DE27FC1}" destId="{4EF50D2D-098C-40BC-A472-0F4529AF29CB}" srcOrd="0" destOrd="1" presId="urn:diagrams.loki3.com/BracketList+Icon"/>
    <dgm:cxn modelId="{F9C8B6E8-676D-4232-99B5-4DF21907CC87}" srcId="{C4B2EAF4-BD47-4426-B737-3B1B6B109C38}" destId="{32C8A836-E82C-4FF5-95C6-40356DE27FC1}" srcOrd="1" destOrd="0" parTransId="{40C1C2E0-F9D4-4D0D-B7A0-7D08220B0AB8}" sibTransId="{4A52FAB0-D127-4105-9D1B-0F195AD6AF50}"/>
    <dgm:cxn modelId="{2D17C943-67DE-4DF0-8116-CAFFE6C8CB8C}" srcId="{A7DCFF12-B4CE-422B-8385-EB26AB2B6D66}" destId="{7593E7AA-D2B3-4E03-8AF7-B8CEF66EAA51}" srcOrd="0" destOrd="0" parTransId="{E30D9789-D7D9-43F1-A646-F05A0CCCA337}" sibTransId="{E62CD281-6261-4B16-9BB4-6B02980C64F2}"/>
    <dgm:cxn modelId="{91D70FED-0429-4933-84E0-427BA8174389}" type="presOf" srcId="{C4B2EAF4-BD47-4426-B737-3B1B6B109C38}" destId="{BAC1ED4A-52FD-4414-898B-1B4E41703B8D}" srcOrd="0" destOrd="0" presId="urn:diagrams.loki3.com/BracketList+Icon"/>
    <dgm:cxn modelId="{0AEF2749-9C04-4C0B-BF3E-F8872F9FB97F}" srcId="{5C70D84D-AB2D-438E-99F4-B368112A6317}" destId="{9FB527E8-CFE5-4F2A-876B-1CBCD303DCFD}" srcOrd="1" destOrd="0" parTransId="{E6BC48A3-82F3-4454-8EE7-E11709E3CC5E}" sibTransId="{1238C41D-AAD9-45C6-B8A1-08C7CDCA6891}"/>
    <dgm:cxn modelId="{0611D991-FB1C-4C6A-A602-E50DC42A8CCA}" srcId="{5C097D8C-A1D7-4A42-932D-005EC583A86E}" destId="{C4B2EAF4-BD47-4426-B737-3B1B6B109C38}" srcOrd="0" destOrd="0" parTransId="{6FF82FD7-614D-4507-974B-4E5C60188947}" sibTransId="{B0FED277-1242-4425-A89F-947B7ADEE804}"/>
    <dgm:cxn modelId="{D8D23970-59DE-4995-A149-01B3F5812213}" type="presOf" srcId="{6392C8F1-B26B-4788-B350-4075E8317EE5}" destId="{134BA6D9-E3AC-4DCF-B654-2B68CCA60C36}" srcOrd="0" destOrd="2" presId="urn:diagrams.loki3.com/BracketList+Icon"/>
    <dgm:cxn modelId="{F5E4B764-F7C2-4652-900B-B88F0164BB99}" srcId="{F426DC37-1D62-41D4-9FB4-70F419097965}" destId="{229DFAF7-F6CA-49CF-A2E8-C3FB15254C32}" srcOrd="0" destOrd="0" parTransId="{DD3A3B4B-D89E-452A-B824-B779F3E4C083}" sibTransId="{E1B63509-D628-49BA-8FDE-4C47906E97EE}"/>
    <dgm:cxn modelId="{C888ADDF-2199-4266-B940-E3E7D7FA22B7}" srcId="{BD44DC74-8A97-4156-BB17-6D3EE991B11F}" destId="{6392C8F1-B26B-4788-B350-4075E8317EE5}" srcOrd="2" destOrd="0" parTransId="{9BE75935-91D9-4733-BA4B-0FBC077E8C9C}" sibTransId="{82B6CE7C-2D84-4E5C-B30F-F7ACDDEC39D7}"/>
    <dgm:cxn modelId="{D88BB274-9D65-40AC-8030-108D35070830}" type="presOf" srcId="{E62AA83A-6BC2-4CA0-8011-8CE3B245E9E8}" destId="{7D086503-7F81-40B0-B47C-23A0E2F99F57}" srcOrd="0" destOrd="3" presId="urn:diagrams.loki3.com/BracketList+Icon"/>
    <dgm:cxn modelId="{2F5FD79D-1901-43BB-ADA3-ABEF8361BA9F}" type="presOf" srcId="{9FB527E8-CFE5-4F2A-876B-1CBCD303DCFD}" destId="{7D086503-7F81-40B0-B47C-23A0E2F99F57}" srcOrd="0" destOrd="1" presId="urn:diagrams.loki3.com/BracketList+Icon"/>
    <dgm:cxn modelId="{84530481-387F-4BF2-A377-4D7978F1BE57}" srcId="{021553B4-A2D4-4102-9F51-8E53D6C661FA}" destId="{A6304B5D-4129-4B8A-BC01-31D119DB2C06}" srcOrd="0" destOrd="0" parTransId="{67C0FFAA-3357-4E85-B962-525060ECF594}" sibTransId="{9E8D5A58-D9C3-4C1C-8578-58F64238FA42}"/>
    <dgm:cxn modelId="{112A938B-BDFC-4507-83B7-25495CB700D0}" srcId="{5C097D8C-A1D7-4A42-932D-005EC583A86E}" destId="{021553B4-A2D4-4102-9F51-8E53D6C661FA}" srcOrd="2" destOrd="0" parTransId="{C67206F2-DE06-40DE-B488-63A38E326643}" sibTransId="{37AD6CAD-383B-464D-8ED2-773B80EB9CF3}"/>
    <dgm:cxn modelId="{9574A2E9-CD24-4A85-8169-7BE065E1784B}" type="presOf" srcId="{82E5E559-411C-4619-B4BB-0C3693BC7281}" destId="{4EF50D2D-098C-40BC-A472-0F4529AF29CB}" srcOrd="0" destOrd="0" presId="urn:diagrams.loki3.com/BracketList+Icon"/>
    <dgm:cxn modelId="{648FD294-0756-4D15-91F8-81DA6FF2BF93}" type="presOf" srcId="{1632E556-4791-4592-B6FD-4BB20891A121}" destId="{F983F754-3A2F-4739-9AD8-159368A6D26E}" srcOrd="0" destOrd="1" presId="urn:diagrams.loki3.com/BracketList+Icon"/>
    <dgm:cxn modelId="{408C982C-3124-49E3-BD8F-088C67DC39D3}" type="presOf" srcId="{229DFAF7-F6CA-49CF-A2E8-C3FB15254C32}" destId="{FDFC0923-A6C9-413A-8110-549AB5E45C18}" srcOrd="0" destOrd="0" presId="urn:diagrams.loki3.com/BracketList+Icon"/>
    <dgm:cxn modelId="{7C8292D2-2110-41A2-A919-211BF3B6AA03}" srcId="{BD44DC74-8A97-4156-BB17-6D3EE991B11F}" destId="{9D8D64B4-F1CA-427E-ABA5-4E0C7C6649C6}" srcOrd="1" destOrd="0" parTransId="{D01A4C23-84DE-459F-9D4E-E69C7DE9E43E}" sibTransId="{B851EDBD-BDA6-4993-88CF-D653435EB91B}"/>
    <dgm:cxn modelId="{6DA18EAF-EFCD-425B-9D43-DDDF1CDA1D13}" type="presOf" srcId="{38DA4595-09AB-422C-9EDB-CE72F8569D38}" destId="{FDFC0923-A6C9-413A-8110-549AB5E45C18}" srcOrd="0" destOrd="1" presId="urn:diagrams.loki3.com/BracketList+Icon"/>
    <dgm:cxn modelId="{E4C285EE-AC11-411D-AD97-94140E1A113C}" srcId="{F426DC37-1D62-41D4-9FB4-70F419097965}" destId="{38DA4595-09AB-422C-9EDB-CE72F8569D38}" srcOrd="1" destOrd="0" parTransId="{FEE6B052-8E0B-4E5F-AB3B-80AD898DA5D7}" sibTransId="{FBD66C44-F951-4AA6-9761-5BA09165972A}"/>
    <dgm:cxn modelId="{01B53B68-3BB1-48A3-B202-A668FDA000C7}" srcId="{5C097D8C-A1D7-4A42-932D-005EC583A86E}" destId="{5C70D84D-AB2D-438E-99F4-B368112A6317}" srcOrd="1" destOrd="0" parTransId="{0A9E3B3C-624E-4EB5-A0D0-CEF5B7C9F7F5}" sibTransId="{B3A88A74-58FA-41CC-8835-3F34BCB745B6}"/>
    <dgm:cxn modelId="{0071C600-CBFB-466D-8D19-7B7710A64AAD}" type="presOf" srcId="{52086624-185A-4F09-B99A-23E48AEC0105}" destId="{134BA6D9-E3AC-4DCF-B654-2B68CCA60C36}" srcOrd="0" destOrd="0" presId="urn:diagrams.loki3.com/BracketList+Icon"/>
    <dgm:cxn modelId="{3A168FD3-508B-4C44-8221-F368E42FED1E}" srcId="{BD44DC74-8A97-4156-BB17-6D3EE991B11F}" destId="{52086624-185A-4F09-B99A-23E48AEC0105}" srcOrd="0" destOrd="0" parTransId="{CB43AA75-5CB9-4BCA-9F8E-E4AE32421EB4}" sibTransId="{4E5B4277-D025-46E4-9AC5-AF28CB34192E}"/>
    <dgm:cxn modelId="{2696169F-4D4D-4423-AE28-388973804E42}" type="presOf" srcId="{DE3FA8A9-7CB3-4B38-B819-8096D1D52340}" destId="{4EF50D2D-098C-40BC-A472-0F4529AF29CB}" srcOrd="0" destOrd="2" presId="urn:diagrams.loki3.com/BracketList+Icon"/>
    <dgm:cxn modelId="{A713131F-67EE-43AF-AE8F-2DE946AC888A}" type="presOf" srcId="{7593E7AA-D2B3-4E03-8AF7-B8CEF66EAA51}" destId="{0C1FA833-8B1E-4CC4-9766-E4EFBA447465}" srcOrd="0" destOrd="0" presId="urn:diagrams.loki3.com/BracketList+Icon"/>
    <dgm:cxn modelId="{1E7591AA-A86E-4E64-AA1C-776938FE59D6}" type="presOf" srcId="{F426DC37-1D62-41D4-9FB4-70F419097965}" destId="{9ACFFF85-8701-467E-A26F-2A34BA2D9F65}" srcOrd="0" destOrd="0" presId="urn:diagrams.loki3.com/BracketList+Icon"/>
    <dgm:cxn modelId="{987EC6F0-AF8C-426E-A0D1-93A5C5313180}" type="presOf" srcId="{BD44DC74-8A97-4156-BB17-6D3EE991B11F}" destId="{4750E7FA-27DD-4304-97C1-F56F6772E983}" srcOrd="0" destOrd="0" presId="urn:diagrams.loki3.com/BracketList+Icon"/>
    <dgm:cxn modelId="{69E89A24-BE9B-407F-9ABC-696365599819}" type="presOf" srcId="{5C70D84D-AB2D-438E-99F4-B368112A6317}" destId="{081D4383-D377-4BFA-9362-7A6943B1139C}" srcOrd="0" destOrd="0" presId="urn:diagrams.loki3.com/BracketList+Icon"/>
    <dgm:cxn modelId="{B11281A9-7821-4A60-B1C7-E0471EA54B48}" srcId="{C4B2EAF4-BD47-4426-B737-3B1B6B109C38}" destId="{6A5046B4-55A3-422C-803D-4E95EE1C4190}" srcOrd="3" destOrd="0" parTransId="{B2BCF443-555B-408A-A5D0-D2E0429E66E1}" sibTransId="{FFDFC554-77A9-4691-BF59-48982F777072}"/>
    <dgm:cxn modelId="{BD3C26D1-C6FA-477D-B73C-E8C37530AD04}" type="presOf" srcId="{A7DCFF12-B4CE-422B-8385-EB26AB2B6D66}" destId="{2075F614-8E4F-4BBE-ABA5-73CE469AB23D}" srcOrd="0" destOrd="0" presId="urn:diagrams.loki3.com/BracketList+Icon"/>
    <dgm:cxn modelId="{048A8197-B161-4D58-8965-5F6F9788D1A7}" type="presOf" srcId="{9D8D64B4-F1CA-427E-ABA5-4E0C7C6649C6}" destId="{134BA6D9-E3AC-4DCF-B654-2B68CCA60C36}" srcOrd="0" destOrd="1" presId="urn:diagrams.loki3.com/BracketList+Icon"/>
    <dgm:cxn modelId="{57EF3499-2C1A-4217-A67A-BA810586FFFB}" type="presOf" srcId="{6A5046B4-55A3-422C-803D-4E95EE1C4190}" destId="{4EF50D2D-098C-40BC-A472-0F4529AF29CB}" srcOrd="0" destOrd="3" presId="urn:diagrams.loki3.com/BracketList+Icon"/>
    <dgm:cxn modelId="{8863ECE1-7B7C-448C-BB01-8AB0C0EC5F3A}" type="presOf" srcId="{A6304B5D-4129-4B8A-BC01-31D119DB2C06}" destId="{F983F754-3A2F-4739-9AD8-159368A6D26E}" srcOrd="0" destOrd="0" presId="urn:diagrams.loki3.com/BracketList+Icon"/>
    <dgm:cxn modelId="{16805DD8-865C-4E29-B29A-6AF7788F10FA}" srcId="{C4B2EAF4-BD47-4426-B737-3B1B6B109C38}" destId="{DE3FA8A9-7CB3-4B38-B819-8096D1D52340}" srcOrd="2" destOrd="0" parTransId="{7A2E844E-4478-4F41-93D7-9F5C9FD37BFF}" sibTransId="{E0184CC1-F86A-401C-A619-D32980A75A27}"/>
    <dgm:cxn modelId="{49D91C8D-0B31-484E-B66F-4BF3E4B293E6}" srcId="{5C097D8C-A1D7-4A42-932D-005EC583A86E}" destId="{BD44DC74-8A97-4156-BB17-6D3EE991B11F}" srcOrd="4" destOrd="0" parTransId="{CBFA5B1F-D754-4DFD-B865-E959602EC279}" sibTransId="{01646D45-9CC4-4813-94A0-B6760E14EFCE}"/>
    <dgm:cxn modelId="{CAA75657-6425-47FD-852E-ADFBA2D74FA9}" srcId="{5C097D8C-A1D7-4A42-932D-005EC583A86E}" destId="{F426DC37-1D62-41D4-9FB4-70F419097965}" srcOrd="3" destOrd="0" parTransId="{ED5EEA28-D65D-424A-AD1E-E4E1C588C084}" sibTransId="{721D1094-C2E5-4040-917D-2C3D5E6DFE71}"/>
    <dgm:cxn modelId="{686945CF-1935-4DEF-88E9-5DD096D2FF02}" type="presOf" srcId="{7F248943-8391-4C68-8451-A21230BDF317}" destId="{7D086503-7F81-40B0-B47C-23A0E2F99F57}" srcOrd="0" destOrd="2" presId="urn:diagrams.loki3.com/BracketList+Icon"/>
    <dgm:cxn modelId="{466F9A47-D82A-45BF-A4AD-F48BC72FFD2E}" type="presOf" srcId="{021553B4-A2D4-4102-9F51-8E53D6C661FA}" destId="{C47B8F3D-B9F4-4D9E-9109-7A8500D74B89}" srcOrd="0" destOrd="0" presId="urn:diagrams.loki3.com/BracketList+Icon"/>
    <dgm:cxn modelId="{8AF912DC-76E7-43C8-9204-8968436F864C}" srcId="{5C70D84D-AB2D-438E-99F4-B368112A6317}" destId="{046798B9-B4BD-43E2-8A4D-DC638EA25D80}" srcOrd="0" destOrd="0" parTransId="{C6C664C3-9890-47D5-A0A1-A7D5AFC1FC85}" sibTransId="{13C88FDA-9C0A-4CB9-A63E-1568544C01C2}"/>
    <dgm:cxn modelId="{AC93C1D6-977F-485E-BE3C-FAA771F3E03A}" srcId="{5C70D84D-AB2D-438E-99F4-B368112A6317}" destId="{E62AA83A-6BC2-4CA0-8011-8CE3B245E9E8}" srcOrd="3" destOrd="0" parTransId="{A86D6135-6021-492D-BD06-CEDC8AB6D4CB}" sibTransId="{A382F6EB-F4D8-4256-A345-975091CA4014}"/>
    <dgm:cxn modelId="{89527055-CC02-40E0-B2D4-F0AA01D501A6}" srcId="{A7DCFF12-B4CE-422B-8385-EB26AB2B6D66}" destId="{64F21CAC-B78A-4F3F-840A-C87FF55A61BF}" srcOrd="1" destOrd="0" parTransId="{82D9C6F5-9883-49A8-998E-CAC3A430B8B0}" sibTransId="{203C59F4-456D-4C2C-9D52-62F9D11C351C}"/>
    <dgm:cxn modelId="{D308B231-9E03-4EC4-9869-AC65BEF982A1}" srcId="{021553B4-A2D4-4102-9F51-8E53D6C661FA}" destId="{1632E556-4791-4592-B6FD-4BB20891A121}" srcOrd="1" destOrd="0" parTransId="{DBFFA137-79D9-49D5-8E39-20C22EED3B17}" sibTransId="{ABAFC468-20C2-4CA4-97EE-BD3A80AE1F87}"/>
    <dgm:cxn modelId="{6293DEE1-5104-42CA-89BE-60C2644CC4A7}" srcId="{5C097D8C-A1D7-4A42-932D-005EC583A86E}" destId="{A7DCFF12-B4CE-422B-8385-EB26AB2B6D66}" srcOrd="5" destOrd="0" parTransId="{22E9B500-258D-4DA2-84EC-D24A4D6FEC94}" sibTransId="{C2E69365-9DF4-4928-B57A-E9E4175CA032}"/>
    <dgm:cxn modelId="{03ACAE9F-CE28-4032-A8AD-2E2C7381F391}" type="presParOf" srcId="{C61540B1-ED50-476B-B0C3-3383FEBE9FD5}" destId="{5E24C99E-2610-44E7-A452-B00A060E370A}" srcOrd="0" destOrd="0" presId="urn:diagrams.loki3.com/BracketList+Icon"/>
    <dgm:cxn modelId="{1FFB287D-08AD-4095-B6E3-B74E269B40A3}" type="presParOf" srcId="{5E24C99E-2610-44E7-A452-B00A060E370A}" destId="{BAC1ED4A-52FD-4414-898B-1B4E41703B8D}" srcOrd="0" destOrd="0" presId="urn:diagrams.loki3.com/BracketList+Icon"/>
    <dgm:cxn modelId="{A63B1F10-331D-4AB8-8DD3-643AA9A7A3DE}" type="presParOf" srcId="{5E24C99E-2610-44E7-A452-B00A060E370A}" destId="{9107DE34-97B2-4964-BFF8-64ECC0632060}" srcOrd="1" destOrd="0" presId="urn:diagrams.loki3.com/BracketList+Icon"/>
    <dgm:cxn modelId="{F1AAA4E1-E5E4-431E-9924-F23388229ABD}" type="presParOf" srcId="{5E24C99E-2610-44E7-A452-B00A060E370A}" destId="{8C8C732A-8D8F-41F1-9A9F-36D5F6C06872}" srcOrd="2" destOrd="0" presId="urn:diagrams.loki3.com/BracketList+Icon"/>
    <dgm:cxn modelId="{95FC692E-08C6-4B21-AE3E-720CB1DD4A01}" type="presParOf" srcId="{5E24C99E-2610-44E7-A452-B00A060E370A}" destId="{4EF50D2D-098C-40BC-A472-0F4529AF29CB}" srcOrd="3" destOrd="0" presId="urn:diagrams.loki3.com/BracketList+Icon"/>
    <dgm:cxn modelId="{D1D7A363-4A1C-4FB5-B711-B06EF747C84F}" type="presParOf" srcId="{C61540B1-ED50-476B-B0C3-3383FEBE9FD5}" destId="{4FDC68B1-CE24-4418-8799-D4D910B012EA}" srcOrd="1" destOrd="0" presId="urn:diagrams.loki3.com/BracketList+Icon"/>
    <dgm:cxn modelId="{DC91F449-356C-4E07-912C-376B93BF409D}" type="presParOf" srcId="{C61540B1-ED50-476B-B0C3-3383FEBE9FD5}" destId="{5017FDA1-87E6-4E2B-838F-A3497F91C1AC}" srcOrd="2" destOrd="0" presId="urn:diagrams.loki3.com/BracketList+Icon"/>
    <dgm:cxn modelId="{35B1F85D-2CEA-4C15-B300-DF5124D519EE}" type="presParOf" srcId="{5017FDA1-87E6-4E2B-838F-A3497F91C1AC}" destId="{081D4383-D377-4BFA-9362-7A6943B1139C}" srcOrd="0" destOrd="0" presId="urn:diagrams.loki3.com/BracketList+Icon"/>
    <dgm:cxn modelId="{5950C8EC-6084-4235-BEE9-CFD797B2BC84}" type="presParOf" srcId="{5017FDA1-87E6-4E2B-838F-A3497F91C1AC}" destId="{70CE4076-34E5-44DC-BB7C-A6DC0FBE7B09}" srcOrd="1" destOrd="0" presId="urn:diagrams.loki3.com/BracketList+Icon"/>
    <dgm:cxn modelId="{2936BAA1-1CD5-46EA-8D1A-DC76BB67544F}" type="presParOf" srcId="{5017FDA1-87E6-4E2B-838F-A3497F91C1AC}" destId="{E4E787BB-7696-4D37-9F8B-31A9EFC89315}" srcOrd="2" destOrd="0" presId="urn:diagrams.loki3.com/BracketList+Icon"/>
    <dgm:cxn modelId="{C417801D-0B2B-4FDA-95F3-2C8F4D98056C}" type="presParOf" srcId="{5017FDA1-87E6-4E2B-838F-A3497F91C1AC}" destId="{7D086503-7F81-40B0-B47C-23A0E2F99F57}" srcOrd="3" destOrd="0" presId="urn:diagrams.loki3.com/BracketList+Icon"/>
    <dgm:cxn modelId="{A848B12A-CA56-4123-948D-8E49E34E573F}" type="presParOf" srcId="{C61540B1-ED50-476B-B0C3-3383FEBE9FD5}" destId="{68857EEE-47D6-4FDE-9FD9-84AAA4C731B7}" srcOrd="3" destOrd="0" presId="urn:diagrams.loki3.com/BracketList+Icon"/>
    <dgm:cxn modelId="{EE2A15FE-B925-4032-808F-808DCF434A1C}" type="presParOf" srcId="{C61540B1-ED50-476B-B0C3-3383FEBE9FD5}" destId="{96AD1393-A5AD-4B8A-9A0C-35B40DF92E98}" srcOrd="4" destOrd="0" presId="urn:diagrams.loki3.com/BracketList+Icon"/>
    <dgm:cxn modelId="{216C696F-FE3B-481D-B611-724E3B933EC3}" type="presParOf" srcId="{96AD1393-A5AD-4B8A-9A0C-35B40DF92E98}" destId="{C47B8F3D-B9F4-4D9E-9109-7A8500D74B89}" srcOrd="0" destOrd="0" presId="urn:diagrams.loki3.com/BracketList+Icon"/>
    <dgm:cxn modelId="{B2D6F566-03B8-42BC-83AF-BF1C7956CDBE}" type="presParOf" srcId="{96AD1393-A5AD-4B8A-9A0C-35B40DF92E98}" destId="{D6A7E45C-8B93-4C95-9C25-1346070ADA2E}" srcOrd="1" destOrd="0" presId="urn:diagrams.loki3.com/BracketList+Icon"/>
    <dgm:cxn modelId="{FFF50A77-1875-4E0F-B51E-6DAFB0EC0830}" type="presParOf" srcId="{96AD1393-A5AD-4B8A-9A0C-35B40DF92E98}" destId="{8F83E536-B08D-4D88-B487-30261AAFD63E}" srcOrd="2" destOrd="0" presId="urn:diagrams.loki3.com/BracketList+Icon"/>
    <dgm:cxn modelId="{CD72D9BB-F03B-4889-8E45-BF71F3ED57CD}" type="presParOf" srcId="{96AD1393-A5AD-4B8A-9A0C-35B40DF92E98}" destId="{F983F754-3A2F-4739-9AD8-159368A6D26E}" srcOrd="3" destOrd="0" presId="urn:diagrams.loki3.com/BracketList+Icon"/>
    <dgm:cxn modelId="{6848C351-8A14-445A-8356-A8A603D8673A}" type="presParOf" srcId="{C61540B1-ED50-476B-B0C3-3383FEBE9FD5}" destId="{8434F0E2-F625-4912-B9D6-65B3A6AA4DBC}" srcOrd="5" destOrd="0" presId="urn:diagrams.loki3.com/BracketList+Icon"/>
    <dgm:cxn modelId="{DB292889-CD96-4B78-8498-B48E01EAA9EB}" type="presParOf" srcId="{C61540B1-ED50-476B-B0C3-3383FEBE9FD5}" destId="{285D8AC0-76E9-46E2-AEA9-24B8F82794F7}" srcOrd="6" destOrd="0" presId="urn:diagrams.loki3.com/BracketList+Icon"/>
    <dgm:cxn modelId="{DFF3A38E-52D0-42AF-802C-82D79511FB00}" type="presParOf" srcId="{285D8AC0-76E9-46E2-AEA9-24B8F82794F7}" destId="{9ACFFF85-8701-467E-A26F-2A34BA2D9F65}" srcOrd="0" destOrd="0" presId="urn:diagrams.loki3.com/BracketList+Icon"/>
    <dgm:cxn modelId="{F116DFE6-B0F7-4D72-918D-CFB79440D081}" type="presParOf" srcId="{285D8AC0-76E9-46E2-AEA9-24B8F82794F7}" destId="{1370CD00-6A7F-4DE2-A7C7-755A7D7479B5}" srcOrd="1" destOrd="0" presId="urn:diagrams.loki3.com/BracketList+Icon"/>
    <dgm:cxn modelId="{EEA80A35-30FC-45C8-81F6-7BB6DCCB8319}" type="presParOf" srcId="{285D8AC0-76E9-46E2-AEA9-24B8F82794F7}" destId="{D8B3283A-C38D-4E52-80A1-3ADD3B7BE417}" srcOrd="2" destOrd="0" presId="urn:diagrams.loki3.com/BracketList+Icon"/>
    <dgm:cxn modelId="{490AED32-F336-4500-9F27-FB5D25527520}" type="presParOf" srcId="{285D8AC0-76E9-46E2-AEA9-24B8F82794F7}" destId="{FDFC0923-A6C9-413A-8110-549AB5E45C18}" srcOrd="3" destOrd="0" presId="urn:diagrams.loki3.com/BracketList+Icon"/>
    <dgm:cxn modelId="{A9F51028-9140-4CFB-8EF9-8C828919F265}" type="presParOf" srcId="{C61540B1-ED50-476B-B0C3-3383FEBE9FD5}" destId="{2131281A-ABD4-4B50-8E10-9D8AED289AF3}" srcOrd="7" destOrd="0" presId="urn:diagrams.loki3.com/BracketList+Icon"/>
    <dgm:cxn modelId="{454BFF77-6C30-4CE2-BBA0-97733A2C02C6}" type="presParOf" srcId="{C61540B1-ED50-476B-B0C3-3383FEBE9FD5}" destId="{52A5D12D-9DE3-4F2C-80C1-16FABD3CCAC0}" srcOrd="8" destOrd="0" presId="urn:diagrams.loki3.com/BracketList+Icon"/>
    <dgm:cxn modelId="{438CA753-CB2B-4743-A7A6-E87FFA80FCCF}" type="presParOf" srcId="{52A5D12D-9DE3-4F2C-80C1-16FABD3CCAC0}" destId="{4750E7FA-27DD-4304-97C1-F56F6772E983}" srcOrd="0" destOrd="0" presId="urn:diagrams.loki3.com/BracketList+Icon"/>
    <dgm:cxn modelId="{E672AA27-8831-448A-B650-5C58B3DC0BA4}" type="presParOf" srcId="{52A5D12D-9DE3-4F2C-80C1-16FABD3CCAC0}" destId="{C91E77F0-AB43-46DF-A63A-B0E74005A53C}" srcOrd="1" destOrd="0" presId="urn:diagrams.loki3.com/BracketList+Icon"/>
    <dgm:cxn modelId="{02BBBFE5-4FBF-4741-AC7A-7237A8DE0261}" type="presParOf" srcId="{52A5D12D-9DE3-4F2C-80C1-16FABD3CCAC0}" destId="{CD4BF848-5DFC-498D-8AD3-5CE56EDD0295}" srcOrd="2" destOrd="0" presId="urn:diagrams.loki3.com/BracketList+Icon"/>
    <dgm:cxn modelId="{0E924A03-DB8E-4BA4-BE28-7D6ACDD73C52}" type="presParOf" srcId="{52A5D12D-9DE3-4F2C-80C1-16FABD3CCAC0}" destId="{134BA6D9-E3AC-4DCF-B654-2B68CCA60C36}" srcOrd="3" destOrd="0" presId="urn:diagrams.loki3.com/BracketList+Icon"/>
    <dgm:cxn modelId="{BE242945-C96E-4A09-B943-5E48BAB80C90}" type="presParOf" srcId="{C61540B1-ED50-476B-B0C3-3383FEBE9FD5}" destId="{0FF8A95E-FB69-4200-98F7-247875B8F4CB}" srcOrd="9" destOrd="0" presId="urn:diagrams.loki3.com/BracketList+Icon"/>
    <dgm:cxn modelId="{9B76923F-71E0-4914-A762-67AB6C1E6560}" type="presParOf" srcId="{C61540B1-ED50-476B-B0C3-3383FEBE9FD5}" destId="{EA8CD4B9-1DC7-4566-B89E-6C2A78F5D966}" srcOrd="10" destOrd="0" presId="urn:diagrams.loki3.com/BracketList+Icon"/>
    <dgm:cxn modelId="{E088DDA0-E23F-4B04-8AA3-6056CA445200}" type="presParOf" srcId="{EA8CD4B9-1DC7-4566-B89E-6C2A78F5D966}" destId="{2075F614-8E4F-4BBE-ABA5-73CE469AB23D}" srcOrd="0" destOrd="0" presId="urn:diagrams.loki3.com/BracketList+Icon"/>
    <dgm:cxn modelId="{282C4BFD-3D74-4E97-8C32-3B5B1716D3D8}" type="presParOf" srcId="{EA8CD4B9-1DC7-4566-B89E-6C2A78F5D966}" destId="{55BBB0F7-F1A9-48A5-87CE-E2E50986D95E}" srcOrd="1" destOrd="0" presId="urn:diagrams.loki3.com/BracketList+Icon"/>
    <dgm:cxn modelId="{D73F08CE-F43F-455B-BBB8-117B6E0052EF}" type="presParOf" srcId="{EA8CD4B9-1DC7-4566-B89E-6C2A78F5D966}" destId="{C130D316-575D-4DFB-AE17-DD9A461C507A}" srcOrd="2" destOrd="0" presId="urn:diagrams.loki3.com/BracketList+Icon"/>
    <dgm:cxn modelId="{DD3BDF4A-6627-4F00-93BA-9B7E999DF5F3}" type="presParOf" srcId="{EA8CD4B9-1DC7-4566-B89E-6C2A78F5D966}" destId="{0C1FA833-8B1E-4CC4-9766-E4EFBA447465}"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0F3F2D-E358-439E-A374-5C45B458B6B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7076D17-C7CE-413C-9AD5-9EAA949924DB}">
      <dgm:prSet phldrT="[Text]" custT="1"/>
      <dgm:spPr/>
      <dgm:t>
        <a:bodyPr/>
        <a:lstStyle/>
        <a:p>
          <a:r>
            <a:rPr lang="en-US" sz="1400" b="1" dirty="0" smtClean="0">
              <a:solidFill>
                <a:srgbClr val="FF0000"/>
              </a:solidFill>
            </a:rPr>
            <a:t>maltreatment report</a:t>
          </a:r>
          <a:endParaRPr lang="en-US" sz="1400" b="1" dirty="0">
            <a:solidFill>
              <a:srgbClr val="FF0000"/>
            </a:solidFill>
          </a:endParaRPr>
        </a:p>
      </dgm:t>
    </dgm:pt>
    <dgm:pt modelId="{C2218757-5329-43EF-BF68-FE58BD862685}" type="parTrans" cxnId="{AAAB9321-6731-4D5B-9CD0-4E8EC2184B51}">
      <dgm:prSet/>
      <dgm:spPr/>
      <dgm:t>
        <a:bodyPr/>
        <a:lstStyle/>
        <a:p>
          <a:endParaRPr lang="en-US"/>
        </a:p>
      </dgm:t>
    </dgm:pt>
    <dgm:pt modelId="{F381DCBC-FFC1-4664-8521-46F37D5AC5C5}" type="sibTrans" cxnId="{AAAB9321-6731-4D5B-9CD0-4E8EC2184B51}">
      <dgm:prSet/>
      <dgm:spPr/>
      <dgm:t>
        <a:bodyPr/>
        <a:lstStyle/>
        <a:p>
          <a:endParaRPr lang="en-US"/>
        </a:p>
      </dgm:t>
    </dgm:pt>
    <dgm:pt modelId="{8FE0C2F1-EE31-4AB6-93C9-9BC8C5F35702}">
      <dgm:prSet phldrT="[Text]" custT="1"/>
      <dgm:spPr/>
      <dgm:t>
        <a:bodyPr/>
        <a:lstStyle/>
        <a:p>
          <a:r>
            <a:rPr lang="en-US" sz="1400" b="1" dirty="0" smtClean="0">
              <a:solidFill>
                <a:srgbClr val="FF0000"/>
              </a:solidFill>
            </a:rPr>
            <a:t>child dies</a:t>
          </a:r>
          <a:endParaRPr lang="en-US" sz="1400" b="1" dirty="0">
            <a:solidFill>
              <a:srgbClr val="FF0000"/>
            </a:solidFill>
          </a:endParaRPr>
        </a:p>
      </dgm:t>
    </dgm:pt>
    <dgm:pt modelId="{B554FD34-360E-45E9-8C44-F48F3345AB24}" type="parTrans" cxnId="{DD899F9B-FE64-49E6-8EBE-0C7504CD7581}">
      <dgm:prSet/>
      <dgm:spPr/>
      <dgm:t>
        <a:bodyPr/>
        <a:lstStyle/>
        <a:p>
          <a:endParaRPr lang="en-US"/>
        </a:p>
      </dgm:t>
    </dgm:pt>
    <dgm:pt modelId="{AAE23298-8E08-4FFF-95EF-3A9AFB31E5F0}" type="sibTrans" cxnId="{DD899F9B-FE64-49E6-8EBE-0C7504CD7581}">
      <dgm:prSet/>
      <dgm:spPr/>
      <dgm:t>
        <a:bodyPr/>
        <a:lstStyle/>
        <a:p>
          <a:endParaRPr lang="en-US"/>
        </a:p>
      </dgm:t>
    </dgm:pt>
    <dgm:pt modelId="{31B55D94-351F-4F1A-B891-592B5EDDFC10}">
      <dgm:prSet phldrT="[Text]" custT="1"/>
      <dgm:spPr/>
      <dgm:t>
        <a:bodyPr/>
        <a:lstStyle/>
        <a:p>
          <a:r>
            <a:rPr lang="en-US" sz="1400" b="1" dirty="0" smtClean="0">
              <a:solidFill>
                <a:srgbClr val="FF0000"/>
              </a:solidFill>
            </a:rPr>
            <a:t>public outcry</a:t>
          </a:r>
          <a:endParaRPr lang="en-US" sz="1400" b="1" dirty="0">
            <a:solidFill>
              <a:srgbClr val="FF0000"/>
            </a:solidFill>
          </a:endParaRPr>
        </a:p>
      </dgm:t>
    </dgm:pt>
    <dgm:pt modelId="{7CEC64A5-0D28-421D-8849-0F39BB91D7E0}" type="parTrans" cxnId="{E7125B9D-9F0B-40E8-BC7E-4EADDC01E9E2}">
      <dgm:prSet/>
      <dgm:spPr/>
      <dgm:t>
        <a:bodyPr/>
        <a:lstStyle/>
        <a:p>
          <a:endParaRPr lang="en-US"/>
        </a:p>
      </dgm:t>
    </dgm:pt>
    <dgm:pt modelId="{E41F2D64-046D-4AE3-8EA3-A1E1E1E73EF8}" type="sibTrans" cxnId="{E7125B9D-9F0B-40E8-BC7E-4EADDC01E9E2}">
      <dgm:prSet/>
      <dgm:spPr/>
      <dgm:t>
        <a:bodyPr/>
        <a:lstStyle/>
        <a:p>
          <a:endParaRPr lang="en-US"/>
        </a:p>
      </dgm:t>
    </dgm:pt>
    <dgm:pt modelId="{D12EAD11-7442-4812-8CBE-577780253B96}">
      <dgm:prSet phldrT="[Text]" custT="1"/>
      <dgm:spPr/>
      <dgm:t>
        <a:bodyPr/>
        <a:lstStyle/>
        <a:p>
          <a:r>
            <a:rPr lang="en-US" sz="1400" b="1" dirty="0" smtClean="0">
              <a:solidFill>
                <a:srgbClr val="FF0000"/>
              </a:solidFill>
            </a:rPr>
            <a:t>public</a:t>
          </a:r>
          <a:r>
            <a:rPr lang="en-US" sz="1400" b="1" baseline="0" dirty="0" smtClean="0">
              <a:solidFill>
                <a:srgbClr val="FF0000"/>
              </a:solidFill>
            </a:rPr>
            <a:t> hearings</a:t>
          </a:r>
          <a:endParaRPr lang="en-US" sz="1400" b="1" dirty="0">
            <a:solidFill>
              <a:srgbClr val="FF0000"/>
            </a:solidFill>
          </a:endParaRPr>
        </a:p>
      </dgm:t>
    </dgm:pt>
    <dgm:pt modelId="{B1808300-1277-437D-94EC-660EFFC2328E}" type="parTrans" cxnId="{9F0040C7-7742-44CD-8A22-2276450DCBA3}">
      <dgm:prSet/>
      <dgm:spPr/>
      <dgm:t>
        <a:bodyPr/>
        <a:lstStyle/>
        <a:p>
          <a:endParaRPr lang="en-US"/>
        </a:p>
      </dgm:t>
    </dgm:pt>
    <dgm:pt modelId="{DEFFD6C5-780C-4B11-9AB9-CFE375B60416}" type="sibTrans" cxnId="{9F0040C7-7742-44CD-8A22-2276450DCBA3}">
      <dgm:prSet/>
      <dgm:spPr/>
      <dgm:t>
        <a:bodyPr/>
        <a:lstStyle/>
        <a:p>
          <a:endParaRPr lang="en-US"/>
        </a:p>
      </dgm:t>
    </dgm:pt>
    <dgm:pt modelId="{80BE357C-8FE1-49DC-AB56-41E2D5D9C494}">
      <dgm:prSet custT="1"/>
      <dgm:spPr/>
      <dgm:t>
        <a:bodyPr/>
        <a:lstStyle/>
        <a:p>
          <a:r>
            <a:rPr lang="en-US" sz="1400" b="1" dirty="0" smtClean="0">
              <a:solidFill>
                <a:srgbClr val="FF0000"/>
              </a:solidFill>
            </a:rPr>
            <a:t>child welfare director ousted</a:t>
          </a:r>
          <a:endParaRPr lang="en-US" sz="1400" b="1" dirty="0">
            <a:solidFill>
              <a:srgbClr val="FF0000"/>
            </a:solidFill>
          </a:endParaRPr>
        </a:p>
      </dgm:t>
    </dgm:pt>
    <dgm:pt modelId="{2FE91654-D5C4-44DA-9EF5-7E04487D1DA5}" type="parTrans" cxnId="{A0B31117-8DE7-48EB-8058-100A353EA370}">
      <dgm:prSet/>
      <dgm:spPr/>
      <dgm:t>
        <a:bodyPr/>
        <a:lstStyle/>
        <a:p>
          <a:endParaRPr lang="en-US"/>
        </a:p>
      </dgm:t>
    </dgm:pt>
    <dgm:pt modelId="{F57983F7-8E70-4B20-9B6B-207B52F42594}" type="sibTrans" cxnId="{A0B31117-8DE7-48EB-8058-100A353EA370}">
      <dgm:prSet/>
      <dgm:spPr/>
      <dgm:t>
        <a:bodyPr/>
        <a:lstStyle/>
        <a:p>
          <a:endParaRPr lang="en-US"/>
        </a:p>
      </dgm:t>
    </dgm:pt>
    <dgm:pt modelId="{8A5C3016-889A-4240-A1FE-90DE4F08D3C6}">
      <dgm:prSet custT="1"/>
      <dgm:spPr/>
      <dgm:t>
        <a:bodyPr/>
        <a:lstStyle/>
        <a:p>
          <a:r>
            <a:rPr lang="en-US" sz="1400" b="1" dirty="0" smtClean="0">
              <a:solidFill>
                <a:srgbClr val="FF0000"/>
              </a:solidFill>
            </a:rPr>
            <a:t>agency redesign</a:t>
          </a:r>
          <a:endParaRPr lang="en-US" sz="1400" b="1" dirty="0">
            <a:solidFill>
              <a:srgbClr val="FF0000"/>
            </a:solidFill>
          </a:endParaRPr>
        </a:p>
      </dgm:t>
    </dgm:pt>
    <dgm:pt modelId="{6B864CA1-57D0-4FFE-BD4D-41BB964D6A7E}" type="parTrans" cxnId="{25686C43-269D-4B3C-A8C6-9C21D4F305EF}">
      <dgm:prSet/>
      <dgm:spPr/>
      <dgm:t>
        <a:bodyPr/>
        <a:lstStyle/>
        <a:p>
          <a:endParaRPr lang="en-US"/>
        </a:p>
      </dgm:t>
    </dgm:pt>
    <dgm:pt modelId="{DDC9FCC5-5605-4CB2-A839-6B1095167B46}" type="sibTrans" cxnId="{25686C43-269D-4B3C-A8C6-9C21D4F305EF}">
      <dgm:prSet/>
      <dgm:spPr/>
      <dgm:t>
        <a:bodyPr/>
        <a:lstStyle/>
        <a:p>
          <a:endParaRPr lang="en-US"/>
        </a:p>
      </dgm:t>
    </dgm:pt>
    <dgm:pt modelId="{34A9B3F0-7E7C-4589-9C97-485B5339B38C}" type="pres">
      <dgm:prSet presAssocID="{F30F3F2D-E358-439E-A374-5C45B458B6B2}" presName="cycle" presStyleCnt="0">
        <dgm:presLayoutVars>
          <dgm:dir/>
          <dgm:resizeHandles val="exact"/>
        </dgm:presLayoutVars>
      </dgm:prSet>
      <dgm:spPr/>
      <dgm:t>
        <a:bodyPr/>
        <a:lstStyle/>
        <a:p>
          <a:endParaRPr lang="en-US"/>
        </a:p>
      </dgm:t>
    </dgm:pt>
    <dgm:pt modelId="{3D973B12-B190-46ED-B370-1701D63211FB}" type="pres">
      <dgm:prSet presAssocID="{D7076D17-C7CE-413C-9AD5-9EAA949924DB}" presName="dummy" presStyleCnt="0"/>
      <dgm:spPr/>
    </dgm:pt>
    <dgm:pt modelId="{9F74EA5B-9016-45E9-9BF0-9E8BEE62C9CE}" type="pres">
      <dgm:prSet presAssocID="{D7076D17-C7CE-413C-9AD5-9EAA949924DB}" presName="node" presStyleLbl="revTx" presStyleIdx="0" presStyleCnt="6" custScaleX="139560" custRadScaleRad="98840" custRadScaleInc="13823">
        <dgm:presLayoutVars>
          <dgm:bulletEnabled val="1"/>
        </dgm:presLayoutVars>
      </dgm:prSet>
      <dgm:spPr/>
      <dgm:t>
        <a:bodyPr/>
        <a:lstStyle/>
        <a:p>
          <a:endParaRPr lang="en-US"/>
        </a:p>
      </dgm:t>
    </dgm:pt>
    <dgm:pt modelId="{CCE5EBE7-7FFF-470A-906C-D844E88AE411}" type="pres">
      <dgm:prSet presAssocID="{F381DCBC-FFC1-4664-8521-46F37D5AC5C5}" presName="sibTrans" presStyleLbl="node1" presStyleIdx="0" presStyleCnt="6"/>
      <dgm:spPr/>
      <dgm:t>
        <a:bodyPr/>
        <a:lstStyle/>
        <a:p>
          <a:endParaRPr lang="en-US"/>
        </a:p>
      </dgm:t>
    </dgm:pt>
    <dgm:pt modelId="{08D5377E-517D-42B5-AAED-A6F452D495C7}" type="pres">
      <dgm:prSet presAssocID="{8FE0C2F1-EE31-4AB6-93C9-9BC8C5F35702}" presName="dummy" presStyleCnt="0"/>
      <dgm:spPr/>
    </dgm:pt>
    <dgm:pt modelId="{884887B2-7292-4A58-BE41-98C2C7C40419}" type="pres">
      <dgm:prSet presAssocID="{8FE0C2F1-EE31-4AB6-93C9-9BC8C5F35702}" presName="node" presStyleLbl="revTx" presStyleIdx="1" presStyleCnt="6" custScaleX="132378">
        <dgm:presLayoutVars>
          <dgm:bulletEnabled val="1"/>
        </dgm:presLayoutVars>
      </dgm:prSet>
      <dgm:spPr/>
      <dgm:t>
        <a:bodyPr/>
        <a:lstStyle/>
        <a:p>
          <a:endParaRPr lang="en-US"/>
        </a:p>
      </dgm:t>
    </dgm:pt>
    <dgm:pt modelId="{CEEB6C1D-F002-4D97-BEDE-E56AE6242E18}" type="pres">
      <dgm:prSet presAssocID="{AAE23298-8E08-4FFF-95EF-3A9AFB31E5F0}" presName="sibTrans" presStyleLbl="node1" presStyleIdx="1" presStyleCnt="6"/>
      <dgm:spPr/>
      <dgm:t>
        <a:bodyPr/>
        <a:lstStyle/>
        <a:p>
          <a:endParaRPr lang="en-US"/>
        </a:p>
      </dgm:t>
    </dgm:pt>
    <dgm:pt modelId="{B8EC7AAF-0F77-43A2-BD0A-6C82A340102C}" type="pres">
      <dgm:prSet presAssocID="{31B55D94-351F-4F1A-B891-592B5EDDFC10}" presName="dummy" presStyleCnt="0"/>
      <dgm:spPr/>
    </dgm:pt>
    <dgm:pt modelId="{8BF2B9A3-E516-40B1-A8D8-31D46FDAC00A}" type="pres">
      <dgm:prSet presAssocID="{31B55D94-351F-4F1A-B891-592B5EDDFC10}" presName="node" presStyleLbl="revTx" presStyleIdx="2" presStyleCnt="6" custScaleX="132378" custRadScaleRad="99638" custRadScaleInc="-12347">
        <dgm:presLayoutVars>
          <dgm:bulletEnabled val="1"/>
        </dgm:presLayoutVars>
      </dgm:prSet>
      <dgm:spPr/>
      <dgm:t>
        <a:bodyPr/>
        <a:lstStyle/>
        <a:p>
          <a:endParaRPr lang="en-US"/>
        </a:p>
      </dgm:t>
    </dgm:pt>
    <dgm:pt modelId="{186216B5-08FF-478B-8951-B7253E3981E6}" type="pres">
      <dgm:prSet presAssocID="{E41F2D64-046D-4AE3-8EA3-A1E1E1E73EF8}" presName="sibTrans" presStyleLbl="node1" presStyleIdx="2" presStyleCnt="6"/>
      <dgm:spPr/>
      <dgm:t>
        <a:bodyPr/>
        <a:lstStyle/>
        <a:p>
          <a:endParaRPr lang="en-US"/>
        </a:p>
      </dgm:t>
    </dgm:pt>
    <dgm:pt modelId="{5A6F08F2-9AF7-48C1-9D5A-D85D20138B10}" type="pres">
      <dgm:prSet presAssocID="{D12EAD11-7442-4812-8CBE-577780253B96}" presName="dummy" presStyleCnt="0"/>
      <dgm:spPr/>
    </dgm:pt>
    <dgm:pt modelId="{83ED581C-2974-423A-AAFD-D6711126D991}" type="pres">
      <dgm:prSet presAssocID="{D12EAD11-7442-4812-8CBE-577780253B96}" presName="node" presStyleLbl="revTx" presStyleIdx="3" presStyleCnt="6" custScaleX="132378">
        <dgm:presLayoutVars>
          <dgm:bulletEnabled val="1"/>
        </dgm:presLayoutVars>
      </dgm:prSet>
      <dgm:spPr/>
      <dgm:t>
        <a:bodyPr/>
        <a:lstStyle/>
        <a:p>
          <a:endParaRPr lang="en-US"/>
        </a:p>
      </dgm:t>
    </dgm:pt>
    <dgm:pt modelId="{FB34282E-B036-4B8E-984A-5FCEB04215A5}" type="pres">
      <dgm:prSet presAssocID="{DEFFD6C5-780C-4B11-9AB9-CFE375B60416}" presName="sibTrans" presStyleLbl="node1" presStyleIdx="3" presStyleCnt="6"/>
      <dgm:spPr/>
      <dgm:t>
        <a:bodyPr/>
        <a:lstStyle/>
        <a:p>
          <a:endParaRPr lang="en-US"/>
        </a:p>
      </dgm:t>
    </dgm:pt>
    <dgm:pt modelId="{7585D4AC-CAF8-4172-A89A-37DDF31336F1}" type="pres">
      <dgm:prSet presAssocID="{80BE357C-8FE1-49DC-AB56-41E2D5D9C494}" presName="dummy" presStyleCnt="0"/>
      <dgm:spPr/>
    </dgm:pt>
    <dgm:pt modelId="{68B1B938-68C9-4B36-97F8-D5ADEE4B3D15}" type="pres">
      <dgm:prSet presAssocID="{80BE357C-8FE1-49DC-AB56-41E2D5D9C494}" presName="node" presStyleLbl="revTx" presStyleIdx="4" presStyleCnt="6" custScaleX="171905">
        <dgm:presLayoutVars>
          <dgm:bulletEnabled val="1"/>
        </dgm:presLayoutVars>
      </dgm:prSet>
      <dgm:spPr/>
      <dgm:t>
        <a:bodyPr/>
        <a:lstStyle/>
        <a:p>
          <a:endParaRPr lang="en-US"/>
        </a:p>
      </dgm:t>
    </dgm:pt>
    <dgm:pt modelId="{D3ABED6A-AD14-4387-9269-C233B0C551E1}" type="pres">
      <dgm:prSet presAssocID="{F57983F7-8E70-4B20-9B6B-207B52F42594}" presName="sibTrans" presStyleLbl="node1" presStyleIdx="4" presStyleCnt="6"/>
      <dgm:spPr/>
      <dgm:t>
        <a:bodyPr/>
        <a:lstStyle/>
        <a:p>
          <a:endParaRPr lang="en-US"/>
        </a:p>
      </dgm:t>
    </dgm:pt>
    <dgm:pt modelId="{0B9ACEC9-1716-4600-B716-1AEB8408C569}" type="pres">
      <dgm:prSet presAssocID="{8A5C3016-889A-4240-A1FE-90DE4F08D3C6}" presName="dummy" presStyleCnt="0"/>
      <dgm:spPr/>
    </dgm:pt>
    <dgm:pt modelId="{E7F3F406-D490-4E17-9AE2-F1DD61A1097B}" type="pres">
      <dgm:prSet presAssocID="{8A5C3016-889A-4240-A1FE-90DE4F08D3C6}" presName="node" presStyleLbl="revTx" presStyleIdx="5" presStyleCnt="6" custScaleX="132378">
        <dgm:presLayoutVars>
          <dgm:bulletEnabled val="1"/>
        </dgm:presLayoutVars>
      </dgm:prSet>
      <dgm:spPr/>
      <dgm:t>
        <a:bodyPr/>
        <a:lstStyle/>
        <a:p>
          <a:endParaRPr lang="en-US"/>
        </a:p>
      </dgm:t>
    </dgm:pt>
    <dgm:pt modelId="{063FE0B9-2B28-45F7-9CB4-82D7C5DD1101}" type="pres">
      <dgm:prSet presAssocID="{DDC9FCC5-5605-4CB2-A839-6B1095167B46}" presName="sibTrans" presStyleLbl="node1" presStyleIdx="5" presStyleCnt="6"/>
      <dgm:spPr/>
      <dgm:t>
        <a:bodyPr/>
        <a:lstStyle/>
        <a:p>
          <a:endParaRPr lang="en-US"/>
        </a:p>
      </dgm:t>
    </dgm:pt>
  </dgm:ptLst>
  <dgm:cxnLst>
    <dgm:cxn modelId="{397B9C8B-6F8D-4FC7-BC5A-EE40FE977782}" type="presOf" srcId="{F381DCBC-FFC1-4664-8521-46F37D5AC5C5}" destId="{CCE5EBE7-7FFF-470A-906C-D844E88AE411}" srcOrd="0" destOrd="0" presId="urn:microsoft.com/office/officeart/2005/8/layout/cycle1"/>
    <dgm:cxn modelId="{1C888D15-22B6-4F03-AC32-F88CD825B451}" type="presOf" srcId="{D7076D17-C7CE-413C-9AD5-9EAA949924DB}" destId="{9F74EA5B-9016-45E9-9BF0-9E8BEE62C9CE}" srcOrd="0" destOrd="0" presId="urn:microsoft.com/office/officeart/2005/8/layout/cycle1"/>
    <dgm:cxn modelId="{F25C0EC1-9305-4727-B7E9-924EED942989}" type="presOf" srcId="{F57983F7-8E70-4B20-9B6B-207B52F42594}" destId="{D3ABED6A-AD14-4387-9269-C233B0C551E1}" srcOrd="0" destOrd="0" presId="urn:microsoft.com/office/officeart/2005/8/layout/cycle1"/>
    <dgm:cxn modelId="{0F13FC7C-6D06-4ABD-8F55-8530C5AB2611}" type="presOf" srcId="{F30F3F2D-E358-439E-A374-5C45B458B6B2}" destId="{34A9B3F0-7E7C-4589-9C97-485B5339B38C}" srcOrd="0" destOrd="0" presId="urn:microsoft.com/office/officeart/2005/8/layout/cycle1"/>
    <dgm:cxn modelId="{A0B31117-8DE7-48EB-8058-100A353EA370}" srcId="{F30F3F2D-E358-439E-A374-5C45B458B6B2}" destId="{80BE357C-8FE1-49DC-AB56-41E2D5D9C494}" srcOrd="4" destOrd="0" parTransId="{2FE91654-D5C4-44DA-9EF5-7E04487D1DA5}" sibTransId="{F57983F7-8E70-4B20-9B6B-207B52F42594}"/>
    <dgm:cxn modelId="{077C3572-8493-4D25-AC55-4B5AFD33237E}" type="presOf" srcId="{AAE23298-8E08-4FFF-95EF-3A9AFB31E5F0}" destId="{CEEB6C1D-F002-4D97-BEDE-E56AE6242E18}" srcOrd="0" destOrd="0" presId="urn:microsoft.com/office/officeart/2005/8/layout/cycle1"/>
    <dgm:cxn modelId="{62F229B8-1746-4D65-94D2-388F29587827}" type="presOf" srcId="{31B55D94-351F-4F1A-B891-592B5EDDFC10}" destId="{8BF2B9A3-E516-40B1-A8D8-31D46FDAC00A}" srcOrd="0" destOrd="0" presId="urn:microsoft.com/office/officeart/2005/8/layout/cycle1"/>
    <dgm:cxn modelId="{DD899F9B-FE64-49E6-8EBE-0C7504CD7581}" srcId="{F30F3F2D-E358-439E-A374-5C45B458B6B2}" destId="{8FE0C2F1-EE31-4AB6-93C9-9BC8C5F35702}" srcOrd="1" destOrd="0" parTransId="{B554FD34-360E-45E9-8C44-F48F3345AB24}" sibTransId="{AAE23298-8E08-4FFF-95EF-3A9AFB31E5F0}"/>
    <dgm:cxn modelId="{1B14CF52-82AE-4E7D-A389-B15959565874}" type="presOf" srcId="{80BE357C-8FE1-49DC-AB56-41E2D5D9C494}" destId="{68B1B938-68C9-4B36-97F8-D5ADEE4B3D15}" srcOrd="0" destOrd="0" presId="urn:microsoft.com/office/officeart/2005/8/layout/cycle1"/>
    <dgm:cxn modelId="{E7125B9D-9F0B-40E8-BC7E-4EADDC01E9E2}" srcId="{F30F3F2D-E358-439E-A374-5C45B458B6B2}" destId="{31B55D94-351F-4F1A-B891-592B5EDDFC10}" srcOrd="2" destOrd="0" parTransId="{7CEC64A5-0D28-421D-8849-0F39BB91D7E0}" sibTransId="{E41F2D64-046D-4AE3-8EA3-A1E1E1E73EF8}"/>
    <dgm:cxn modelId="{AAAB9321-6731-4D5B-9CD0-4E8EC2184B51}" srcId="{F30F3F2D-E358-439E-A374-5C45B458B6B2}" destId="{D7076D17-C7CE-413C-9AD5-9EAA949924DB}" srcOrd="0" destOrd="0" parTransId="{C2218757-5329-43EF-BF68-FE58BD862685}" sibTransId="{F381DCBC-FFC1-4664-8521-46F37D5AC5C5}"/>
    <dgm:cxn modelId="{0D0E9AAF-582B-419F-94BE-4DB175AED924}" type="presOf" srcId="{8A5C3016-889A-4240-A1FE-90DE4F08D3C6}" destId="{E7F3F406-D490-4E17-9AE2-F1DD61A1097B}" srcOrd="0" destOrd="0" presId="urn:microsoft.com/office/officeart/2005/8/layout/cycle1"/>
    <dgm:cxn modelId="{03462E97-5817-4517-A324-9E6E90929BED}" type="presOf" srcId="{DEFFD6C5-780C-4B11-9AB9-CFE375B60416}" destId="{FB34282E-B036-4B8E-984A-5FCEB04215A5}" srcOrd="0" destOrd="0" presId="urn:microsoft.com/office/officeart/2005/8/layout/cycle1"/>
    <dgm:cxn modelId="{B80DC7C0-007C-4F2D-A94A-C82C5BE40DE0}" type="presOf" srcId="{D12EAD11-7442-4812-8CBE-577780253B96}" destId="{83ED581C-2974-423A-AAFD-D6711126D991}" srcOrd="0" destOrd="0" presId="urn:microsoft.com/office/officeart/2005/8/layout/cycle1"/>
    <dgm:cxn modelId="{3DB6298F-4BF5-437A-8070-8177A9E10699}" type="presOf" srcId="{E41F2D64-046D-4AE3-8EA3-A1E1E1E73EF8}" destId="{186216B5-08FF-478B-8951-B7253E3981E6}" srcOrd="0" destOrd="0" presId="urn:microsoft.com/office/officeart/2005/8/layout/cycle1"/>
    <dgm:cxn modelId="{831A8FAF-E60C-4660-80B9-F559D4097C65}" type="presOf" srcId="{DDC9FCC5-5605-4CB2-A839-6B1095167B46}" destId="{063FE0B9-2B28-45F7-9CB4-82D7C5DD1101}" srcOrd="0" destOrd="0" presId="urn:microsoft.com/office/officeart/2005/8/layout/cycle1"/>
    <dgm:cxn modelId="{9F0040C7-7742-44CD-8A22-2276450DCBA3}" srcId="{F30F3F2D-E358-439E-A374-5C45B458B6B2}" destId="{D12EAD11-7442-4812-8CBE-577780253B96}" srcOrd="3" destOrd="0" parTransId="{B1808300-1277-437D-94EC-660EFFC2328E}" sibTransId="{DEFFD6C5-780C-4B11-9AB9-CFE375B60416}"/>
    <dgm:cxn modelId="{D449A158-8779-4927-86AC-6E89DFFAE098}" type="presOf" srcId="{8FE0C2F1-EE31-4AB6-93C9-9BC8C5F35702}" destId="{884887B2-7292-4A58-BE41-98C2C7C40419}" srcOrd="0" destOrd="0" presId="urn:microsoft.com/office/officeart/2005/8/layout/cycle1"/>
    <dgm:cxn modelId="{25686C43-269D-4B3C-A8C6-9C21D4F305EF}" srcId="{F30F3F2D-E358-439E-A374-5C45B458B6B2}" destId="{8A5C3016-889A-4240-A1FE-90DE4F08D3C6}" srcOrd="5" destOrd="0" parTransId="{6B864CA1-57D0-4FFE-BD4D-41BB964D6A7E}" sibTransId="{DDC9FCC5-5605-4CB2-A839-6B1095167B46}"/>
    <dgm:cxn modelId="{69613876-B4CB-485D-B1FD-B613A4B332BC}" type="presParOf" srcId="{34A9B3F0-7E7C-4589-9C97-485B5339B38C}" destId="{3D973B12-B190-46ED-B370-1701D63211FB}" srcOrd="0" destOrd="0" presId="urn:microsoft.com/office/officeart/2005/8/layout/cycle1"/>
    <dgm:cxn modelId="{CFC3F7B8-DEBB-4D38-8E4C-07F0F2168AD7}" type="presParOf" srcId="{34A9B3F0-7E7C-4589-9C97-485B5339B38C}" destId="{9F74EA5B-9016-45E9-9BF0-9E8BEE62C9CE}" srcOrd="1" destOrd="0" presId="urn:microsoft.com/office/officeart/2005/8/layout/cycle1"/>
    <dgm:cxn modelId="{4C2FD7B9-A510-4664-BB30-CE74ADCEB552}" type="presParOf" srcId="{34A9B3F0-7E7C-4589-9C97-485B5339B38C}" destId="{CCE5EBE7-7FFF-470A-906C-D844E88AE411}" srcOrd="2" destOrd="0" presId="urn:microsoft.com/office/officeart/2005/8/layout/cycle1"/>
    <dgm:cxn modelId="{681E2894-0D1E-4CCF-A3C9-21F998880B8D}" type="presParOf" srcId="{34A9B3F0-7E7C-4589-9C97-485B5339B38C}" destId="{08D5377E-517D-42B5-AAED-A6F452D495C7}" srcOrd="3" destOrd="0" presId="urn:microsoft.com/office/officeart/2005/8/layout/cycle1"/>
    <dgm:cxn modelId="{AC39FFDD-48AF-41BE-A770-B195A0BBC033}" type="presParOf" srcId="{34A9B3F0-7E7C-4589-9C97-485B5339B38C}" destId="{884887B2-7292-4A58-BE41-98C2C7C40419}" srcOrd="4" destOrd="0" presId="urn:microsoft.com/office/officeart/2005/8/layout/cycle1"/>
    <dgm:cxn modelId="{35291951-22CE-406C-AB25-B451FCDD8A0D}" type="presParOf" srcId="{34A9B3F0-7E7C-4589-9C97-485B5339B38C}" destId="{CEEB6C1D-F002-4D97-BEDE-E56AE6242E18}" srcOrd="5" destOrd="0" presId="urn:microsoft.com/office/officeart/2005/8/layout/cycle1"/>
    <dgm:cxn modelId="{9E77FFBE-F5CB-484F-B58F-85872092B4A8}" type="presParOf" srcId="{34A9B3F0-7E7C-4589-9C97-485B5339B38C}" destId="{B8EC7AAF-0F77-43A2-BD0A-6C82A340102C}" srcOrd="6" destOrd="0" presId="urn:microsoft.com/office/officeart/2005/8/layout/cycle1"/>
    <dgm:cxn modelId="{8A195162-F663-4A09-B298-4C9603D86662}" type="presParOf" srcId="{34A9B3F0-7E7C-4589-9C97-485B5339B38C}" destId="{8BF2B9A3-E516-40B1-A8D8-31D46FDAC00A}" srcOrd="7" destOrd="0" presId="urn:microsoft.com/office/officeart/2005/8/layout/cycle1"/>
    <dgm:cxn modelId="{7DA42221-B07E-422D-8A27-65D1CE81A852}" type="presParOf" srcId="{34A9B3F0-7E7C-4589-9C97-485B5339B38C}" destId="{186216B5-08FF-478B-8951-B7253E3981E6}" srcOrd="8" destOrd="0" presId="urn:microsoft.com/office/officeart/2005/8/layout/cycle1"/>
    <dgm:cxn modelId="{71229CEA-B077-444A-8866-58743C415446}" type="presParOf" srcId="{34A9B3F0-7E7C-4589-9C97-485B5339B38C}" destId="{5A6F08F2-9AF7-48C1-9D5A-D85D20138B10}" srcOrd="9" destOrd="0" presId="urn:microsoft.com/office/officeart/2005/8/layout/cycle1"/>
    <dgm:cxn modelId="{2D61E8E5-376C-435D-8395-8A8D23374382}" type="presParOf" srcId="{34A9B3F0-7E7C-4589-9C97-485B5339B38C}" destId="{83ED581C-2974-423A-AAFD-D6711126D991}" srcOrd="10" destOrd="0" presId="urn:microsoft.com/office/officeart/2005/8/layout/cycle1"/>
    <dgm:cxn modelId="{23D46957-5013-4FC3-99C5-DB46F8FE6227}" type="presParOf" srcId="{34A9B3F0-7E7C-4589-9C97-485B5339B38C}" destId="{FB34282E-B036-4B8E-984A-5FCEB04215A5}" srcOrd="11" destOrd="0" presId="urn:microsoft.com/office/officeart/2005/8/layout/cycle1"/>
    <dgm:cxn modelId="{3FBFE76B-FBC1-4356-BD5F-E519FE7A4916}" type="presParOf" srcId="{34A9B3F0-7E7C-4589-9C97-485B5339B38C}" destId="{7585D4AC-CAF8-4172-A89A-37DDF31336F1}" srcOrd="12" destOrd="0" presId="urn:microsoft.com/office/officeart/2005/8/layout/cycle1"/>
    <dgm:cxn modelId="{842D4D0E-512C-4CF5-ACC2-EF9A3385BC54}" type="presParOf" srcId="{34A9B3F0-7E7C-4589-9C97-485B5339B38C}" destId="{68B1B938-68C9-4B36-97F8-D5ADEE4B3D15}" srcOrd="13" destOrd="0" presId="urn:microsoft.com/office/officeart/2005/8/layout/cycle1"/>
    <dgm:cxn modelId="{E54B471D-81BD-4353-9835-4573DEB32D71}" type="presParOf" srcId="{34A9B3F0-7E7C-4589-9C97-485B5339B38C}" destId="{D3ABED6A-AD14-4387-9269-C233B0C551E1}" srcOrd="14" destOrd="0" presId="urn:microsoft.com/office/officeart/2005/8/layout/cycle1"/>
    <dgm:cxn modelId="{D8B9BA63-3230-4F66-BAE3-A12FB331C6A6}" type="presParOf" srcId="{34A9B3F0-7E7C-4589-9C97-485B5339B38C}" destId="{0B9ACEC9-1716-4600-B716-1AEB8408C569}" srcOrd="15" destOrd="0" presId="urn:microsoft.com/office/officeart/2005/8/layout/cycle1"/>
    <dgm:cxn modelId="{F8949FEA-2C3E-4843-865A-3844D44FE799}" type="presParOf" srcId="{34A9B3F0-7E7C-4589-9C97-485B5339B38C}" destId="{E7F3F406-D490-4E17-9AE2-F1DD61A1097B}" srcOrd="16" destOrd="0" presId="urn:microsoft.com/office/officeart/2005/8/layout/cycle1"/>
    <dgm:cxn modelId="{20ECB163-B3D8-4582-95B4-D5BDC8449618}" type="presParOf" srcId="{34A9B3F0-7E7C-4589-9C97-485B5339B38C}" destId="{063FE0B9-2B28-45F7-9CB4-82D7C5DD1101}"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7B5CF-8456-4660-A321-F31DD13271A7}">
      <dsp:nvSpPr>
        <dsp:cNvPr id="0" name=""/>
        <dsp:cNvSpPr/>
      </dsp:nvSpPr>
      <dsp:spPr>
        <a:xfrm rot="21300000">
          <a:off x="13463" y="1698333"/>
          <a:ext cx="3554473" cy="464133"/>
        </a:xfrm>
        <a:prstGeom prst="mathMinus">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2A3F67-AC3F-485C-94A9-9EB680147DA5}">
      <dsp:nvSpPr>
        <dsp:cNvPr id="0" name=""/>
        <dsp:cNvSpPr/>
      </dsp:nvSpPr>
      <dsp:spPr>
        <a:xfrm>
          <a:off x="429768" y="193040"/>
          <a:ext cx="1074420" cy="1544320"/>
        </a:xfrm>
        <a:prstGeom prst="downArrow">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057C6-1AEB-477F-A2DE-3A54E4EC91DB}">
      <dsp:nvSpPr>
        <dsp:cNvPr id="0" name=""/>
        <dsp:cNvSpPr/>
      </dsp:nvSpPr>
      <dsp:spPr>
        <a:xfrm>
          <a:off x="1128897" y="120642"/>
          <a:ext cx="1842902" cy="162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disease transmission</a:t>
          </a:r>
          <a:endParaRPr lang="en-US" sz="1800" kern="1200" dirty="0"/>
        </a:p>
      </dsp:txBody>
      <dsp:txXfrm>
        <a:off x="1128897" y="120642"/>
        <a:ext cx="1842902" cy="1621536"/>
      </dsp:txXfrm>
    </dsp:sp>
    <dsp:sp modelId="{2AA2E17F-AFE7-4D2C-9F6B-5443615470B2}">
      <dsp:nvSpPr>
        <dsp:cNvPr id="0" name=""/>
        <dsp:cNvSpPr/>
      </dsp:nvSpPr>
      <dsp:spPr>
        <a:xfrm>
          <a:off x="2077211" y="2123440"/>
          <a:ext cx="1074420" cy="1544320"/>
        </a:xfrm>
        <a:prstGeom prst="upArrow">
          <a:avLst/>
        </a:prstGeom>
        <a:solidFill>
          <a:schemeClr val="accent2">
            <a:shade val="80000"/>
            <a:hueOff val="81838"/>
            <a:satOff val="1959"/>
            <a:lumOff val="200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60C19-BB45-492D-BFA4-1EEF31C270C0}">
      <dsp:nvSpPr>
        <dsp:cNvPr id="0" name=""/>
        <dsp:cNvSpPr/>
      </dsp:nvSpPr>
      <dsp:spPr>
        <a:xfrm>
          <a:off x="838202" y="1905000"/>
          <a:ext cx="1502274" cy="162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injury prevention</a:t>
          </a:r>
          <a:endParaRPr lang="en-US" sz="1800" kern="1200" dirty="0"/>
        </a:p>
      </dsp:txBody>
      <dsp:txXfrm>
        <a:off x="838202" y="1905000"/>
        <a:ext cx="1502274" cy="1621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A7F19-388F-4DED-8D1B-8B679DF55247}">
      <dsp:nvSpPr>
        <dsp:cNvPr id="0" name=""/>
        <dsp:cNvSpPr/>
      </dsp:nvSpPr>
      <dsp:spPr>
        <a:xfrm>
          <a:off x="1653299" y="2306"/>
          <a:ext cx="3780000" cy="15225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a growing-body of scientific evidence suggesting that preventing child maltreatment is an effective strategy for promoting health and reducing disease later in life</a:t>
          </a:r>
          <a:endParaRPr lang="en-US" sz="1800" kern="1200" dirty="0"/>
        </a:p>
      </dsp:txBody>
      <dsp:txXfrm>
        <a:off x="1653299" y="2306"/>
        <a:ext cx="3780000" cy="1522511"/>
      </dsp:txXfrm>
    </dsp:sp>
    <dsp:sp modelId="{095CAD60-4939-4FBF-B637-FF94F86A5219}">
      <dsp:nvSpPr>
        <dsp:cNvPr id="0" name=""/>
        <dsp:cNvSpPr/>
      </dsp:nvSpPr>
      <dsp:spPr>
        <a:xfrm>
          <a:off x="573299" y="1600944"/>
          <a:ext cx="5940000" cy="15225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a large health infrastructure with a record of reducing harm to children through education, policy, and intervention programs focused on both the environment (e.g., safety tops) and behavior modifications (e.g., use of bike helmets, anti-smoking campaigns) </a:t>
          </a:r>
          <a:endParaRPr lang="en-US" sz="1800" kern="1200" dirty="0"/>
        </a:p>
      </dsp:txBody>
      <dsp:txXfrm>
        <a:off x="573299" y="1600944"/>
        <a:ext cx="5940000" cy="1522511"/>
      </dsp:txXfrm>
    </dsp:sp>
    <dsp:sp modelId="{9959C72E-9567-42BB-8FB3-77CA1E7E82FA}">
      <dsp:nvSpPr>
        <dsp:cNvPr id="0" name=""/>
        <dsp:cNvSpPr/>
      </dsp:nvSpPr>
      <dsp:spPr>
        <a:xfrm>
          <a:off x="0" y="3199581"/>
          <a:ext cx="7086600" cy="15225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en-US" sz="1800" kern="1200" dirty="0" smtClean="0"/>
            <a:t>potential for greater political/public support will if neglect and abuse are framed in terms of child health, rather than family dysfunction</a:t>
          </a:r>
          <a:endParaRPr lang="en-US" sz="1800" kern="1200" dirty="0"/>
        </a:p>
        <a:p>
          <a:pPr marL="114300" lvl="1" indent="-114300" algn="l" defTabSz="622300">
            <a:lnSpc>
              <a:spcPct val="90000"/>
            </a:lnSpc>
            <a:spcBef>
              <a:spcPct val="0"/>
            </a:spcBef>
            <a:spcAft>
              <a:spcPct val="15000"/>
            </a:spcAft>
            <a:buChar char="••"/>
          </a:pPr>
          <a:r>
            <a:rPr lang="en-US" sz="1400" kern="1200" dirty="0" smtClean="0"/>
            <a:t>CPS agencies are crucial to ensuring the well-being of children, but do not have the resources to address broader social and economic causes of child maltreatment or to navigate widespread prevention-focused efforts</a:t>
          </a:r>
          <a:endParaRPr lang="en-US" sz="1400" kern="1200" dirty="0"/>
        </a:p>
      </dsp:txBody>
      <dsp:txXfrm>
        <a:off x="0" y="3199581"/>
        <a:ext cx="7086600" cy="1522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AD351-9EBF-4321-A869-2040D97390F8}">
      <dsp:nvSpPr>
        <dsp:cNvPr id="0" name=""/>
        <dsp:cNvSpPr/>
      </dsp:nvSpPr>
      <dsp:spPr>
        <a:xfrm>
          <a:off x="1266123" y="10253"/>
          <a:ext cx="2191130" cy="219146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DBAB5B2-CA5A-4D68-893B-C121160A3EDE}">
      <dsp:nvSpPr>
        <dsp:cNvPr id="0" name=""/>
        <dsp:cNvSpPr/>
      </dsp:nvSpPr>
      <dsp:spPr>
        <a:xfrm>
          <a:off x="1750435" y="801438"/>
          <a:ext cx="1217569" cy="60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i="1" kern="1200" dirty="0" smtClean="0"/>
            <a:t>family</a:t>
          </a:r>
          <a:endParaRPr lang="en-US" sz="2400" i="1" kern="1200" dirty="0"/>
        </a:p>
      </dsp:txBody>
      <dsp:txXfrm>
        <a:off x="1750435" y="801438"/>
        <a:ext cx="1217569" cy="608638"/>
      </dsp:txXfrm>
    </dsp:sp>
    <dsp:sp modelId="{AD33FD19-B115-4E55-AC71-F5A80261AAED}">
      <dsp:nvSpPr>
        <dsp:cNvPr id="0" name=""/>
        <dsp:cNvSpPr/>
      </dsp:nvSpPr>
      <dsp:spPr>
        <a:xfrm>
          <a:off x="657544" y="1269412"/>
          <a:ext cx="2191130" cy="219146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5995543-9E81-46DB-A24C-B10F066E3FC9}">
      <dsp:nvSpPr>
        <dsp:cNvPr id="0" name=""/>
        <dsp:cNvSpPr/>
      </dsp:nvSpPr>
      <dsp:spPr>
        <a:xfrm>
          <a:off x="1067819" y="2067880"/>
          <a:ext cx="1370580" cy="60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i="1" kern="1200" dirty="0" smtClean="0"/>
            <a:t>pregnancy</a:t>
          </a:r>
          <a:endParaRPr lang="en-US" sz="2400" i="1" kern="1200" dirty="0"/>
        </a:p>
      </dsp:txBody>
      <dsp:txXfrm>
        <a:off x="1067819" y="2067880"/>
        <a:ext cx="1370580" cy="608638"/>
      </dsp:txXfrm>
    </dsp:sp>
    <dsp:sp modelId="{F76455FD-B922-4CF0-AAAD-F5B790F7D09B}">
      <dsp:nvSpPr>
        <dsp:cNvPr id="0" name=""/>
        <dsp:cNvSpPr/>
      </dsp:nvSpPr>
      <dsp:spPr>
        <a:xfrm>
          <a:off x="1422074" y="2679251"/>
          <a:ext cx="1882520" cy="1883275"/>
        </a:xfrm>
        <a:prstGeom prst="blockArc">
          <a:avLst>
            <a:gd name="adj1" fmla="val 13500000"/>
            <a:gd name="adj2" fmla="val 10800000"/>
            <a:gd name="adj3" fmla="val 1274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6AF4266-C0D9-4FD7-ADF2-664CF77AB754}">
      <dsp:nvSpPr>
        <dsp:cNvPr id="0" name=""/>
        <dsp:cNvSpPr/>
      </dsp:nvSpPr>
      <dsp:spPr>
        <a:xfrm>
          <a:off x="1753315" y="3336144"/>
          <a:ext cx="1217569" cy="608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i="1" kern="1200" dirty="0" smtClean="0"/>
            <a:t>child</a:t>
          </a:r>
          <a:endParaRPr lang="en-US" sz="2400" i="1" kern="1200" dirty="0"/>
        </a:p>
      </dsp:txBody>
      <dsp:txXfrm>
        <a:off x="1753315" y="3336144"/>
        <a:ext cx="1217569" cy="608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1ED4A-52FD-4414-898B-1B4E41703B8D}">
      <dsp:nvSpPr>
        <dsp:cNvPr id="0" name=""/>
        <dsp:cNvSpPr/>
      </dsp:nvSpPr>
      <dsp:spPr>
        <a:xfrm>
          <a:off x="450669" y="168655"/>
          <a:ext cx="1313166"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sex</a:t>
          </a:r>
          <a:endParaRPr lang="en-US" sz="1300" kern="1200" dirty="0"/>
        </a:p>
      </dsp:txBody>
      <dsp:txXfrm>
        <a:off x="450669" y="168655"/>
        <a:ext cx="1313166" cy="273487"/>
      </dsp:txXfrm>
    </dsp:sp>
    <dsp:sp modelId="{9107DE34-97B2-4964-BFF8-64ECC0632060}">
      <dsp:nvSpPr>
        <dsp:cNvPr id="0" name=""/>
        <dsp:cNvSpPr/>
      </dsp:nvSpPr>
      <dsp:spPr>
        <a:xfrm>
          <a:off x="1763835" y="36185"/>
          <a:ext cx="262633" cy="538428"/>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50D2D-098C-40BC-A472-0F4529AF29CB}">
      <dsp:nvSpPr>
        <dsp:cNvPr id="0" name=""/>
        <dsp:cNvSpPr/>
      </dsp:nvSpPr>
      <dsp:spPr>
        <a:xfrm>
          <a:off x="2131521" y="36185"/>
          <a:ext cx="2666500" cy="538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female</a:t>
          </a:r>
          <a:endParaRPr lang="en-US" sz="1300" kern="1200" dirty="0"/>
        </a:p>
        <a:p>
          <a:pPr marL="114300" lvl="1" indent="-114300" algn="l" defTabSz="577850">
            <a:lnSpc>
              <a:spcPct val="90000"/>
            </a:lnSpc>
            <a:spcBef>
              <a:spcPct val="0"/>
            </a:spcBef>
            <a:spcAft>
              <a:spcPct val="15000"/>
            </a:spcAft>
            <a:buChar char="••"/>
          </a:pPr>
          <a:r>
            <a:rPr lang="en-US" sz="1300" kern="1200" dirty="0" smtClean="0"/>
            <a:t>male</a:t>
          </a:r>
          <a:endParaRPr lang="en-US" sz="1300" kern="1200" dirty="0"/>
        </a:p>
      </dsp:txBody>
      <dsp:txXfrm>
        <a:off x="2131521" y="36185"/>
        <a:ext cx="2666500" cy="538428"/>
      </dsp:txXfrm>
    </dsp:sp>
    <dsp:sp modelId="{081D4383-D377-4BFA-9362-7A6943B1139C}">
      <dsp:nvSpPr>
        <dsp:cNvPr id="0" name=""/>
        <dsp:cNvSpPr/>
      </dsp:nvSpPr>
      <dsp:spPr>
        <a:xfrm>
          <a:off x="450669" y="753884"/>
          <a:ext cx="1313166"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birth weight</a:t>
          </a:r>
          <a:endParaRPr lang="en-US" sz="1300" kern="1200" dirty="0"/>
        </a:p>
      </dsp:txBody>
      <dsp:txXfrm>
        <a:off x="450669" y="753884"/>
        <a:ext cx="1313166" cy="273487"/>
      </dsp:txXfrm>
    </dsp:sp>
    <dsp:sp modelId="{70CE4076-34E5-44DC-BB7C-A6DC0FBE7B09}">
      <dsp:nvSpPr>
        <dsp:cNvPr id="0" name=""/>
        <dsp:cNvSpPr/>
      </dsp:nvSpPr>
      <dsp:spPr>
        <a:xfrm>
          <a:off x="1763835" y="621413"/>
          <a:ext cx="262633" cy="538428"/>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86503-7F81-40B0-B47C-23A0E2F99F57}">
      <dsp:nvSpPr>
        <dsp:cNvPr id="0" name=""/>
        <dsp:cNvSpPr/>
      </dsp:nvSpPr>
      <dsp:spPr>
        <a:xfrm>
          <a:off x="2131521" y="621413"/>
          <a:ext cx="2666500" cy="538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2500g+</a:t>
          </a:r>
          <a:endParaRPr lang="en-US" sz="1300" kern="1200" dirty="0"/>
        </a:p>
        <a:p>
          <a:pPr marL="114300" lvl="1" indent="-114300" algn="l" defTabSz="577850">
            <a:lnSpc>
              <a:spcPct val="90000"/>
            </a:lnSpc>
            <a:spcBef>
              <a:spcPct val="0"/>
            </a:spcBef>
            <a:spcAft>
              <a:spcPct val="15000"/>
            </a:spcAft>
            <a:buChar char="••"/>
          </a:pPr>
          <a:r>
            <a:rPr lang="en-US" sz="1300" kern="1200" dirty="0" smtClean="0"/>
            <a:t>&lt;2500g</a:t>
          </a:r>
          <a:endParaRPr lang="en-US" sz="1300" kern="1200" dirty="0"/>
        </a:p>
      </dsp:txBody>
      <dsp:txXfrm>
        <a:off x="2131521" y="621413"/>
        <a:ext cx="2666500" cy="538428"/>
      </dsp:txXfrm>
    </dsp:sp>
    <dsp:sp modelId="{C47B8F3D-B9F4-4D9E-9109-7A8500D74B89}">
      <dsp:nvSpPr>
        <dsp:cNvPr id="0" name=""/>
        <dsp:cNvSpPr/>
      </dsp:nvSpPr>
      <dsp:spPr>
        <a:xfrm>
          <a:off x="450669" y="1574141"/>
          <a:ext cx="1313166"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prenatal care</a:t>
          </a:r>
          <a:endParaRPr lang="en-US" sz="1300" kern="1200" dirty="0"/>
        </a:p>
      </dsp:txBody>
      <dsp:txXfrm>
        <a:off x="450669" y="1574141"/>
        <a:ext cx="1313166" cy="273487"/>
      </dsp:txXfrm>
    </dsp:sp>
    <dsp:sp modelId="{D6A7E45C-8B93-4C95-9C25-1346070ADA2E}">
      <dsp:nvSpPr>
        <dsp:cNvPr id="0" name=""/>
        <dsp:cNvSpPr/>
      </dsp:nvSpPr>
      <dsp:spPr>
        <a:xfrm>
          <a:off x="1763835" y="1206642"/>
          <a:ext cx="262633" cy="1008485"/>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3F754-3A2F-4739-9AD8-159368A6D26E}">
      <dsp:nvSpPr>
        <dsp:cNvPr id="0" name=""/>
        <dsp:cNvSpPr/>
      </dsp:nvSpPr>
      <dsp:spPr>
        <a:xfrm>
          <a:off x="2131521" y="1206642"/>
          <a:ext cx="2666500" cy="10084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1</a:t>
          </a:r>
          <a:r>
            <a:rPr lang="en-US" sz="1300" kern="1200" baseline="30000" dirty="0" smtClean="0"/>
            <a:t>st</a:t>
          </a:r>
          <a:r>
            <a:rPr lang="en-US" sz="1300" kern="1200" dirty="0" smtClean="0"/>
            <a:t> trimester</a:t>
          </a:r>
          <a:endParaRPr lang="en-US" sz="1300" kern="1200" dirty="0"/>
        </a:p>
        <a:p>
          <a:pPr marL="114300" lvl="1" indent="-114300" algn="l" defTabSz="577850">
            <a:lnSpc>
              <a:spcPct val="90000"/>
            </a:lnSpc>
            <a:spcBef>
              <a:spcPct val="0"/>
            </a:spcBef>
            <a:spcAft>
              <a:spcPct val="15000"/>
            </a:spcAft>
            <a:buChar char="••"/>
          </a:pPr>
          <a:r>
            <a:rPr lang="en-US" sz="1300" kern="1200" dirty="0" smtClean="0"/>
            <a:t>2</a:t>
          </a:r>
          <a:r>
            <a:rPr lang="en-US" sz="1300" kern="1200" baseline="30000" dirty="0" smtClean="0"/>
            <a:t>nd</a:t>
          </a:r>
          <a:r>
            <a:rPr lang="en-US" sz="1300" kern="1200" dirty="0" smtClean="0"/>
            <a:t>  trimester</a:t>
          </a:r>
          <a:endParaRPr lang="en-US" sz="1300" kern="1200" dirty="0"/>
        </a:p>
        <a:p>
          <a:pPr marL="114300" lvl="1" indent="-114300" algn="l" defTabSz="577850">
            <a:lnSpc>
              <a:spcPct val="90000"/>
            </a:lnSpc>
            <a:spcBef>
              <a:spcPct val="0"/>
            </a:spcBef>
            <a:spcAft>
              <a:spcPct val="15000"/>
            </a:spcAft>
            <a:buChar char="••"/>
          </a:pPr>
          <a:r>
            <a:rPr lang="en-US" sz="1300" kern="1200" dirty="0" smtClean="0"/>
            <a:t>3rd trimester</a:t>
          </a:r>
          <a:endParaRPr lang="en-US" sz="1300" kern="1200" dirty="0"/>
        </a:p>
        <a:p>
          <a:pPr marL="114300" lvl="1" indent="-114300" algn="l" defTabSz="577850">
            <a:lnSpc>
              <a:spcPct val="90000"/>
            </a:lnSpc>
            <a:spcBef>
              <a:spcPct val="0"/>
            </a:spcBef>
            <a:spcAft>
              <a:spcPct val="15000"/>
            </a:spcAft>
            <a:buChar char="••"/>
          </a:pPr>
          <a:r>
            <a:rPr lang="en-US" sz="1300" kern="1200" dirty="0" smtClean="0"/>
            <a:t>no care</a:t>
          </a:r>
          <a:endParaRPr lang="en-US" sz="1300" kern="1200" dirty="0"/>
        </a:p>
      </dsp:txBody>
      <dsp:txXfrm>
        <a:off x="2131521" y="1206642"/>
        <a:ext cx="2666500" cy="1008485"/>
      </dsp:txXfrm>
    </dsp:sp>
    <dsp:sp modelId="{9ACFFF85-8701-467E-A26F-2A34BA2D9F65}">
      <dsp:nvSpPr>
        <dsp:cNvPr id="0" name=""/>
        <dsp:cNvSpPr/>
      </dsp:nvSpPr>
      <dsp:spPr>
        <a:xfrm>
          <a:off x="450669" y="2291588"/>
          <a:ext cx="1313166"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birth abnormality</a:t>
          </a:r>
          <a:endParaRPr lang="en-US" sz="1300" kern="1200" dirty="0"/>
        </a:p>
      </dsp:txBody>
      <dsp:txXfrm>
        <a:off x="450669" y="2291588"/>
        <a:ext cx="1313166" cy="474581"/>
      </dsp:txXfrm>
    </dsp:sp>
    <dsp:sp modelId="{1370CD00-6A7F-4DE2-A7C7-755A7D7479B5}">
      <dsp:nvSpPr>
        <dsp:cNvPr id="0" name=""/>
        <dsp:cNvSpPr/>
      </dsp:nvSpPr>
      <dsp:spPr>
        <a:xfrm>
          <a:off x="1763835" y="2261927"/>
          <a:ext cx="262633" cy="533903"/>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C0923-A6C9-413A-8110-549AB5E45C18}">
      <dsp:nvSpPr>
        <dsp:cNvPr id="0" name=""/>
        <dsp:cNvSpPr/>
      </dsp:nvSpPr>
      <dsp:spPr>
        <a:xfrm>
          <a:off x="2131521" y="2261927"/>
          <a:ext cx="2666500" cy="533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present</a:t>
          </a:r>
          <a:endParaRPr lang="en-US" sz="1300" kern="1200" dirty="0"/>
        </a:p>
        <a:p>
          <a:pPr marL="114300" lvl="1" indent="-114300" algn="l" defTabSz="577850">
            <a:lnSpc>
              <a:spcPct val="90000"/>
            </a:lnSpc>
            <a:spcBef>
              <a:spcPct val="0"/>
            </a:spcBef>
            <a:spcAft>
              <a:spcPct val="15000"/>
            </a:spcAft>
            <a:buChar char="••"/>
          </a:pPr>
          <a:r>
            <a:rPr lang="en-US" sz="1300" kern="1200" dirty="0" smtClean="0"/>
            <a:t>none</a:t>
          </a:r>
          <a:endParaRPr lang="en-US" sz="1300" kern="1200" dirty="0"/>
        </a:p>
      </dsp:txBody>
      <dsp:txXfrm>
        <a:off x="2131521" y="2261927"/>
        <a:ext cx="2666500" cy="533903"/>
      </dsp:txXfrm>
    </dsp:sp>
    <dsp:sp modelId="{4750E7FA-27DD-4304-97C1-F56F6772E983}">
      <dsp:nvSpPr>
        <dsp:cNvPr id="0" name=""/>
        <dsp:cNvSpPr/>
      </dsp:nvSpPr>
      <dsp:spPr>
        <a:xfrm>
          <a:off x="450669" y="2872292"/>
          <a:ext cx="1313166"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maternal birth place</a:t>
          </a:r>
          <a:endParaRPr lang="en-US" sz="1300" kern="1200" dirty="0"/>
        </a:p>
      </dsp:txBody>
      <dsp:txXfrm>
        <a:off x="450669" y="2872292"/>
        <a:ext cx="1313166" cy="474581"/>
      </dsp:txXfrm>
    </dsp:sp>
    <dsp:sp modelId="{C91E77F0-AB43-46DF-A63A-B0E74005A53C}">
      <dsp:nvSpPr>
        <dsp:cNvPr id="0" name=""/>
        <dsp:cNvSpPr/>
      </dsp:nvSpPr>
      <dsp:spPr>
        <a:xfrm>
          <a:off x="1763835" y="2842631"/>
          <a:ext cx="262633" cy="533903"/>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BA6D9-E3AC-4DCF-B654-2B68CCA60C36}">
      <dsp:nvSpPr>
        <dsp:cNvPr id="0" name=""/>
        <dsp:cNvSpPr/>
      </dsp:nvSpPr>
      <dsp:spPr>
        <a:xfrm>
          <a:off x="2131521" y="2842631"/>
          <a:ext cx="2666500" cy="533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US born</a:t>
          </a:r>
          <a:endParaRPr lang="en-US" sz="1300" kern="1200" dirty="0"/>
        </a:p>
        <a:p>
          <a:pPr marL="114300" lvl="1" indent="-114300" algn="l" defTabSz="577850">
            <a:lnSpc>
              <a:spcPct val="90000"/>
            </a:lnSpc>
            <a:spcBef>
              <a:spcPct val="0"/>
            </a:spcBef>
            <a:spcAft>
              <a:spcPct val="15000"/>
            </a:spcAft>
            <a:buChar char="••"/>
          </a:pPr>
          <a:r>
            <a:rPr lang="en-US" sz="1300" kern="1200" dirty="0" smtClean="0"/>
            <a:t>non-US born</a:t>
          </a:r>
          <a:endParaRPr lang="en-US" sz="1300" kern="1200" dirty="0"/>
        </a:p>
      </dsp:txBody>
      <dsp:txXfrm>
        <a:off x="2131521" y="2842631"/>
        <a:ext cx="2666500" cy="533903"/>
      </dsp:txXfrm>
    </dsp:sp>
    <dsp:sp modelId="{2075F614-8E4F-4BBE-ABA5-73CE469AB23D}">
      <dsp:nvSpPr>
        <dsp:cNvPr id="0" name=""/>
        <dsp:cNvSpPr/>
      </dsp:nvSpPr>
      <dsp:spPr>
        <a:xfrm>
          <a:off x="450669" y="3919031"/>
          <a:ext cx="1313166"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race</a:t>
          </a:r>
          <a:endParaRPr lang="en-US" sz="1300" kern="1200" dirty="0"/>
        </a:p>
      </dsp:txBody>
      <dsp:txXfrm>
        <a:off x="450669" y="3919031"/>
        <a:ext cx="1313166" cy="273487"/>
      </dsp:txXfrm>
    </dsp:sp>
    <dsp:sp modelId="{55BBB0F7-F1A9-48A5-87CE-E2E50986D95E}">
      <dsp:nvSpPr>
        <dsp:cNvPr id="0" name=""/>
        <dsp:cNvSpPr/>
      </dsp:nvSpPr>
      <dsp:spPr>
        <a:xfrm>
          <a:off x="1763835" y="3423335"/>
          <a:ext cx="262633" cy="1264879"/>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FA833-8B1E-4CC4-9766-E4EFBA447465}">
      <dsp:nvSpPr>
        <dsp:cNvPr id="0" name=""/>
        <dsp:cNvSpPr/>
      </dsp:nvSpPr>
      <dsp:spPr>
        <a:xfrm>
          <a:off x="2131521" y="3423335"/>
          <a:ext cx="2675609" cy="12648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native </a:t>
          </a:r>
          <a:r>
            <a:rPr lang="en-US" sz="1300" kern="1200" dirty="0" err="1" smtClean="0"/>
            <a:t>american</a:t>
          </a:r>
          <a:endParaRPr lang="en-US" sz="1300" kern="1200" dirty="0"/>
        </a:p>
        <a:p>
          <a:pPr marL="114300" lvl="1" indent="-114300" algn="l" defTabSz="577850">
            <a:lnSpc>
              <a:spcPct val="90000"/>
            </a:lnSpc>
            <a:spcBef>
              <a:spcPct val="0"/>
            </a:spcBef>
            <a:spcAft>
              <a:spcPct val="15000"/>
            </a:spcAft>
            <a:buChar char="••"/>
          </a:pPr>
          <a:r>
            <a:rPr lang="en-US" sz="1300" kern="1200" dirty="0" smtClean="0"/>
            <a:t>black</a:t>
          </a:r>
          <a:endParaRPr lang="en-US" sz="1300" kern="1200" dirty="0"/>
        </a:p>
        <a:p>
          <a:pPr marL="114300" lvl="1" indent="-114300" algn="l" defTabSz="577850">
            <a:lnSpc>
              <a:spcPct val="90000"/>
            </a:lnSpc>
            <a:spcBef>
              <a:spcPct val="0"/>
            </a:spcBef>
            <a:spcAft>
              <a:spcPct val="15000"/>
            </a:spcAft>
            <a:buChar char="••"/>
          </a:pPr>
          <a:r>
            <a:rPr lang="en-US" sz="1300" kern="1200" dirty="0" smtClean="0"/>
            <a:t>Hispanic</a:t>
          </a:r>
          <a:endParaRPr lang="en-US" sz="1300" kern="1200" dirty="0"/>
        </a:p>
        <a:p>
          <a:pPr marL="114300" lvl="1" indent="-114300" algn="l" defTabSz="577850">
            <a:lnSpc>
              <a:spcPct val="90000"/>
            </a:lnSpc>
            <a:spcBef>
              <a:spcPct val="0"/>
            </a:spcBef>
            <a:spcAft>
              <a:spcPct val="15000"/>
            </a:spcAft>
            <a:buChar char="••"/>
          </a:pPr>
          <a:r>
            <a:rPr lang="en-US" sz="1300" kern="1200" dirty="0" smtClean="0"/>
            <a:t>white</a:t>
          </a:r>
          <a:endParaRPr lang="en-US" sz="1300" kern="1200" dirty="0"/>
        </a:p>
        <a:p>
          <a:pPr marL="114300" lvl="1" indent="-114300" algn="l" defTabSz="577850">
            <a:lnSpc>
              <a:spcPct val="90000"/>
            </a:lnSpc>
            <a:spcBef>
              <a:spcPct val="0"/>
            </a:spcBef>
            <a:spcAft>
              <a:spcPct val="15000"/>
            </a:spcAft>
            <a:buChar char="••"/>
          </a:pPr>
          <a:r>
            <a:rPr lang="en-US" sz="1300" kern="1200" dirty="0" err="1" smtClean="0"/>
            <a:t>asian</a:t>
          </a:r>
          <a:r>
            <a:rPr lang="en-US" sz="1300" kern="1200" dirty="0" smtClean="0"/>
            <a:t>/pacific islander</a:t>
          </a:r>
          <a:endParaRPr lang="en-US" sz="1300" kern="1200" dirty="0"/>
        </a:p>
      </dsp:txBody>
      <dsp:txXfrm>
        <a:off x="2131521" y="3423335"/>
        <a:ext cx="2675609" cy="1264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1ED4A-52FD-4414-898B-1B4E41703B8D}">
      <dsp:nvSpPr>
        <dsp:cNvPr id="0" name=""/>
        <dsp:cNvSpPr/>
      </dsp:nvSpPr>
      <dsp:spPr>
        <a:xfrm>
          <a:off x="444137" y="567898"/>
          <a:ext cx="1294134"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maternal age</a:t>
          </a:r>
          <a:endParaRPr lang="en-US" sz="1300" kern="1200" dirty="0"/>
        </a:p>
      </dsp:txBody>
      <dsp:txXfrm>
        <a:off x="444137" y="567898"/>
        <a:ext cx="1294134" cy="273487"/>
      </dsp:txXfrm>
    </dsp:sp>
    <dsp:sp modelId="{9107DE34-97B2-4964-BFF8-64ECC0632060}">
      <dsp:nvSpPr>
        <dsp:cNvPr id="0" name=""/>
        <dsp:cNvSpPr/>
      </dsp:nvSpPr>
      <dsp:spPr>
        <a:xfrm>
          <a:off x="1738272" y="200399"/>
          <a:ext cx="258826" cy="1008485"/>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50D2D-098C-40BC-A472-0F4529AF29CB}">
      <dsp:nvSpPr>
        <dsp:cNvPr id="0" name=""/>
        <dsp:cNvSpPr/>
      </dsp:nvSpPr>
      <dsp:spPr>
        <a:xfrm>
          <a:off x="2100630" y="200399"/>
          <a:ext cx="2627855" cy="10084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&lt;=19</a:t>
          </a:r>
          <a:endParaRPr lang="en-US" sz="1300" kern="1200" dirty="0"/>
        </a:p>
        <a:p>
          <a:pPr marL="114300" lvl="1" indent="-114300" algn="l" defTabSz="577850">
            <a:lnSpc>
              <a:spcPct val="90000"/>
            </a:lnSpc>
            <a:spcBef>
              <a:spcPct val="0"/>
            </a:spcBef>
            <a:spcAft>
              <a:spcPct val="15000"/>
            </a:spcAft>
            <a:buChar char="••"/>
          </a:pPr>
          <a:r>
            <a:rPr lang="en-US" sz="1300" kern="1200" dirty="0" smtClean="0"/>
            <a:t>20-24</a:t>
          </a:r>
          <a:endParaRPr lang="en-US" sz="1300" kern="1200" dirty="0"/>
        </a:p>
        <a:p>
          <a:pPr marL="114300" lvl="1" indent="-114300" algn="l" defTabSz="577850">
            <a:lnSpc>
              <a:spcPct val="90000"/>
            </a:lnSpc>
            <a:spcBef>
              <a:spcPct val="0"/>
            </a:spcBef>
            <a:spcAft>
              <a:spcPct val="15000"/>
            </a:spcAft>
            <a:buChar char="••"/>
          </a:pPr>
          <a:r>
            <a:rPr lang="en-US" sz="1300" kern="1200" dirty="0" smtClean="0"/>
            <a:t>25-29</a:t>
          </a:r>
          <a:endParaRPr lang="en-US" sz="1300" kern="1200" dirty="0"/>
        </a:p>
        <a:p>
          <a:pPr marL="114300" lvl="1" indent="-114300" algn="l" defTabSz="577850">
            <a:lnSpc>
              <a:spcPct val="90000"/>
            </a:lnSpc>
            <a:spcBef>
              <a:spcPct val="0"/>
            </a:spcBef>
            <a:spcAft>
              <a:spcPct val="15000"/>
            </a:spcAft>
            <a:buChar char="••"/>
          </a:pPr>
          <a:r>
            <a:rPr lang="en-US" sz="1300" kern="1200" dirty="0" smtClean="0"/>
            <a:t>30+</a:t>
          </a:r>
          <a:endParaRPr lang="en-US" sz="1300" kern="1200" dirty="0"/>
        </a:p>
      </dsp:txBody>
      <dsp:txXfrm>
        <a:off x="2100630" y="200399"/>
        <a:ext cx="2627855" cy="1008485"/>
      </dsp:txXfrm>
    </dsp:sp>
    <dsp:sp modelId="{081D4383-D377-4BFA-9362-7A6943B1139C}">
      <dsp:nvSpPr>
        <dsp:cNvPr id="0" name=""/>
        <dsp:cNvSpPr/>
      </dsp:nvSpPr>
      <dsp:spPr>
        <a:xfrm>
          <a:off x="444137" y="1522636"/>
          <a:ext cx="1294134"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maternal education</a:t>
          </a:r>
          <a:endParaRPr lang="en-US" sz="1300" kern="1200" dirty="0"/>
        </a:p>
      </dsp:txBody>
      <dsp:txXfrm>
        <a:off x="444137" y="1522636"/>
        <a:ext cx="1294134" cy="474581"/>
      </dsp:txXfrm>
    </dsp:sp>
    <dsp:sp modelId="{70CE4076-34E5-44DC-BB7C-A6DC0FBE7B09}">
      <dsp:nvSpPr>
        <dsp:cNvPr id="0" name=""/>
        <dsp:cNvSpPr/>
      </dsp:nvSpPr>
      <dsp:spPr>
        <a:xfrm>
          <a:off x="1738272" y="1255684"/>
          <a:ext cx="258826" cy="1008485"/>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86503-7F81-40B0-B47C-23A0E2F99F57}">
      <dsp:nvSpPr>
        <dsp:cNvPr id="0" name=""/>
        <dsp:cNvSpPr/>
      </dsp:nvSpPr>
      <dsp:spPr>
        <a:xfrm>
          <a:off x="2100630" y="1255684"/>
          <a:ext cx="2627855" cy="10084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&lt;high school</a:t>
          </a:r>
          <a:endParaRPr lang="en-US" sz="1300" kern="1200" dirty="0"/>
        </a:p>
        <a:p>
          <a:pPr marL="114300" lvl="1" indent="-114300" algn="l" defTabSz="577850">
            <a:lnSpc>
              <a:spcPct val="90000"/>
            </a:lnSpc>
            <a:spcBef>
              <a:spcPct val="0"/>
            </a:spcBef>
            <a:spcAft>
              <a:spcPct val="15000"/>
            </a:spcAft>
            <a:buChar char="••"/>
          </a:pPr>
          <a:r>
            <a:rPr lang="en-US" sz="1300" kern="1200" dirty="0" smtClean="0"/>
            <a:t>high school</a:t>
          </a:r>
          <a:endParaRPr lang="en-US" sz="1300" kern="1200" dirty="0"/>
        </a:p>
        <a:p>
          <a:pPr marL="114300" lvl="1" indent="-114300" algn="l" defTabSz="577850">
            <a:lnSpc>
              <a:spcPct val="90000"/>
            </a:lnSpc>
            <a:spcBef>
              <a:spcPct val="0"/>
            </a:spcBef>
            <a:spcAft>
              <a:spcPct val="15000"/>
            </a:spcAft>
            <a:buChar char="••"/>
          </a:pPr>
          <a:r>
            <a:rPr lang="en-US" sz="1300" kern="1200" dirty="0" smtClean="0"/>
            <a:t>some college</a:t>
          </a:r>
          <a:endParaRPr lang="en-US" sz="1300" kern="1200" dirty="0"/>
        </a:p>
        <a:p>
          <a:pPr marL="114300" lvl="1" indent="-114300" algn="l" defTabSz="577850">
            <a:lnSpc>
              <a:spcPct val="90000"/>
            </a:lnSpc>
            <a:spcBef>
              <a:spcPct val="0"/>
            </a:spcBef>
            <a:spcAft>
              <a:spcPct val="15000"/>
            </a:spcAft>
            <a:buChar char="••"/>
          </a:pPr>
          <a:r>
            <a:rPr lang="en-US" sz="1300" kern="1200" dirty="0" smtClean="0"/>
            <a:t>college+</a:t>
          </a:r>
          <a:endParaRPr lang="en-US" sz="1300" kern="1200" dirty="0"/>
        </a:p>
      </dsp:txBody>
      <dsp:txXfrm>
        <a:off x="2100630" y="1255684"/>
        <a:ext cx="2627855" cy="1008485"/>
      </dsp:txXfrm>
    </dsp:sp>
    <dsp:sp modelId="{C47B8F3D-B9F4-4D9E-9109-7A8500D74B89}">
      <dsp:nvSpPr>
        <dsp:cNvPr id="0" name=""/>
        <dsp:cNvSpPr/>
      </dsp:nvSpPr>
      <dsp:spPr>
        <a:xfrm>
          <a:off x="444137" y="2340631"/>
          <a:ext cx="1294134"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pregnancy termination </a:t>
          </a:r>
          <a:r>
            <a:rPr lang="en-US" sz="1300" kern="1200" dirty="0" err="1" smtClean="0"/>
            <a:t>hx</a:t>
          </a:r>
          <a:endParaRPr lang="en-US" sz="1300" kern="1200" dirty="0"/>
        </a:p>
      </dsp:txBody>
      <dsp:txXfrm>
        <a:off x="444137" y="2340631"/>
        <a:ext cx="1294134" cy="474581"/>
      </dsp:txXfrm>
    </dsp:sp>
    <dsp:sp modelId="{D6A7E45C-8B93-4C95-9C25-1346070ADA2E}">
      <dsp:nvSpPr>
        <dsp:cNvPr id="0" name=""/>
        <dsp:cNvSpPr/>
      </dsp:nvSpPr>
      <dsp:spPr>
        <a:xfrm>
          <a:off x="1738272" y="2310969"/>
          <a:ext cx="258826" cy="533903"/>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3F754-3A2F-4739-9AD8-159368A6D26E}">
      <dsp:nvSpPr>
        <dsp:cNvPr id="0" name=""/>
        <dsp:cNvSpPr/>
      </dsp:nvSpPr>
      <dsp:spPr>
        <a:xfrm>
          <a:off x="2100630" y="2310969"/>
          <a:ext cx="2627855" cy="533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prior termination</a:t>
          </a:r>
          <a:endParaRPr lang="en-US" sz="1300" kern="1200" dirty="0"/>
        </a:p>
        <a:p>
          <a:pPr marL="114300" lvl="1" indent="-114300" algn="l" defTabSz="577850">
            <a:lnSpc>
              <a:spcPct val="90000"/>
            </a:lnSpc>
            <a:spcBef>
              <a:spcPct val="0"/>
            </a:spcBef>
            <a:spcAft>
              <a:spcPct val="15000"/>
            </a:spcAft>
            <a:buChar char="••"/>
          </a:pPr>
          <a:r>
            <a:rPr lang="en-US" sz="1300" kern="1200" dirty="0" smtClean="0"/>
            <a:t>none reported </a:t>
          </a:r>
          <a:endParaRPr lang="en-US" sz="1300" kern="1200" dirty="0"/>
        </a:p>
      </dsp:txBody>
      <dsp:txXfrm>
        <a:off x="2100630" y="2310969"/>
        <a:ext cx="2627855" cy="533903"/>
      </dsp:txXfrm>
    </dsp:sp>
    <dsp:sp modelId="{9ACFFF85-8701-467E-A26F-2A34BA2D9F65}">
      <dsp:nvSpPr>
        <dsp:cNvPr id="0" name=""/>
        <dsp:cNvSpPr/>
      </dsp:nvSpPr>
      <dsp:spPr>
        <a:xfrm>
          <a:off x="444137" y="3024144"/>
          <a:ext cx="1294134"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named father</a:t>
          </a:r>
          <a:endParaRPr lang="en-US" sz="1300" kern="1200" dirty="0"/>
        </a:p>
      </dsp:txBody>
      <dsp:txXfrm>
        <a:off x="444137" y="3024144"/>
        <a:ext cx="1294134" cy="273487"/>
      </dsp:txXfrm>
    </dsp:sp>
    <dsp:sp modelId="{1370CD00-6A7F-4DE2-A7C7-755A7D7479B5}">
      <dsp:nvSpPr>
        <dsp:cNvPr id="0" name=""/>
        <dsp:cNvSpPr/>
      </dsp:nvSpPr>
      <dsp:spPr>
        <a:xfrm>
          <a:off x="1738272" y="2891673"/>
          <a:ext cx="258826" cy="538428"/>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C0923-A6C9-413A-8110-549AB5E45C18}">
      <dsp:nvSpPr>
        <dsp:cNvPr id="0" name=""/>
        <dsp:cNvSpPr/>
      </dsp:nvSpPr>
      <dsp:spPr>
        <a:xfrm>
          <a:off x="2100630" y="2891673"/>
          <a:ext cx="2627855" cy="538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missing</a:t>
          </a:r>
          <a:endParaRPr lang="en-US" sz="1300" kern="1200" dirty="0"/>
        </a:p>
        <a:p>
          <a:pPr marL="114300" lvl="1" indent="-114300" algn="l" defTabSz="577850">
            <a:lnSpc>
              <a:spcPct val="90000"/>
            </a:lnSpc>
            <a:spcBef>
              <a:spcPct val="0"/>
            </a:spcBef>
            <a:spcAft>
              <a:spcPct val="15000"/>
            </a:spcAft>
            <a:buChar char="••"/>
          </a:pPr>
          <a:r>
            <a:rPr lang="en-US" sz="1300" kern="1200" dirty="0" smtClean="0"/>
            <a:t>named father</a:t>
          </a:r>
          <a:endParaRPr lang="en-US" sz="1300" kern="1200" dirty="0"/>
        </a:p>
      </dsp:txBody>
      <dsp:txXfrm>
        <a:off x="2100630" y="2891673"/>
        <a:ext cx="2627855" cy="538428"/>
      </dsp:txXfrm>
    </dsp:sp>
    <dsp:sp modelId="{4750E7FA-27DD-4304-97C1-F56F6772E983}">
      <dsp:nvSpPr>
        <dsp:cNvPr id="0" name=""/>
        <dsp:cNvSpPr/>
      </dsp:nvSpPr>
      <dsp:spPr>
        <a:xfrm>
          <a:off x="444137" y="3625208"/>
          <a:ext cx="1294134"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 of children in the family</a:t>
          </a:r>
          <a:endParaRPr lang="en-US" sz="1300" kern="1200" dirty="0"/>
        </a:p>
      </dsp:txBody>
      <dsp:txXfrm>
        <a:off x="444137" y="3625208"/>
        <a:ext cx="1294134" cy="474581"/>
      </dsp:txXfrm>
    </dsp:sp>
    <dsp:sp modelId="{C91E77F0-AB43-46DF-A63A-B0E74005A53C}">
      <dsp:nvSpPr>
        <dsp:cNvPr id="0" name=""/>
        <dsp:cNvSpPr/>
      </dsp:nvSpPr>
      <dsp:spPr>
        <a:xfrm>
          <a:off x="1738272" y="3476902"/>
          <a:ext cx="258826" cy="771194"/>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BA6D9-E3AC-4DCF-B654-2B68CCA60C36}">
      <dsp:nvSpPr>
        <dsp:cNvPr id="0" name=""/>
        <dsp:cNvSpPr/>
      </dsp:nvSpPr>
      <dsp:spPr>
        <a:xfrm>
          <a:off x="2100630" y="3476902"/>
          <a:ext cx="2627855" cy="7711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one</a:t>
          </a:r>
          <a:endParaRPr lang="en-US" sz="1300" kern="1200" dirty="0"/>
        </a:p>
        <a:p>
          <a:pPr marL="114300" lvl="1" indent="-114300" algn="l" defTabSz="577850">
            <a:lnSpc>
              <a:spcPct val="90000"/>
            </a:lnSpc>
            <a:spcBef>
              <a:spcPct val="0"/>
            </a:spcBef>
            <a:spcAft>
              <a:spcPct val="15000"/>
            </a:spcAft>
            <a:buChar char="••"/>
          </a:pPr>
          <a:r>
            <a:rPr lang="en-US" sz="1300" kern="1200" dirty="0" smtClean="0"/>
            <a:t>two</a:t>
          </a:r>
          <a:endParaRPr lang="en-US" sz="1300" kern="1200" dirty="0"/>
        </a:p>
        <a:p>
          <a:pPr marL="114300" lvl="1" indent="-114300" algn="l" defTabSz="577850">
            <a:lnSpc>
              <a:spcPct val="90000"/>
            </a:lnSpc>
            <a:spcBef>
              <a:spcPct val="0"/>
            </a:spcBef>
            <a:spcAft>
              <a:spcPct val="15000"/>
            </a:spcAft>
            <a:buChar char="••"/>
          </a:pPr>
          <a:r>
            <a:rPr lang="en-US" sz="1300" kern="1200" dirty="0" smtClean="0"/>
            <a:t>three+</a:t>
          </a:r>
          <a:endParaRPr lang="en-US" sz="1300" kern="1200" dirty="0"/>
        </a:p>
      </dsp:txBody>
      <dsp:txXfrm>
        <a:off x="2100630" y="3476902"/>
        <a:ext cx="2627855" cy="771194"/>
      </dsp:txXfrm>
    </dsp:sp>
    <dsp:sp modelId="{2075F614-8E4F-4BBE-ABA5-73CE469AB23D}">
      <dsp:nvSpPr>
        <dsp:cNvPr id="0" name=""/>
        <dsp:cNvSpPr/>
      </dsp:nvSpPr>
      <dsp:spPr>
        <a:xfrm>
          <a:off x="444137" y="4324558"/>
          <a:ext cx="1294134"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birth payment method</a:t>
          </a:r>
          <a:endParaRPr lang="en-US" sz="1300" kern="1200" dirty="0"/>
        </a:p>
      </dsp:txBody>
      <dsp:txXfrm>
        <a:off x="444137" y="4324558"/>
        <a:ext cx="1294134" cy="474581"/>
      </dsp:txXfrm>
    </dsp:sp>
    <dsp:sp modelId="{55BBB0F7-F1A9-48A5-87CE-E2E50986D95E}">
      <dsp:nvSpPr>
        <dsp:cNvPr id="0" name=""/>
        <dsp:cNvSpPr/>
      </dsp:nvSpPr>
      <dsp:spPr>
        <a:xfrm>
          <a:off x="1738272" y="4294896"/>
          <a:ext cx="258826" cy="533903"/>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FA833-8B1E-4CC4-9766-E4EFBA447465}">
      <dsp:nvSpPr>
        <dsp:cNvPr id="0" name=""/>
        <dsp:cNvSpPr/>
      </dsp:nvSpPr>
      <dsp:spPr>
        <a:xfrm>
          <a:off x="2100630" y="4294896"/>
          <a:ext cx="2636832" cy="533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public/med-</a:t>
          </a:r>
          <a:r>
            <a:rPr lang="en-US" sz="1300" kern="1200" dirty="0" err="1" smtClean="0"/>
            <a:t>cal</a:t>
          </a:r>
          <a:endParaRPr lang="en-US" sz="1300" kern="1200" dirty="0"/>
        </a:p>
        <a:p>
          <a:pPr marL="114300" lvl="1" indent="-114300" algn="l" defTabSz="577850">
            <a:lnSpc>
              <a:spcPct val="90000"/>
            </a:lnSpc>
            <a:spcBef>
              <a:spcPct val="0"/>
            </a:spcBef>
            <a:spcAft>
              <a:spcPct val="15000"/>
            </a:spcAft>
            <a:buChar char="••"/>
          </a:pPr>
          <a:r>
            <a:rPr lang="en-US" sz="1300" kern="1200" dirty="0" smtClean="0"/>
            <a:t>other</a:t>
          </a:r>
          <a:endParaRPr lang="en-US" sz="1300" kern="1200" dirty="0"/>
        </a:p>
      </dsp:txBody>
      <dsp:txXfrm>
        <a:off x="2100630" y="4294896"/>
        <a:ext cx="2636832" cy="533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4EA5B-9016-45E9-9BF0-9E8BEE62C9CE}">
      <dsp:nvSpPr>
        <dsp:cNvPr id="0" name=""/>
        <dsp:cNvSpPr/>
      </dsp:nvSpPr>
      <dsp:spPr>
        <a:xfrm>
          <a:off x="3653144" y="74737"/>
          <a:ext cx="1152889" cy="82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rPr>
            <a:t>maltreatment report</a:t>
          </a:r>
          <a:endParaRPr lang="en-US" sz="1400" b="1" kern="1200" dirty="0">
            <a:solidFill>
              <a:srgbClr val="FF0000"/>
            </a:solidFill>
          </a:endParaRPr>
        </a:p>
      </dsp:txBody>
      <dsp:txXfrm>
        <a:off x="3653144" y="74737"/>
        <a:ext cx="1152889" cy="826089"/>
      </dsp:txXfrm>
    </dsp:sp>
    <dsp:sp modelId="{CCE5EBE7-7FFF-470A-906C-D844E88AE411}">
      <dsp:nvSpPr>
        <dsp:cNvPr id="0" name=""/>
        <dsp:cNvSpPr/>
      </dsp:nvSpPr>
      <dsp:spPr>
        <a:xfrm>
          <a:off x="1238839" y="51506"/>
          <a:ext cx="4034336" cy="4034336"/>
        </a:xfrm>
        <a:prstGeom prst="circularArrow">
          <a:avLst>
            <a:gd name="adj1" fmla="val 3993"/>
            <a:gd name="adj2" fmla="val 250499"/>
            <a:gd name="adj3" fmla="val 20477469"/>
            <a:gd name="adj4" fmla="val 19240205"/>
            <a:gd name="adj5" fmla="val 465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887B2-7292-4A58-BE41-98C2C7C40419}">
      <dsp:nvSpPr>
        <dsp:cNvPr id="0" name=""/>
        <dsp:cNvSpPr/>
      </dsp:nvSpPr>
      <dsp:spPr>
        <a:xfrm>
          <a:off x="4539808" y="1606255"/>
          <a:ext cx="1093560" cy="82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rPr>
            <a:t>child dies</a:t>
          </a:r>
          <a:endParaRPr lang="en-US" sz="1400" b="1" kern="1200" dirty="0">
            <a:solidFill>
              <a:srgbClr val="FF0000"/>
            </a:solidFill>
          </a:endParaRPr>
        </a:p>
      </dsp:txBody>
      <dsp:txXfrm>
        <a:off x="4539808" y="1606255"/>
        <a:ext cx="1093560" cy="826089"/>
      </dsp:txXfrm>
    </dsp:sp>
    <dsp:sp modelId="{CEEB6C1D-F002-4D97-BEDE-E56AE6242E18}">
      <dsp:nvSpPr>
        <dsp:cNvPr id="0" name=""/>
        <dsp:cNvSpPr/>
      </dsp:nvSpPr>
      <dsp:spPr>
        <a:xfrm>
          <a:off x="1230334" y="-13094"/>
          <a:ext cx="4034336" cy="4034336"/>
        </a:xfrm>
        <a:prstGeom prst="circularArrow">
          <a:avLst>
            <a:gd name="adj1" fmla="val 3993"/>
            <a:gd name="adj2" fmla="val 250499"/>
            <a:gd name="adj3" fmla="val 2069246"/>
            <a:gd name="adj4" fmla="val 806377"/>
            <a:gd name="adj5" fmla="val 465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2B9A3-E516-40B1-A8D8-31D46FDAC00A}">
      <dsp:nvSpPr>
        <dsp:cNvPr id="0" name=""/>
        <dsp:cNvSpPr/>
      </dsp:nvSpPr>
      <dsp:spPr>
        <a:xfrm>
          <a:off x="3682799" y="3155237"/>
          <a:ext cx="1093560" cy="82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rPr>
            <a:t>public outcry</a:t>
          </a:r>
          <a:endParaRPr lang="en-US" sz="1400" b="1" kern="1200" dirty="0">
            <a:solidFill>
              <a:srgbClr val="FF0000"/>
            </a:solidFill>
          </a:endParaRPr>
        </a:p>
      </dsp:txBody>
      <dsp:txXfrm>
        <a:off x="3682799" y="3155237"/>
        <a:ext cx="1093560" cy="826089"/>
      </dsp:txXfrm>
    </dsp:sp>
    <dsp:sp modelId="{186216B5-08FF-478B-8951-B7253E3981E6}">
      <dsp:nvSpPr>
        <dsp:cNvPr id="0" name=""/>
        <dsp:cNvSpPr/>
      </dsp:nvSpPr>
      <dsp:spPr>
        <a:xfrm>
          <a:off x="1211599" y="-949"/>
          <a:ext cx="4034336" cy="4034336"/>
        </a:xfrm>
        <a:prstGeom prst="circularArrow">
          <a:avLst>
            <a:gd name="adj1" fmla="val 3993"/>
            <a:gd name="adj2" fmla="val 250499"/>
            <a:gd name="adj3" fmla="val 5824309"/>
            <a:gd name="adj4" fmla="val 4544122"/>
            <a:gd name="adj5" fmla="val 465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D581C-2974-423A-AAFD-D6711126D991}">
      <dsp:nvSpPr>
        <dsp:cNvPr id="0" name=""/>
        <dsp:cNvSpPr/>
      </dsp:nvSpPr>
      <dsp:spPr>
        <a:xfrm>
          <a:off x="1775823" y="3202043"/>
          <a:ext cx="1093560" cy="82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rPr>
            <a:t>public</a:t>
          </a:r>
          <a:r>
            <a:rPr lang="en-US" sz="1400" b="1" kern="1200" baseline="0" dirty="0" smtClean="0">
              <a:solidFill>
                <a:srgbClr val="FF0000"/>
              </a:solidFill>
            </a:rPr>
            <a:t> hearings</a:t>
          </a:r>
          <a:endParaRPr lang="en-US" sz="1400" b="1" kern="1200" dirty="0">
            <a:solidFill>
              <a:srgbClr val="FF0000"/>
            </a:solidFill>
          </a:endParaRPr>
        </a:p>
      </dsp:txBody>
      <dsp:txXfrm>
        <a:off x="1775823" y="3202043"/>
        <a:ext cx="1093560" cy="826089"/>
      </dsp:txXfrm>
    </dsp:sp>
    <dsp:sp modelId="{FB34282E-B036-4B8E-984A-5FCEB04215A5}">
      <dsp:nvSpPr>
        <dsp:cNvPr id="0" name=""/>
        <dsp:cNvSpPr/>
      </dsp:nvSpPr>
      <dsp:spPr>
        <a:xfrm>
          <a:off x="1226763" y="2131"/>
          <a:ext cx="4034336" cy="4034336"/>
        </a:xfrm>
        <a:prstGeom prst="circularArrow">
          <a:avLst>
            <a:gd name="adj1" fmla="val 3993"/>
            <a:gd name="adj2" fmla="val 250499"/>
            <a:gd name="adj3" fmla="val 9772302"/>
            <a:gd name="adj4" fmla="val 8404123"/>
            <a:gd name="adj5" fmla="val 465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1B938-68C9-4B36-97F8-D5ADEE4B3D15}">
      <dsp:nvSpPr>
        <dsp:cNvPr id="0" name=""/>
        <dsp:cNvSpPr/>
      </dsp:nvSpPr>
      <dsp:spPr>
        <a:xfrm>
          <a:off x="691231" y="1606255"/>
          <a:ext cx="1420088" cy="82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rPr>
            <a:t>child welfare director ousted</a:t>
          </a:r>
          <a:endParaRPr lang="en-US" sz="1400" b="1" kern="1200" dirty="0">
            <a:solidFill>
              <a:srgbClr val="FF0000"/>
            </a:solidFill>
          </a:endParaRPr>
        </a:p>
      </dsp:txBody>
      <dsp:txXfrm>
        <a:off x="691231" y="1606255"/>
        <a:ext cx="1420088" cy="826089"/>
      </dsp:txXfrm>
    </dsp:sp>
    <dsp:sp modelId="{D3ABED6A-AD14-4387-9269-C233B0C551E1}">
      <dsp:nvSpPr>
        <dsp:cNvPr id="0" name=""/>
        <dsp:cNvSpPr/>
      </dsp:nvSpPr>
      <dsp:spPr>
        <a:xfrm>
          <a:off x="1226763" y="2131"/>
          <a:ext cx="4034336" cy="4034336"/>
        </a:xfrm>
        <a:prstGeom prst="circularArrow">
          <a:avLst>
            <a:gd name="adj1" fmla="val 3993"/>
            <a:gd name="adj2" fmla="val 250499"/>
            <a:gd name="adj3" fmla="val 12945378"/>
            <a:gd name="adj4" fmla="val 11577199"/>
            <a:gd name="adj5" fmla="val 465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F3F406-D490-4E17-9AE2-F1DD61A1097B}">
      <dsp:nvSpPr>
        <dsp:cNvPr id="0" name=""/>
        <dsp:cNvSpPr/>
      </dsp:nvSpPr>
      <dsp:spPr>
        <a:xfrm>
          <a:off x="1775823" y="10467"/>
          <a:ext cx="1093560" cy="82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0000"/>
              </a:solidFill>
            </a:rPr>
            <a:t>agency redesign</a:t>
          </a:r>
          <a:endParaRPr lang="en-US" sz="1400" b="1" kern="1200" dirty="0">
            <a:solidFill>
              <a:srgbClr val="FF0000"/>
            </a:solidFill>
          </a:endParaRPr>
        </a:p>
      </dsp:txBody>
      <dsp:txXfrm>
        <a:off x="1775823" y="10467"/>
        <a:ext cx="1093560" cy="826089"/>
      </dsp:txXfrm>
    </dsp:sp>
    <dsp:sp modelId="{063FE0B9-2B28-45F7-9CB4-82D7C5DD1101}">
      <dsp:nvSpPr>
        <dsp:cNvPr id="0" name=""/>
        <dsp:cNvSpPr/>
      </dsp:nvSpPr>
      <dsp:spPr>
        <a:xfrm>
          <a:off x="1176436" y="11851"/>
          <a:ext cx="4034336" cy="4034336"/>
        </a:xfrm>
        <a:prstGeom prst="circularArrow">
          <a:avLst>
            <a:gd name="adj1" fmla="val 3993"/>
            <a:gd name="adj2" fmla="val 250499"/>
            <a:gd name="adj3" fmla="val 16815985"/>
            <a:gd name="adj4" fmla="val 15591953"/>
            <a:gd name="adj5" fmla="val 465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207" tIns="47604" rIns="95207" bIns="47604"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207" tIns="47604" rIns="95207" bIns="47604" rtlCol="0"/>
          <a:lstStyle>
            <a:lvl1pPr algn="r">
              <a:defRPr sz="1200"/>
            </a:lvl1pPr>
          </a:lstStyle>
          <a:p>
            <a:fld id="{6302DDC2-886D-45D1-940D-CC1F18B2C1E8}" type="datetimeFigureOut">
              <a:rPr lang="en-US" smtClean="0"/>
              <a:t>6/2/2011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207" tIns="47604" rIns="95207" bIns="47604"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207" tIns="47604" rIns="95207" bIns="476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5207" tIns="47604" rIns="95207" bIns="47604"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5207" tIns="47604" rIns="95207" bIns="47604" rtlCol="0" anchor="b"/>
          <a:lstStyle>
            <a:lvl1pPr algn="r">
              <a:defRPr sz="1200"/>
            </a:lvl1pPr>
          </a:lstStyle>
          <a:p>
            <a:fld id="{5E4A3965-051A-42EC-AA71-26978759532A}" type="slidenum">
              <a:rPr lang="en-US" smtClean="0"/>
              <a:t>‹#›</a:t>
            </a:fld>
            <a:endParaRPr lang="en-US"/>
          </a:p>
        </p:txBody>
      </p:sp>
    </p:spTree>
    <p:extLst>
      <p:ext uri="{BB962C8B-B14F-4D97-AF65-F5344CB8AC3E}">
        <p14:creationId xmlns:p14="http://schemas.microsoft.com/office/powerpoint/2010/main" val="99825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6</a:t>
            </a:fld>
            <a:endParaRPr lang="en-US"/>
          </a:p>
        </p:txBody>
      </p:sp>
    </p:spTree>
    <p:extLst>
      <p:ext uri="{BB962C8B-B14F-4D97-AF65-F5344CB8AC3E}">
        <p14:creationId xmlns:p14="http://schemas.microsoft.com/office/powerpoint/2010/main" val="337118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E7FD7AC4-D133-4C64-9C22-DBC74F2E0D27}" type="slidenum">
              <a:rPr lang="en-US" smtClean="0"/>
              <a:t>23</a:t>
            </a:fld>
            <a:endParaRPr lang="en-US"/>
          </a:p>
        </p:txBody>
      </p:sp>
    </p:spTree>
    <p:extLst>
      <p:ext uri="{BB962C8B-B14F-4D97-AF65-F5344CB8AC3E}">
        <p14:creationId xmlns:p14="http://schemas.microsoft.com/office/powerpoint/2010/main" val="241653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81BAF-AE81-4D4C-BF89-88D18433DEA0}" type="slidenum">
              <a:rPr lang="en-US" smtClean="0"/>
              <a:t>24</a:t>
            </a:fld>
            <a:endParaRPr lang="en-US"/>
          </a:p>
        </p:txBody>
      </p:sp>
    </p:spTree>
    <p:extLst>
      <p:ext uri="{BB962C8B-B14F-4D97-AF65-F5344CB8AC3E}">
        <p14:creationId xmlns:p14="http://schemas.microsoft.com/office/powerpoint/2010/main" val="2481364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30</a:t>
            </a:fld>
            <a:endParaRPr lang="en-US"/>
          </a:p>
        </p:txBody>
      </p:sp>
    </p:spTree>
    <p:extLst>
      <p:ext uri="{BB962C8B-B14F-4D97-AF65-F5344CB8AC3E}">
        <p14:creationId xmlns:p14="http://schemas.microsoft.com/office/powerpoint/2010/main" val="256737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38</a:t>
            </a:fld>
            <a:endParaRPr lang="en-US"/>
          </a:p>
        </p:txBody>
      </p:sp>
    </p:spTree>
    <p:extLst>
      <p:ext uri="{BB962C8B-B14F-4D97-AF65-F5344CB8AC3E}">
        <p14:creationId xmlns:p14="http://schemas.microsoft.com/office/powerpoint/2010/main" val="1924841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42</a:t>
            </a:fld>
            <a:endParaRPr lang="en-US"/>
          </a:p>
        </p:txBody>
      </p:sp>
    </p:spTree>
    <p:extLst>
      <p:ext uri="{BB962C8B-B14F-4D97-AF65-F5344CB8AC3E}">
        <p14:creationId xmlns:p14="http://schemas.microsoft.com/office/powerpoint/2010/main" val="1064478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non-fatal cps contact …</a:t>
            </a:r>
            <a:endParaRPr lang="en-US" sz="2200" dirty="0"/>
          </a:p>
          <a:p>
            <a:pPr lvl="1"/>
            <a:r>
              <a:rPr lang="en-US" sz="2200" dirty="0"/>
              <a:t>20.7% (396/1917) of all fatal injuries</a:t>
            </a:r>
          </a:p>
          <a:p>
            <a:pPr lvl="1"/>
            <a:r>
              <a:rPr lang="en-US" sz="2200" dirty="0"/>
              <a:t>17.3% (248/1438) of all unintentional injury fatalities</a:t>
            </a:r>
          </a:p>
          <a:p>
            <a:pPr lvl="1"/>
            <a:r>
              <a:rPr lang="en-US" sz="2200" dirty="0"/>
              <a:t>33.1% (126/381) of all intentional injury fatalities</a:t>
            </a:r>
          </a:p>
          <a:p>
            <a:pPr lvl="1"/>
            <a:r>
              <a:rPr lang="en-US" sz="2200" dirty="0"/>
              <a:t>+ 591 reported after the fact</a:t>
            </a:r>
          </a:p>
          <a:p>
            <a:endParaRPr lang="en-US" dirty="0"/>
          </a:p>
        </p:txBody>
      </p:sp>
      <p:sp>
        <p:nvSpPr>
          <p:cNvPr id="4" name="Slide Number Placeholder 3"/>
          <p:cNvSpPr>
            <a:spLocks noGrp="1"/>
          </p:cNvSpPr>
          <p:nvPr>
            <p:ph type="sldNum" sz="quarter" idx="10"/>
          </p:nvPr>
        </p:nvSpPr>
        <p:spPr/>
        <p:txBody>
          <a:bodyPr/>
          <a:lstStyle/>
          <a:p>
            <a:fld id="{18881BAF-AE81-4D4C-BF89-88D18433DEA0}" type="slidenum">
              <a:rPr lang="en-US" smtClean="0"/>
              <a:t>45</a:t>
            </a:fld>
            <a:endParaRPr lang="en-US"/>
          </a:p>
        </p:txBody>
      </p:sp>
    </p:spTree>
    <p:extLst>
      <p:ext uri="{BB962C8B-B14F-4D97-AF65-F5344CB8AC3E}">
        <p14:creationId xmlns:p14="http://schemas.microsoft.com/office/powerpoint/2010/main" val="275978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48</a:t>
            </a:fld>
            <a:endParaRPr lang="en-US"/>
          </a:p>
        </p:txBody>
      </p:sp>
    </p:spTree>
    <p:extLst>
      <p:ext uri="{BB962C8B-B14F-4D97-AF65-F5344CB8AC3E}">
        <p14:creationId xmlns:p14="http://schemas.microsoft.com/office/powerpoint/2010/main" val="288144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81BAF-AE81-4D4C-BF89-88D18433DEA0}" type="slidenum">
              <a:rPr lang="en-US" smtClean="0"/>
              <a:t>51</a:t>
            </a:fld>
            <a:endParaRPr lang="en-US"/>
          </a:p>
        </p:txBody>
      </p:sp>
    </p:spTree>
    <p:extLst>
      <p:ext uri="{BB962C8B-B14F-4D97-AF65-F5344CB8AC3E}">
        <p14:creationId xmlns:p14="http://schemas.microsoft.com/office/powerpoint/2010/main" val="379245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7</a:t>
            </a:fld>
            <a:endParaRPr lang="en-US"/>
          </a:p>
        </p:txBody>
      </p:sp>
    </p:spTree>
    <p:extLst>
      <p:ext uri="{BB962C8B-B14F-4D97-AF65-F5344CB8AC3E}">
        <p14:creationId xmlns:p14="http://schemas.microsoft.com/office/powerpoint/2010/main" val="337118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8</a:t>
            </a:fld>
            <a:endParaRPr lang="en-US"/>
          </a:p>
        </p:txBody>
      </p:sp>
    </p:spTree>
    <p:extLst>
      <p:ext uri="{BB962C8B-B14F-4D97-AF65-F5344CB8AC3E}">
        <p14:creationId xmlns:p14="http://schemas.microsoft.com/office/powerpoint/2010/main" val="337118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13</a:t>
            </a:fld>
            <a:endParaRPr lang="en-US"/>
          </a:p>
        </p:txBody>
      </p:sp>
    </p:spTree>
    <p:extLst>
      <p:ext uri="{BB962C8B-B14F-4D97-AF65-F5344CB8AC3E}">
        <p14:creationId xmlns:p14="http://schemas.microsoft.com/office/powerpoint/2010/main" val="258252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14</a:t>
            </a:fld>
            <a:endParaRPr lang="en-US"/>
          </a:p>
        </p:txBody>
      </p:sp>
    </p:spTree>
    <p:extLst>
      <p:ext uri="{BB962C8B-B14F-4D97-AF65-F5344CB8AC3E}">
        <p14:creationId xmlns:p14="http://schemas.microsoft.com/office/powerpoint/2010/main" val="139488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15</a:t>
            </a:fld>
            <a:endParaRPr lang="en-US"/>
          </a:p>
        </p:txBody>
      </p:sp>
    </p:spTree>
    <p:extLst>
      <p:ext uri="{BB962C8B-B14F-4D97-AF65-F5344CB8AC3E}">
        <p14:creationId xmlns:p14="http://schemas.microsoft.com/office/powerpoint/2010/main" val="129408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16</a:t>
            </a:fld>
            <a:endParaRPr lang="en-US"/>
          </a:p>
        </p:txBody>
      </p:sp>
    </p:spTree>
    <p:extLst>
      <p:ext uri="{BB962C8B-B14F-4D97-AF65-F5344CB8AC3E}">
        <p14:creationId xmlns:p14="http://schemas.microsoft.com/office/powerpoint/2010/main" val="404830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81BAF-AE81-4D4C-BF89-88D18433DEA0}" type="slidenum">
              <a:rPr lang="en-US" smtClean="0"/>
              <a:t>21</a:t>
            </a:fld>
            <a:endParaRPr lang="en-US"/>
          </a:p>
        </p:txBody>
      </p:sp>
    </p:spTree>
    <p:extLst>
      <p:ext uri="{BB962C8B-B14F-4D97-AF65-F5344CB8AC3E}">
        <p14:creationId xmlns:p14="http://schemas.microsoft.com/office/powerpoint/2010/main" val="31510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22</a:t>
            </a:fld>
            <a:endParaRPr lang="en-US"/>
          </a:p>
        </p:txBody>
      </p:sp>
    </p:spTree>
    <p:extLst>
      <p:ext uri="{BB962C8B-B14F-4D97-AF65-F5344CB8AC3E}">
        <p14:creationId xmlns:p14="http://schemas.microsoft.com/office/powerpoint/2010/main" val="422529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fld id="{5C910463-B9B6-438A-BCAE-BAD228B129E5}" type="datetimeFigureOut">
              <a:rPr lang="en-US" smtClean="0"/>
              <a:t>6/2/2011</a:t>
            </a:fld>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9F3122F-DF8E-42DC-88C8-935FC63BA57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5C910463-B9B6-438A-BCAE-BAD228B129E5}" type="datetimeFigureOut">
              <a:rPr lang="en-US" smtClean="0"/>
              <a:t>6/2/2011</a:t>
            </a:fld>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9F3122F-DF8E-42DC-88C8-935FC63BA5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fld id="{5C910463-B9B6-438A-BCAE-BAD228B129E5}" type="datetimeFigureOut">
              <a:rPr lang="en-US" smtClean="0"/>
              <a:t>6/2/2011</a:t>
            </a:fld>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9F3122F-DF8E-42DC-88C8-935FC63BA57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6/2/2011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pic>
        <p:nvPicPr>
          <p:cNvPr id="10" name="Picture 10" descr="CDSS Logo"/>
          <p:cNvPicPr>
            <a:picLocks noChangeAspect="1" noChangeArrowheads="1"/>
          </p:cNvPicPr>
          <p:nvPr userDrawn="1"/>
        </p:nvPicPr>
        <p:blipFill>
          <a:blip r:embed="rId2" cstate="print"/>
          <a:srcRect/>
          <a:stretch>
            <a:fillRect/>
          </a:stretch>
        </p:blipFill>
        <p:spPr bwMode="auto">
          <a:xfrm>
            <a:off x="8534400" y="6445250"/>
            <a:ext cx="609600" cy="412750"/>
          </a:xfrm>
          <a:prstGeom prst="rect">
            <a:avLst/>
          </a:prstGeom>
          <a:noFill/>
          <a:ln w="9525">
            <a:noFill/>
            <a:miter lim="800000"/>
            <a:headEnd/>
            <a:tailEnd/>
          </a:ln>
        </p:spPr>
      </p:pic>
      <p:pic>
        <p:nvPicPr>
          <p:cNvPr id="11" name="Picture 21" descr="ucbseal_75x75"/>
          <p:cNvPicPr>
            <a:picLocks noChangeAspect="1" noChangeArrowheads="1"/>
          </p:cNvPicPr>
          <p:nvPr userDrawn="1"/>
        </p:nvPicPr>
        <p:blipFill>
          <a:blip r:embed="rId3" cstate="print"/>
          <a:srcRect/>
          <a:stretch>
            <a:fillRect/>
          </a:stretch>
        </p:blipFill>
        <p:spPr bwMode="auto">
          <a:xfrm>
            <a:off x="0" y="6477000"/>
            <a:ext cx="381000" cy="381000"/>
          </a:xfrm>
          <a:prstGeom prst="rect">
            <a:avLst/>
          </a:prstGeom>
          <a:noFill/>
          <a:ln w="9525">
            <a:noFill/>
            <a:miter lim="800000"/>
            <a:headEnd/>
            <a:tailEnd/>
          </a:ln>
        </p:spPr>
      </p:pic>
      <p:sp>
        <p:nvSpPr>
          <p:cNvPr id="12" name="Text Box 22"/>
          <p:cNvSpPr txBox="1">
            <a:spLocks noChangeArrowheads="1"/>
          </p:cNvSpPr>
          <p:nvPr userDrawn="1"/>
        </p:nvSpPr>
        <p:spPr bwMode="auto">
          <a:xfrm>
            <a:off x="381000" y="6492875"/>
            <a:ext cx="266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solidFill>
                  <a:schemeClr val="bg1"/>
                </a:solidFill>
                <a:latin typeface="Calibri" pitchFamily="34" charset="0"/>
                <a:cs typeface="Arial" charset="0"/>
              </a:rPr>
              <a:t>CENTER FOR SOCIAL SERVICES RESEARCH                 School of Social Welfare, UC Berkeley</a:t>
            </a:r>
          </a:p>
        </p:txBody>
      </p:sp>
    </p:spTree>
    <p:extLst>
      <p:ext uri="{BB962C8B-B14F-4D97-AF65-F5344CB8AC3E}">
        <p14:creationId xmlns:p14="http://schemas.microsoft.com/office/powerpoint/2010/main" val="3596736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211EB-6B14-4BF5-B127-AFD030E3224B}" type="datetimeFigureOut">
              <a:rPr lang="en-US" smtClean="0">
                <a:solidFill>
                  <a:prstClr val="black">
                    <a:tint val="75000"/>
                  </a:prstClr>
                </a:solidFill>
              </a:rPr>
              <a:pPr/>
              <a:t>6/2/2011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2DF9B0-9F86-4BB2-BF93-355D452647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96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4211EB-6B14-4BF5-B127-AFD030E3224B}" type="datetimeFigureOut">
              <a:rPr lang="en-US" smtClean="0">
                <a:solidFill>
                  <a:prstClr val="black">
                    <a:tint val="75000"/>
                  </a:prstClr>
                </a:solidFill>
              </a:rPr>
              <a:pPr/>
              <a:t>6/2/2011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2DF9B0-9F86-4BB2-BF93-355D452647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479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4211EB-6B14-4BF5-B127-AFD030E3224B}" type="datetimeFigureOut">
              <a:rPr lang="en-US" smtClean="0">
                <a:solidFill>
                  <a:prstClr val="black">
                    <a:tint val="75000"/>
                  </a:prstClr>
                </a:solidFill>
              </a:rPr>
              <a:pPr/>
              <a:t>6/2/2011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2DF9B0-9F86-4BB2-BF93-355D452647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14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4211EB-6B14-4BF5-B127-AFD030E3224B}" type="datetimeFigureOut">
              <a:rPr lang="en-US" smtClean="0">
                <a:solidFill>
                  <a:prstClr val="black">
                    <a:tint val="75000"/>
                  </a:prstClr>
                </a:solidFill>
              </a:rPr>
              <a:pPr/>
              <a:t>6/2/2011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2DF9B0-9F86-4BB2-BF93-355D452647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666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4211EB-6B14-4BF5-B127-AFD030E3224B}" type="datetimeFigureOut">
              <a:rPr lang="en-US" smtClean="0">
                <a:solidFill>
                  <a:prstClr val="black">
                    <a:tint val="75000"/>
                  </a:prstClr>
                </a:solidFill>
              </a:rPr>
              <a:pPr/>
              <a:t>6/2/2011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2DF9B0-9F86-4BB2-BF93-355D452647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184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211EB-6B14-4BF5-B127-AFD030E3224B}" type="datetimeFigureOut">
              <a:rPr lang="en-US" smtClean="0">
                <a:solidFill>
                  <a:prstClr val="black">
                    <a:tint val="75000"/>
                  </a:prstClr>
                </a:solidFill>
              </a:rPr>
              <a:pPr/>
              <a:t>6/2/2011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2DF9B0-9F86-4BB2-BF93-355D452647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780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211EB-6B14-4BF5-B127-AFD030E3224B}" type="datetimeFigureOut">
              <a:rPr lang="en-US" smtClean="0">
                <a:solidFill>
                  <a:prstClr val="black">
                    <a:tint val="75000"/>
                  </a:prstClr>
                </a:solidFill>
              </a:rPr>
              <a:pPr/>
              <a:t>6/2/2011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2DF9B0-9F86-4BB2-BF93-355D452647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49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5C910463-B9B6-438A-BCAE-BAD228B129E5}" type="datetimeFigureOut">
              <a:rPr lang="en-US" smtClean="0"/>
              <a:t>6/2/2011</a:t>
            </a:fld>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9F3122F-DF8E-42DC-88C8-935FC63BA57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211EB-6B14-4BF5-B127-AFD030E3224B}" type="datetimeFigureOut">
              <a:rPr lang="en-US" smtClean="0">
                <a:solidFill>
                  <a:prstClr val="black">
                    <a:tint val="75000"/>
                  </a:prstClr>
                </a:solidFill>
              </a:rPr>
              <a:pPr/>
              <a:t>6/2/2011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2DF9B0-9F86-4BB2-BF93-355D452647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5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211EB-6B14-4BF5-B127-AFD030E3224B}" type="datetimeFigureOut">
              <a:rPr lang="en-US" smtClean="0">
                <a:solidFill>
                  <a:prstClr val="black">
                    <a:tint val="75000"/>
                  </a:prstClr>
                </a:solidFill>
              </a:rPr>
              <a:pPr/>
              <a:t>6/2/2011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2DF9B0-9F86-4BB2-BF93-355D452647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6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211EB-6B14-4BF5-B127-AFD030E3224B}" type="datetimeFigureOut">
              <a:rPr lang="en-US" smtClean="0">
                <a:solidFill>
                  <a:prstClr val="black">
                    <a:tint val="75000"/>
                  </a:prstClr>
                </a:solidFill>
              </a:rPr>
              <a:pPr/>
              <a:t>6/2/2011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2DF9B0-9F86-4BB2-BF93-355D452647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0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5C910463-B9B6-438A-BCAE-BAD228B129E5}" type="datetimeFigureOut">
              <a:rPr lang="en-US" smtClean="0"/>
              <a:t>6/2/2011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9F3122F-DF8E-42DC-88C8-935FC63BA571}" type="slidenum">
              <a:rPr lang="en-US" smtClean="0"/>
              <a:t>‹#›</a:t>
            </a:fld>
            <a:endParaRPr lang="en-US"/>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5C910463-B9B6-438A-BCAE-BAD228B129E5}" type="datetimeFigureOut">
              <a:rPr lang="en-US" smtClean="0"/>
              <a:t>6/2/2011</a:t>
            </a:fld>
            <a:endParaRPr lang="en-US"/>
          </a:p>
        </p:txBody>
      </p:sp>
      <p:sp>
        <p:nvSpPr>
          <p:cNvPr id="10" name="Slide Number Placeholder 9"/>
          <p:cNvSpPr>
            <a:spLocks noGrp="1"/>
          </p:cNvSpPr>
          <p:nvPr>
            <p:ph type="sldNum" sz="quarter" idx="16"/>
          </p:nvPr>
        </p:nvSpPr>
        <p:spPr/>
        <p:txBody>
          <a:bodyPr rtlCol="0"/>
          <a:lstStyle/>
          <a:p>
            <a:fld id="{C9F3122F-DF8E-42DC-88C8-935FC63BA571}" type="slidenum">
              <a:rPr lang="en-US" smtClean="0"/>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5C910463-B9B6-438A-BCAE-BAD228B129E5}" type="datetimeFigureOut">
              <a:rPr lang="en-US" smtClean="0"/>
              <a:t>6/2/2011</a:t>
            </a:fld>
            <a:endParaRPr lang="en-US"/>
          </a:p>
        </p:txBody>
      </p:sp>
      <p:sp>
        <p:nvSpPr>
          <p:cNvPr id="12" name="Slide Number Placeholder 11"/>
          <p:cNvSpPr>
            <a:spLocks noGrp="1"/>
          </p:cNvSpPr>
          <p:nvPr>
            <p:ph type="sldNum" sz="quarter" idx="16"/>
          </p:nvPr>
        </p:nvSpPr>
        <p:spPr/>
        <p:txBody>
          <a:bodyPr rtlCol="0"/>
          <a:lstStyle/>
          <a:p>
            <a:fld id="{C9F3122F-DF8E-42DC-88C8-935FC63BA571}" type="slidenum">
              <a:rPr lang="en-US" smtClean="0"/>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5C910463-B9B6-438A-BCAE-BAD228B129E5}" type="datetimeFigureOut">
              <a:rPr lang="en-US" smtClean="0"/>
              <a:t>6/2/2011</a:t>
            </a:fld>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9F3122F-DF8E-42DC-88C8-935FC63BA57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fld id="{5C910463-B9B6-438A-BCAE-BAD228B129E5}" type="datetimeFigureOut">
              <a:rPr lang="en-US" smtClean="0"/>
              <a:t>6/2/2011</a:t>
            </a:fld>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9F3122F-DF8E-42DC-88C8-935FC63BA571}" type="slidenum">
              <a:rPr lang="en-US" smtClean="0"/>
              <a:t>‹#›</a:t>
            </a:fld>
            <a:endParaRPr lang="en-US"/>
          </a:p>
        </p:txBody>
      </p:sp>
      <p:pic>
        <p:nvPicPr>
          <p:cNvPr id="5" name="Picture 21" descr="ucbseal_75x75"/>
          <p:cNvPicPr>
            <a:picLocks noChangeAspect="1" noChangeArrowheads="1"/>
          </p:cNvPicPr>
          <p:nvPr userDrawn="1"/>
        </p:nvPicPr>
        <p:blipFill>
          <a:blip r:embed="rId2" cstate="print"/>
          <a:srcRect/>
          <a:stretch>
            <a:fillRect/>
          </a:stretch>
        </p:blipFill>
        <p:spPr bwMode="auto">
          <a:xfrm>
            <a:off x="0" y="6477000"/>
            <a:ext cx="381000" cy="381000"/>
          </a:xfrm>
          <a:prstGeom prst="rect">
            <a:avLst/>
          </a:prstGeom>
          <a:noFill/>
          <a:ln w="9525">
            <a:noFill/>
            <a:miter lim="800000"/>
            <a:headEnd/>
            <a:tailEnd/>
          </a:ln>
        </p:spPr>
      </p:pic>
      <p:sp>
        <p:nvSpPr>
          <p:cNvPr id="6" name="Text Box 22"/>
          <p:cNvSpPr txBox="1">
            <a:spLocks noChangeArrowheads="1"/>
          </p:cNvSpPr>
          <p:nvPr userDrawn="1"/>
        </p:nvSpPr>
        <p:spPr bwMode="auto">
          <a:xfrm>
            <a:off x="381000" y="6492875"/>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smtClean="0">
                <a:latin typeface="Calibri" pitchFamily="34" charset="0"/>
                <a:cs typeface="Arial" charset="0"/>
              </a:rPr>
              <a:t>CENTER FOR SOCIAL SERVICES RESEARCH                 School of Social Welfare, UC Berkeley</a:t>
            </a:r>
          </a:p>
        </p:txBody>
      </p:sp>
      <p:pic>
        <p:nvPicPr>
          <p:cNvPr id="7" name="Picture 10" descr="CDSS Logo"/>
          <p:cNvPicPr>
            <a:picLocks noChangeAspect="1" noChangeArrowheads="1"/>
          </p:cNvPicPr>
          <p:nvPr userDrawn="1"/>
        </p:nvPicPr>
        <p:blipFill>
          <a:blip r:embed="rId3" cstate="print"/>
          <a:srcRect/>
          <a:stretch>
            <a:fillRect/>
          </a:stretch>
        </p:blipFill>
        <p:spPr bwMode="auto">
          <a:xfrm>
            <a:off x="8534400" y="6445250"/>
            <a:ext cx="609600" cy="4127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5C910463-B9B6-438A-BCAE-BAD228B129E5}" type="datetimeFigureOut">
              <a:rPr lang="en-US" smtClean="0"/>
              <a:t>6/2/2011</a:t>
            </a:fld>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9F3122F-DF8E-42DC-88C8-935FC63BA57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fld id="{5C910463-B9B6-438A-BCAE-BAD228B129E5}" type="datetimeFigureOut">
              <a:rPr lang="en-US" smtClean="0"/>
              <a:t>6/2/2011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9F3122F-DF8E-42DC-88C8-935FC63BA57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9F3122F-DF8E-42DC-88C8-935FC63BA571}" type="slidenum">
              <a:rPr lang="en-US" smtClean="0"/>
              <a:t>‹#›</a:t>
            </a:fld>
            <a:endParaRPr lang="en-US"/>
          </a:p>
        </p:txBody>
      </p:sp>
      <p:pic>
        <p:nvPicPr>
          <p:cNvPr id="10" name="Picture 21" descr="ucbseal_75x75"/>
          <p:cNvPicPr>
            <a:picLocks noChangeAspect="1" noChangeArrowheads="1"/>
          </p:cNvPicPr>
          <p:nvPr userDrawn="1"/>
        </p:nvPicPr>
        <p:blipFill>
          <a:blip r:embed="rId13" cstate="print"/>
          <a:srcRect/>
          <a:stretch>
            <a:fillRect/>
          </a:stretch>
        </p:blipFill>
        <p:spPr bwMode="auto">
          <a:xfrm>
            <a:off x="0" y="6477000"/>
            <a:ext cx="381000" cy="381000"/>
          </a:xfrm>
          <a:prstGeom prst="rect">
            <a:avLst/>
          </a:prstGeom>
          <a:noFill/>
          <a:ln w="9525">
            <a:noFill/>
            <a:miter lim="800000"/>
            <a:headEnd/>
            <a:tailEnd/>
          </a:ln>
        </p:spPr>
      </p:pic>
      <p:sp>
        <p:nvSpPr>
          <p:cNvPr id="11" name="Text Box 22"/>
          <p:cNvSpPr txBox="1">
            <a:spLocks noChangeArrowheads="1"/>
          </p:cNvSpPr>
          <p:nvPr userDrawn="1"/>
        </p:nvSpPr>
        <p:spPr bwMode="auto">
          <a:xfrm>
            <a:off x="381000" y="6492875"/>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smtClean="0">
                <a:latin typeface="Calibri" pitchFamily="34" charset="0"/>
                <a:cs typeface="Arial" charset="0"/>
              </a:rPr>
              <a:t>CENTER FOR SOCIAL SERVICES RESEARCH                 School of Social Welfare, UC Berkeley</a:t>
            </a:r>
          </a:p>
        </p:txBody>
      </p:sp>
      <p:pic>
        <p:nvPicPr>
          <p:cNvPr id="12" name="Picture 10" descr="CDSS Logo"/>
          <p:cNvPicPr>
            <a:picLocks noChangeAspect="1" noChangeArrowheads="1"/>
          </p:cNvPicPr>
          <p:nvPr userDrawn="1"/>
        </p:nvPicPr>
        <p:blipFill>
          <a:blip r:embed="rId14" cstate="print"/>
          <a:srcRect/>
          <a:stretch>
            <a:fillRect/>
          </a:stretch>
        </p:blipFill>
        <p:spPr bwMode="auto">
          <a:xfrm>
            <a:off x="8534400" y="6445250"/>
            <a:ext cx="609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10463-B9B6-438A-BCAE-BAD228B129E5}" type="datetimeFigureOut">
              <a:rPr lang="en-US" smtClean="0"/>
              <a:t>6/2/2011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3122F-DF8E-42DC-88C8-935FC63BA571}" type="slidenum">
              <a:rPr lang="en-US" smtClean="0"/>
              <a:t>‹#›</a:t>
            </a:fld>
            <a:endParaRPr lang="en-US"/>
          </a:p>
        </p:txBody>
      </p:sp>
    </p:spTree>
    <p:extLst>
      <p:ext uri="{BB962C8B-B14F-4D97-AF65-F5344CB8AC3E}">
        <p14:creationId xmlns:p14="http://schemas.microsoft.com/office/powerpoint/2010/main" val="143830965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mailto:eputnamhornstein@berkeley.edu"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272E"/>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87400" y="2286000"/>
            <a:ext cx="8382000" cy="1470025"/>
          </a:xfrm>
        </p:spPr>
        <p:txBody>
          <a:bodyPr>
            <a:noAutofit/>
          </a:bodyPr>
          <a:lstStyle/>
          <a:p>
            <a:pPr algn="l"/>
            <a:r>
              <a:rPr lang="en-US" sz="2800" b="1" dirty="0" smtClean="0">
                <a:solidFill>
                  <a:schemeClr val="bg1"/>
                </a:solidFill>
                <a:latin typeface="Palatino Linotype" pitchFamily="18" charset="0"/>
              </a:rPr>
              <a:t>A Population-Level Examination of Non-Fatal &amp; Fatal Maltreatment in California:</a:t>
            </a:r>
            <a:r>
              <a:rPr lang="en-US" sz="3000" b="1" dirty="0" smtClean="0">
                <a:solidFill>
                  <a:schemeClr val="bg1"/>
                </a:solidFill>
                <a:latin typeface="Palatino Linotype" pitchFamily="18" charset="0"/>
              </a:rPr>
              <a:t/>
            </a:r>
            <a:br>
              <a:rPr lang="en-US" sz="3000" b="1" dirty="0" smtClean="0">
                <a:solidFill>
                  <a:schemeClr val="bg1"/>
                </a:solidFill>
                <a:latin typeface="Palatino Linotype" pitchFamily="18" charset="0"/>
              </a:rPr>
            </a:br>
            <a:r>
              <a:rPr lang="en-US" sz="2000" i="1" dirty="0" smtClean="0">
                <a:solidFill>
                  <a:schemeClr val="bg1"/>
                </a:solidFill>
                <a:latin typeface="Palatino Linotype" pitchFamily="18" charset="0"/>
              </a:rPr>
              <a:t>What are the risks and what can we do?</a:t>
            </a:r>
            <a:endParaRPr lang="en-US" sz="2000" i="1" dirty="0">
              <a:solidFill>
                <a:schemeClr val="bg1"/>
              </a:solidFill>
              <a:latin typeface="Palatino Linotype" pitchFamily="18" charset="0"/>
            </a:endParaRPr>
          </a:p>
        </p:txBody>
      </p:sp>
      <p:sp>
        <p:nvSpPr>
          <p:cNvPr id="5" name="Subtitle 4"/>
          <p:cNvSpPr>
            <a:spLocks noGrp="1"/>
          </p:cNvSpPr>
          <p:nvPr>
            <p:ph type="subTitle" idx="1"/>
          </p:nvPr>
        </p:nvSpPr>
        <p:spPr>
          <a:xfrm>
            <a:off x="838200" y="4038600"/>
            <a:ext cx="7162800" cy="1849582"/>
          </a:xfrm>
        </p:spPr>
        <p:txBody>
          <a:bodyPr>
            <a:normAutofit/>
          </a:bodyPr>
          <a:lstStyle/>
          <a:p>
            <a:pPr algn="l"/>
            <a:r>
              <a:rPr lang="en-US" sz="2000" i="1" dirty="0" smtClean="0">
                <a:solidFill>
                  <a:schemeClr val="bg1"/>
                </a:solidFill>
                <a:latin typeface="Palatino Linotype" pitchFamily="18" charset="0"/>
              </a:rPr>
              <a:t>Emily Putnam-Hornstein, MSW, PhD</a:t>
            </a:r>
          </a:p>
          <a:p>
            <a:pPr algn="l"/>
            <a:r>
              <a:rPr lang="en-US" sz="2000" i="1" dirty="0" smtClean="0">
                <a:solidFill>
                  <a:schemeClr val="bg1"/>
                </a:solidFill>
                <a:latin typeface="Palatino Linotype" pitchFamily="18" charset="0"/>
              </a:rPr>
              <a:t>Center for Social Services Research</a:t>
            </a:r>
          </a:p>
          <a:p>
            <a:pPr algn="l"/>
            <a:r>
              <a:rPr lang="en-US" sz="2000" i="1" dirty="0" smtClean="0">
                <a:solidFill>
                  <a:schemeClr val="bg1"/>
                </a:solidFill>
                <a:latin typeface="Palatino Linotype" pitchFamily="18" charset="0"/>
              </a:rPr>
              <a:t>School of Social Welfare</a:t>
            </a:r>
          </a:p>
          <a:p>
            <a:pPr algn="l"/>
            <a:r>
              <a:rPr lang="en-US" sz="2000" i="1" dirty="0" smtClean="0">
                <a:solidFill>
                  <a:schemeClr val="bg1"/>
                </a:solidFill>
                <a:latin typeface="Palatino Linotype" pitchFamily="18" charset="0"/>
              </a:rPr>
              <a:t>University of California, Berkeley</a:t>
            </a:r>
            <a:endParaRPr lang="en-US" sz="2000" i="1" dirty="0">
              <a:solidFill>
                <a:schemeClr val="bg1"/>
              </a:solidFill>
              <a:latin typeface="Palatino Linotype" pitchFamily="18" charset="0"/>
            </a:endParaRPr>
          </a:p>
        </p:txBody>
      </p:sp>
      <p:sp>
        <p:nvSpPr>
          <p:cNvPr id="2" name="Rectangle 1"/>
          <p:cNvSpPr/>
          <p:nvPr/>
        </p:nvSpPr>
        <p:spPr>
          <a:xfrm rot="16200000">
            <a:off x="-2180642" y="2671654"/>
            <a:ext cx="5562602" cy="21929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a:off x="266543" y="5951924"/>
            <a:ext cx="671946" cy="2155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135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iceberg analogy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3" y="1600198"/>
            <a:ext cx="3590925" cy="486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0"/>
          <p:cNvSpPr txBox="1">
            <a:spLocks noChangeArrowheads="1"/>
          </p:cNvSpPr>
          <p:nvPr/>
        </p:nvSpPr>
        <p:spPr bwMode="auto">
          <a:xfrm>
            <a:off x="381000" y="4034723"/>
            <a:ext cx="1828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latin typeface="+mn-lt"/>
              </a:rPr>
              <a:t>Maltreated children </a:t>
            </a:r>
            <a:r>
              <a:rPr lang="en-US" i="1" dirty="0" smtClean="0">
                <a:latin typeface="+mn-lt"/>
              </a:rPr>
              <a:t>not known</a:t>
            </a:r>
            <a:r>
              <a:rPr lang="en-US" dirty="0" smtClean="0">
                <a:latin typeface="+mn-lt"/>
              </a:rPr>
              <a:t> </a:t>
            </a:r>
            <a:r>
              <a:rPr lang="en-US" dirty="0">
                <a:latin typeface="+mn-lt"/>
              </a:rPr>
              <a:t>to </a:t>
            </a:r>
            <a:r>
              <a:rPr lang="en-US" dirty="0" smtClean="0">
                <a:latin typeface="+mn-lt"/>
              </a:rPr>
              <a:t>child protective services</a:t>
            </a:r>
            <a:endParaRPr lang="en-US" dirty="0">
              <a:latin typeface="+mn-lt"/>
            </a:endParaRPr>
          </a:p>
        </p:txBody>
      </p:sp>
      <p:sp>
        <p:nvSpPr>
          <p:cNvPr id="6" name="AutoShape 11"/>
          <p:cNvSpPr>
            <a:spLocks/>
          </p:cNvSpPr>
          <p:nvPr/>
        </p:nvSpPr>
        <p:spPr bwMode="auto">
          <a:xfrm>
            <a:off x="2209800" y="3112827"/>
            <a:ext cx="533400" cy="3356422"/>
          </a:xfrm>
          <a:prstGeom prst="leftBrace">
            <a:avLst>
              <a:gd name="adj1" fmla="val 47619"/>
              <a:gd name="adj2" fmla="val 50000"/>
            </a:avLst>
          </a:pr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6"/>
          <p:cNvSpPr>
            <a:spLocks noChangeShapeType="1"/>
          </p:cNvSpPr>
          <p:nvPr/>
        </p:nvSpPr>
        <p:spPr bwMode="auto">
          <a:xfrm flipH="1">
            <a:off x="5257800" y="2133600"/>
            <a:ext cx="13716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7"/>
          <p:cNvSpPr txBox="1">
            <a:spLocks noChangeArrowheads="1"/>
          </p:cNvSpPr>
          <p:nvPr/>
        </p:nvSpPr>
        <p:spPr bwMode="auto">
          <a:xfrm>
            <a:off x="6629400" y="1600200"/>
            <a:ext cx="2362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latin typeface="Palatino Linotype" pitchFamily="18" charset="0"/>
              </a:rPr>
              <a:t>Maltreated children known </a:t>
            </a:r>
            <a:r>
              <a:rPr lang="en-US" dirty="0">
                <a:latin typeface="Palatino Linotype" pitchFamily="18" charset="0"/>
              </a:rPr>
              <a:t>to child protective services</a:t>
            </a:r>
          </a:p>
        </p:txBody>
      </p:sp>
    </p:spTree>
    <p:extLst>
      <p:ext uri="{BB962C8B-B14F-4D97-AF65-F5344CB8AC3E}">
        <p14:creationId xmlns:p14="http://schemas.microsoft.com/office/powerpoint/2010/main" val="3850934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“snapshot” of victims</a:t>
            </a:r>
            <a:endParaRPr lang="en-US" dirty="0"/>
          </a:p>
        </p:txBody>
      </p:sp>
      <p:sp>
        <p:nvSpPr>
          <p:cNvPr id="18" name="TextBox 17"/>
          <p:cNvSpPr txBox="1"/>
          <p:nvPr/>
        </p:nvSpPr>
        <p:spPr>
          <a:xfrm>
            <a:off x="2171142" y="2999785"/>
            <a:ext cx="1459523" cy="1015663"/>
          </a:xfrm>
          <a:prstGeom prst="rect">
            <a:avLst/>
          </a:prstGeom>
          <a:solidFill>
            <a:schemeClr val="accent2">
              <a:lumMod val="75000"/>
              <a:alpha val="53000"/>
            </a:schemeClr>
          </a:solidFill>
          <a:effectLst>
            <a:glow rad="215900">
              <a:schemeClr val="accent1">
                <a:alpha val="40000"/>
              </a:schemeClr>
            </a:glow>
          </a:effectLst>
        </p:spPr>
        <p:txBody>
          <a:bodyPr wrap="square" rtlCol="0">
            <a:spAutoFit/>
          </a:bodyPr>
          <a:lstStyle/>
          <a:p>
            <a:pPr algn="ctr"/>
            <a:endParaRPr lang="en-US" dirty="0" smtClean="0"/>
          </a:p>
          <a:p>
            <a:pPr algn="ctr"/>
            <a:r>
              <a:rPr lang="en-US" sz="2400" b="1" i="1" dirty="0" smtClean="0">
                <a:solidFill>
                  <a:srgbClr val="0070C0"/>
                </a:solidFill>
              </a:rPr>
              <a:t>before</a:t>
            </a:r>
          </a:p>
          <a:p>
            <a:pPr algn="ctr"/>
            <a:endParaRPr lang="en-US" dirty="0"/>
          </a:p>
        </p:txBody>
      </p:sp>
      <p:sp>
        <p:nvSpPr>
          <p:cNvPr id="19" name="TextBox 18"/>
          <p:cNvSpPr txBox="1"/>
          <p:nvPr/>
        </p:nvSpPr>
        <p:spPr>
          <a:xfrm>
            <a:off x="3829957" y="2999786"/>
            <a:ext cx="1459523" cy="954107"/>
          </a:xfrm>
          <a:prstGeom prst="rect">
            <a:avLst/>
          </a:prstGeom>
          <a:solidFill>
            <a:schemeClr val="accent2">
              <a:lumMod val="75000"/>
            </a:schemeClr>
          </a:solidFill>
        </p:spPr>
        <p:txBody>
          <a:bodyPr wrap="square" rtlCol="0">
            <a:spAutoFit/>
          </a:bodyPr>
          <a:lstStyle/>
          <a:p>
            <a:pPr algn="ctr"/>
            <a:endParaRPr lang="en-US" dirty="0" smtClean="0"/>
          </a:p>
          <a:p>
            <a:pPr algn="ctr"/>
            <a:r>
              <a:rPr lang="en-US" sz="2000" b="1" dirty="0" smtClean="0"/>
              <a:t>CPS Data</a:t>
            </a:r>
          </a:p>
          <a:p>
            <a:pPr algn="ctr"/>
            <a:endParaRPr lang="en-US" dirty="0"/>
          </a:p>
        </p:txBody>
      </p:sp>
      <p:sp>
        <p:nvSpPr>
          <p:cNvPr id="20" name="TextBox 19"/>
          <p:cNvSpPr txBox="1"/>
          <p:nvPr/>
        </p:nvSpPr>
        <p:spPr>
          <a:xfrm>
            <a:off x="5430157" y="2984838"/>
            <a:ext cx="1459523" cy="1015663"/>
          </a:xfrm>
          <a:prstGeom prst="rect">
            <a:avLst/>
          </a:prstGeom>
          <a:solidFill>
            <a:schemeClr val="accent2">
              <a:lumMod val="75000"/>
              <a:alpha val="56000"/>
            </a:schemeClr>
          </a:solidFill>
          <a:effectLst>
            <a:glow rad="177800">
              <a:schemeClr val="accent1">
                <a:alpha val="40000"/>
              </a:schemeClr>
            </a:glow>
          </a:effectLst>
        </p:spPr>
        <p:txBody>
          <a:bodyPr wrap="square" rtlCol="0">
            <a:spAutoFit/>
          </a:bodyPr>
          <a:lstStyle/>
          <a:p>
            <a:pPr algn="ctr"/>
            <a:endParaRPr lang="en-US" dirty="0" smtClean="0"/>
          </a:p>
          <a:p>
            <a:pPr algn="ctr"/>
            <a:r>
              <a:rPr lang="en-US" sz="2400" b="1" i="1" dirty="0" smtClean="0">
                <a:solidFill>
                  <a:srgbClr val="FF0000"/>
                </a:solidFill>
              </a:rPr>
              <a:t>after</a:t>
            </a:r>
          </a:p>
          <a:p>
            <a:pPr algn="ctr"/>
            <a:endParaRPr lang="en-US" dirty="0"/>
          </a:p>
        </p:txBody>
      </p:sp>
      <p:sp>
        <p:nvSpPr>
          <p:cNvPr id="21" name="TextBox 20"/>
          <p:cNvSpPr txBox="1"/>
          <p:nvPr/>
        </p:nvSpPr>
        <p:spPr>
          <a:xfrm>
            <a:off x="2147696" y="4278183"/>
            <a:ext cx="4718538" cy="830997"/>
          </a:xfrm>
          <a:prstGeom prst="rect">
            <a:avLst/>
          </a:prstGeom>
          <a:solidFill>
            <a:schemeClr val="bg1">
              <a:lumMod val="75000"/>
              <a:alpha val="66000"/>
            </a:schemeClr>
          </a:solidFill>
          <a:effectLst>
            <a:glow rad="228600">
              <a:schemeClr val="accent1">
                <a:alpha val="40000"/>
              </a:schemeClr>
            </a:glow>
          </a:effectLst>
        </p:spPr>
        <p:txBody>
          <a:bodyPr wrap="square" rtlCol="0">
            <a:spAutoFit/>
          </a:bodyPr>
          <a:lstStyle/>
          <a:p>
            <a:pPr algn="ctr"/>
            <a:r>
              <a:rPr lang="en-US" sz="2400" i="1" dirty="0" smtClean="0">
                <a:solidFill>
                  <a:schemeClr val="tx1">
                    <a:lumMod val="85000"/>
                    <a:lumOff val="15000"/>
                  </a:schemeClr>
                </a:solidFill>
              </a:rPr>
              <a:t>Children not Reported for Maltreatment</a:t>
            </a:r>
          </a:p>
        </p:txBody>
      </p:sp>
    </p:spTree>
    <p:extLst>
      <p:ext uri="{BB962C8B-B14F-4D97-AF65-F5344CB8AC3E}">
        <p14:creationId xmlns:p14="http://schemas.microsoft.com/office/powerpoint/2010/main" val="222704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a:t>a</a:t>
            </a:r>
            <a:r>
              <a:rPr lang="en-US" sz="3600" dirty="0" smtClean="0"/>
              <a:t> bit about a public health approach</a:t>
            </a:r>
            <a:endParaRPr lang="en-US" sz="3600" dirty="0"/>
          </a:p>
        </p:txBody>
      </p:sp>
    </p:spTree>
    <p:extLst>
      <p:ext uri="{BB962C8B-B14F-4D97-AF65-F5344CB8AC3E}">
        <p14:creationId xmlns:p14="http://schemas.microsoft.com/office/powerpoint/2010/main" val="425400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public health</a:t>
            </a:r>
            <a:endParaRPr lang="en-US" sz="3600" dirty="0"/>
          </a:p>
        </p:txBody>
      </p:sp>
      <p:sp>
        <p:nvSpPr>
          <p:cNvPr id="6" name="Content Placeholder 5"/>
          <p:cNvSpPr>
            <a:spLocks noGrp="1"/>
          </p:cNvSpPr>
          <p:nvPr>
            <p:ph sz="quarter" idx="2"/>
          </p:nvPr>
        </p:nvSpPr>
        <p:spPr>
          <a:xfrm>
            <a:off x="4114800" y="1589567"/>
            <a:ext cx="4724400" cy="4572000"/>
          </a:xfrm>
        </p:spPr>
        <p:txBody>
          <a:bodyPr>
            <a:normAutofit/>
          </a:bodyPr>
          <a:lstStyle/>
          <a:p>
            <a:r>
              <a:rPr lang="en-US" sz="2000" dirty="0" smtClean="0"/>
              <a:t>historically</a:t>
            </a:r>
            <a:r>
              <a:rPr lang="en-US" sz="2000" dirty="0"/>
              <a:t>, public health efforts were focused on the study and prevention of disease </a:t>
            </a:r>
            <a:r>
              <a:rPr lang="en-US" sz="2000" dirty="0" smtClean="0"/>
              <a:t>transmission</a:t>
            </a:r>
          </a:p>
          <a:p>
            <a:pPr marL="0" indent="0">
              <a:buNone/>
            </a:pPr>
            <a:endParaRPr lang="en-US" sz="2000" dirty="0"/>
          </a:p>
          <a:p>
            <a:r>
              <a:rPr lang="en-US" sz="2000" dirty="0"/>
              <a:t>the application of the public health disease model to injuries occurred only in the latter half of the 20</a:t>
            </a:r>
            <a:r>
              <a:rPr lang="en-US" sz="2000" baseline="30000" dirty="0"/>
              <a:t>th</a:t>
            </a:r>
            <a:r>
              <a:rPr lang="en-US" sz="2000" dirty="0"/>
              <a:t> century, driven by shifts in public health burdens from disease to </a:t>
            </a:r>
            <a:r>
              <a:rPr lang="en-US" sz="2000" dirty="0" smtClean="0"/>
              <a:t>injury</a:t>
            </a:r>
          </a:p>
          <a:p>
            <a:pPr marL="0" indent="0">
              <a:buNone/>
            </a:pPr>
            <a:endParaRPr lang="en-US" sz="2000" dirty="0"/>
          </a:p>
          <a:p>
            <a:r>
              <a:rPr lang="en-US" sz="2000" dirty="0" smtClean="0"/>
              <a:t>public health efforts, however, were focused on the reduction of unintentional injuries</a:t>
            </a:r>
            <a:endParaRPr lang="en-US" sz="2000" dirty="0"/>
          </a:p>
          <a:p>
            <a:endParaRPr lang="en-US" dirty="0"/>
          </a:p>
        </p:txBody>
      </p:sp>
      <p:graphicFrame>
        <p:nvGraphicFramePr>
          <p:cNvPr id="4" name="Diagram 3"/>
          <p:cNvGraphicFramePr/>
          <p:nvPr>
            <p:extLst>
              <p:ext uri="{D42A27DB-BD31-4B8C-83A1-F6EECF244321}">
                <p14:modId xmlns:p14="http://schemas.microsoft.com/office/powerpoint/2010/main" val="1890743447"/>
              </p:ext>
            </p:extLst>
          </p:nvPr>
        </p:nvGraphicFramePr>
        <p:xfrm>
          <a:off x="228600" y="2133600"/>
          <a:ext cx="358140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632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t</a:t>
            </a:r>
            <a:r>
              <a:rPr lang="en-US" sz="3200" dirty="0" smtClean="0"/>
              <a:t>he incorporation of child maltreatment</a:t>
            </a:r>
            <a:endParaRPr lang="en-US" sz="3200" dirty="0"/>
          </a:p>
        </p:txBody>
      </p:sp>
      <p:sp>
        <p:nvSpPr>
          <p:cNvPr id="6" name="Content Placeholder 5"/>
          <p:cNvSpPr>
            <a:spLocks noGrp="1"/>
          </p:cNvSpPr>
          <p:nvPr>
            <p:ph sz="quarter" idx="1"/>
          </p:nvPr>
        </p:nvSpPr>
        <p:spPr/>
        <p:txBody>
          <a:bodyPr>
            <a:normAutofit/>
          </a:bodyPr>
          <a:lstStyle/>
          <a:p>
            <a:r>
              <a:rPr lang="en-US" sz="2400" dirty="0"/>
              <a:t>f</a:t>
            </a:r>
            <a:r>
              <a:rPr lang="en-US" sz="2400" dirty="0" smtClean="0"/>
              <a:t>rom unintentional childhood injuries…</a:t>
            </a:r>
          </a:p>
          <a:p>
            <a:pPr lvl="1"/>
            <a:r>
              <a:rPr lang="en-US" sz="2100" i="1" dirty="0" smtClean="0"/>
              <a:t>“</a:t>
            </a:r>
            <a:r>
              <a:rPr lang="en-US" sz="2100" i="1" dirty="0"/>
              <a:t>if some infectious disease came along that affected children [in the proportion that injuries do], there would be a huge public outcry and we would be told to spare no expense to find a cure and to be quick about it</a:t>
            </a:r>
            <a:r>
              <a:rPr lang="en-US" sz="2100" i="1" dirty="0" smtClean="0"/>
              <a:t>.” </a:t>
            </a:r>
            <a:r>
              <a:rPr lang="en-US" sz="1500" dirty="0"/>
              <a:t>Surgeon General C. Everett </a:t>
            </a:r>
            <a:r>
              <a:rPr lang="en-US" sz="1500" dirty="0" smtClean="0"/>
              <a:t>Koop, 1989</a:t>
            </a:r>
          </a:p>
          <a:p>
            <a:pPr marL="365760" lvl="1" indent="0">
              <a:buNone/>
            </a:pPr>
            <a:endParaRPr lang="en-US" sz="1500" dirty="0" smtClean="0"/>
          </a:p>
          <a:p>
            <a:r>
              <a:rPr lang="en-US" sz="2400" dirty="0"/>
              <a:t>t</a:t>
            </a:r>
            <a:r>
              <a:rPr lang="en-US" sz="2400" dirty="0" smtClean="0"/>
              <a:t>o child maltreatment</a:t>
            </a:r>
          </a:p>
          <a:p>
            <a:pPr lvl="1"/>
            <a:r>
              <a:rPr lang="en-US" sz="2100" i="1" dirty="0" smtClean="0"/>
              <a:t>“I </a:t>
            </a:r>
            <a:r>
              <a:rPr lang="en-US" sz="2100" i="1" dirty="0"/>
              <a:t>can think of no terror that could be more devastating than child maltreatment, violence, abuse, and neglect perpetrated by one human being upon another…I believe it is time for critical thinking to formulate a new national public health priority, preventing child maltreatment and promoting child well treatment</a:t>
            </a:r>
            <a:r>
              <a:rPr lang="en-US" sz="2100" i="1" dirty="0" smtClean="0"/>
              <a:t>.” </a:t>
            </a:r>
            <a:r>
              <a:rPr lang="en-US" sz="1500" dirty="0" smtClean="0"/>
              <a:t>Surgeon </a:t>
            </a:r>
            <a:r>
              <a:rPr lang="en-US" sz="1500" dirty="0"/>
              <a:t>General Richard H. </a:t>
            </a:r>
            <a:r>
              <a:rPr lang="en-US" sz="1500" dirty="0" smtClean="0"/>
              <a:t>Carmona, 2005</a:t>
            </a:r>
            <a:endParaRPr lang="en-US" sz="1500" i="1" dirty="0"/>
          </a:p>
        </p:txBody>
      </p:sp>
    </p:spTree>
    <p:extLst>
      <p:ext uri="{BB962C8B-B14F-4D97-AF65-F5344CB8AC3E}">
        <p14:creationId xmlns:p14="http://schemas.microsoft.com/office/powerpoint/2010/main" val="51187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down)">
                                      <p:cBhvr>
                                        <p:cTn id="15" dur="500"/>
                                        <p:tgtEl>
                                          <p:spTgt spid="6">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wipe(down)">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02752" cy="990600"/>
          </a:xfrm>
        </p:spPr>
        <p:txBody>
          <a:bodyPr>
            <a:noAutofit/>
          </a:bodyPr>
          <a:lstStyle/>
          <a:p>
            <a:r>
              <a:rPr lang="en-US" sz="3200" dirty="0"/>
              <a:t>c</a:t>
            </a:r>
            <a:r>
              <a:rPr lang="en-US" sz="3200" dirty="0" smtClean="0"/>
              <a:t>hild maltreatment as a public health problem</a:t>
            </a:r>
            <a:endParaRPr lang="en-US" sz="3200" dirty="0"/>
          </a:p>
        </p:txBody>
      </p:sp>
      <p:sp>
        <p:nvSpPr>
          <p:cNvPr id="3" name="Content Placeholder 2"/>
          <p:cNvSpPr>
            <a:spLocks noGrp="1"/>
          </p:cNvSpPr>
          <p:nvPr>
            <p:ph sz="quarter" idx="1"/>
          </p:nvPr>
        </p:nvSpPr>
        <p:spPr>
          <a:xfrm>
            <a:off x="612648" y="1600200"/>
            <a:ext cx="8153400" cy="4724400"/>
          </a:xfrm>
        </p:spPr>
        <p:txBody>
          <a:bodyPr>
            <a:normAutofit/>
          </a:bodyPr>
          <a:lstStyle/>
          <a:p>
            <a:r>
              <a:rPr lang="en-US" sz="2800" dirty="0"/>
              <a:t>a “successive redefining of the unacceptable</a:t>
            </a:r>
            <a:r>
              <a:rPr lang="en-US" sz="2800" dirty="0" smtClean="0"/>
              <a:t>”</a:t>
            </a:r>
            <a:endParaRPr lang="en-US" dirty="0" smtClean="0"/>
          </a:p>
          <a:p>
            <a:pPr lvl="1"/>
            <a:r>
              <a:rPr lang="en-US" sz="2200" b="1" dirty="0"/>
              <a:t>p</a:t>
            </a:r>
            <a:r>
              <a:rPr lang="en-US" sz="2200" b="1" dirty="0" smtClean="0"/>
              <a:t>hysical abuse </a:t>
            </a:r>
            <a:r>
              <a:rPr lang="en-US" sz="1900" dirty="0" smtClean="0"/>
              <a:t>= physical injury</a:t>
            </a:r>
          </a:p>
          <a:p>
            <a:pPr lvl="1"/>
            <a:r>
              <a:rPr lang="en-US" sz="2200" b="1" dirty="0" smtClean="0"/>
              <a:t>neglect</a:t>
            </a:r>
            <a:r>
              <a:rPr lang="en-US" sz="2200" dirty="0" smtClean="0"/>
              <a:t> </a:t>
            </a:r>
          </a:p>
          <a:p>
            <a:pPr lvl="2"/>
            <a:r>
              <a:rPr lang="en-US" sz="1900" dirty="0" smtClean="0"/>
              <a:t>William </a:t>
            </a:r>
            <a:r>
              <a:rPr lang="en-US" sz="1900" dirty="0"/>
              <a:t>Haddon Jr. recognized that “</a:t>
            </a:r>
            <a:r>
              <a:rPr lang="en-US" sz="1900" i="1" dirty="0"/>
              <a:t>frostbite </a:t>
            </a:r>
            <a:r>
              <a:rPr lang="en-US" sz="1900" i="1" dirty="0" smtClean="0"/>
              <a:t>is </a:t>
            </a:r>
            <a:r>
              <a:rPr lang="en-US" sz="1900" i="1" dirty="0"/>
              <a:t>a type of injury…caused by the absence of a necessary factor, the ambient heat needed for normal health</a:t>
            </a:r>
            <a:r>
              <a:rPr lang="en-US" sz="1900" dirty="0"/>
              <a:t>.” </a:t>
            </a:r>
            <a:endParaRPr lang="en-US" sz="1900" dirty="0" smtClean="0"/>
          </a:p>
          <a:p>
            <a:pPr lvl="2"/>
            <a:r>
              <a:rPr lang="en-US" sz="1900" dirty="0"/>
              <a:t>a</a:t>
            </a:r>
            <a:r>
              <a:rPr lang="en-US" sz="1900" dirty="0" smtClean="0"/>
              <a:t>nalogously</a:t>
            </a:r>
            <a:r>
              <a:rPr lang="en-US" sz="1900" dirty="0"/>
              <a:t>, </a:t>
            </a:r>
            <a:r>
              <a:rPr lang="en-US" sz="1900" dirty="0" smtClean="0"/>
              <a:t>children </a:t>
            </a:r>
            <a:r>
              <a:rPr lang="en-US" sz="1900" dirty="0"/>
              <a:t>may </a:t>
            </a:r>
            <a:r>
              <a:rPr lang="en-US" sz="1900" dirty="0" smtClean="0"/>
              <a:t>suffer harm resulting </a:t>
            </a:r>
            <a:r>
              <a:rPr lang="en-US" sz="1900" dirty="0"/>
              <a:t>from an absence of parental nurture, care and </a:t>
            </a:r>
            <a:r>
              <a:rPr lang="en-US" sz="1900" dirty="0" smtClean="0"/>
              <a:t>supervision</a:t>
            </a:r>
          </a:p>
          <a:p>
            <a:pPr lvl="1"/>
            <a:r>
              <a:rPr lang="en-US" sz="2200" b="1" dirty="0" smtClean="0"/>
              <a:t>emotional maltreatment</a:t>
            </a:r>
            <a:r>
              <a:rPr lang="en-US" sz="2200" dirty="0" smtClean="0"/>
              <a:t> </a:t>
            </a:r>
          </a:p>
          <a:p>
            <a:pPr lvl="2"/>
            <a:r>
              <a:rPr lang="en-US" sz="1900" dirty="0" smtClean="0"/>
              <a:t>“</a:t>
            </a:r>
            <a:r>
              <a:rPr lang="en-US" sz="1900" i="1" dirty="0"/>
              <a:t>Not all injuries that result from child maltreatment are visible. Abuse and neglect can have lasting emotional impact as well</a:t>
            </a:r>
            <a:r>
              <a:rPr lang="en-US" sz="1900" dirty="0" smtClean="0"/>
              <a:t>.” (Centers for Disease Control and Prevention)</a:t>
            </a:r>
            <a:endParaRPr lang="en-US" sz="1900" dirty="0"/>
          </a:p>
          <a:p>
            <a:endParaRPr lang="en-US" dirty="0"/>
          </a:p>
        </p:txBody>
      </p:sp>
    </p:spTree>
    <p:extLst>
      <p:ext uri="{BB962C8B-B14F-4D97-AF65-F5344CB8AC3E}">
        <p14:creationId xmlns:p14="http://schemas.microsoft.com/office/powerpoint/2010/main" val="39412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a:t>
            </a:r>
            <a:r>
              <a:rPr lang="en-US" sz="3600" dirty="0" smtClean="0"/>
              <a:t> public health approach to child maltreatment</a:t>
            </a:r>
            <a:endParaRPr lang="en-US" sz="36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239000" cy="2590800"/>
          </a:xfrm>
          <a:prstGeom prst="rect">
            <a:avLst/>
          </a:prstGeom>
          <a:noFill/>
          <a:ln>
            <a:noFill/>
          </a:ln>
        </p:spPr>
      </p:pic>
      <p:sp>
        <p:nvSpPr>
          <p:cNvPr id="5" name="TextBox 4"/>
          <p:cNvSpPr txBox="1"/>
          <p:nvPr/>
        </p:nvSpPr>
        <p:spPr>
          <a:xfrm>
            <a:off x="266700" y="4483012"/>
            <a:ext cx="4191000" cy="1754326"/>
          </a:xfrm>
          <a:prstGeom prst="rect">
            <a:avLst/>
          </a:prstGeom>
          <a:noFill/>
        </p:spPr>
        <p:txBody>
          <a:bodyPr wrap="square" rtlCol="0">
            <a:spAutoFit/>
          </a:bodyPr>
          <a:lstStyle/>
          <a:p>
            <a:r>
              <a:rPr lang="en-US" b="1" i="1" dirty="0" smtClean="0">
                <a:solidFill>
                  <a:srgbClr val="FF0000"/>
                </a:solidFill>
              </a:rPr>
              <a:t>the systematic </a:t>
            </a:r>
            <a:r>
              <a:rPr lang="en-US" b="1" i="1" dirty="0">
                <a:solidFill>
                  <a:srgbClr val="FF0000"/>
                </a:solidFill>
              </a:rPr>
              <a:t>collection, analysis, interpretation, and dissemination of data regarding </a:t>
            </a:r>
            <a:r>
              <a:rPr lang="en-US" b="1" i="1" dirty="0" smtClean="0">
                <a:solidFill>
                  <a:srgbClr val="FF0000"/>
                </a:solidFill>
              </a:rPr>
              <a:t>child abuse and neglect for </a:t>
            </a:r>
            <a:r>
              <a:rPr lang="en-US" b="1" i="1" dirty="0">
                <a:solidFill>
                  <a:srgbClr val="FF0000"/>
                </a:solidFill>
              </a:rPr>
              <a:t>use in public </a:t>
            </a:r>
            <a:r>
              <a:rPr lang="en-US" b="1" i="1" dirty="0" smtClean="0">
                <a:solidFill>
                  <a:srgbClr val="FF0000"/>
                </a:solidFill>
              </a:rPr>
              <a:t>efforts to </a:t>
            </a:r>
            <a:r>
              <a:rPr lang="en-US" b="1" i="1" dirty="0">
                <a:solidFill>
                  <a:srgbClr val="FF0000"/>
                </a:solidFill>
              </a:rPr>
              <a:t>reduce </a:t>
            </a:r>
            <a:r>
              <a:rPr lang="en-US" b="1" i="1" dirty="0" smtClean="0">
                <a:solidFill>
                  <a:srgbClr val="FF0000"/>
                </a:solidFill>
              </a:rPr>
              <a:t>the incidence of maltreatment and improve child health</a:t>
            </a:r>
            <a:endParaRPr lang="en-US" b="1" i="1" dirty="0">
              <a:solidFill>
                <a:srgbClr val="FF0000"/>
              </a:solidFill>
            </a:endParaRPr>
          </a:p>
        </p:txBody>
      </p:sp>
      <p:cxnSp>
        <p:nvCxnSpPr>
          <p:cNvPr id="7" name="Straight Arrow Connector 6"/>
          <p:cNvCxnSpPr/>
          <p:nvPr/>
        </p:nvCxnSpPr>
        <p:spPr>
          <a:xfrm>
            <a:off x="1752600" y="3657600"/>
            <a:ext cx="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00200" y="4689779"/>
            <a:ext cx="4191000" cy="1200329"/>
          </a:xfrm>
          <a:prstGeom prst="rect">
            <a:avLst/>
          </a:prstGeom>
          <a:noFill/>
        </p:spPr>
        <p:txBody>
          <a:bodyPr wrap="square" rtlCol="0">
            <a:spAutoFit/>
          </a:bodyPr>
          <a:lstStyle/>
          <a:p>
            <a:r>
              <a:rPr lang="en-US" b="1" i="1" dirty="0">
                <a:solidFill>
                  <a:srgbClr val="FF0000"/>
                </a:solidFill>
              </a:rPr>
              <a:t>t</a:t>
            </a:r>
            <a:r>
              <a:rPr lang="en-US" b="1" i="1" dirty="0" smtClean="0">
                <a:solidFill>
                  <a:srgbClr val="FF0000"/>
                </a:solidFill>
              </a:rPr>
              <a:t>he identification of child, family, and environmental factors </a:t>
            </a:r>
            <a:r>
              <a:rPr lang="en-US" b="1" i="1" dirty="0">
                <a:solidFill>
                  <a:srgbClr val="FF0000"/>
                </a:solidFill>
              </a:rPr>
              <a:t>that both place </a:t>
            </a:r>
            <a:r>
              <a:rPr lang="en-US" b="1" i="1" dirty="0" smtClean="0">
                <a:solidFill>
                  <a:srgbClr val="FF0000"/>
                </a:solidFill>
              </a:rPr>
              <a:t>children at </a:t>
            </a:r>
            <a:r>
              <a:rPr lang="en-US" b="1" i="1" dirty="0">
                <a:solidFill>
                  <a:srgbClr val="FF0000"/>
                </a:solidFill>
              </a:rPr>
              <a:t>risk of </a:t>
            </a:r>
            <a:r>
              <a:rPr lang="en-US" b="1" i="1" dirty="0" smtClean="0">
                <a:solidFill>
                  <a:srgbClr val="FF0000"/>
                </a:solidFill>
              </a:rPr>
              <a:t>maltreatment, </a:t>
            </a:r>
            <a:r>
              <a:rPr lang="en-US" b="1" i="1" dirty="0">
                <a:solidFill>
                  <a:srgbClr val="FF0000"/>
                </a:solidFill>
              </a:rPr>
              <a:t>and </a:t>
            </a:r>
            <a:r>
              <a:rPr lang="en-US" b="1" i="1" dirty="0" smtClean="0">
                <a:solidFill>
                  <a:srgbClr val="FF0000"/>
                </a:solidFill>
              </a:rPr>
              <a:t>protect them </a:t>
            </a:r>
            <a:endParaRPr lang="en-US" b="1" i="1" dirty="0">
              <a:solidFill>
                <a:srgbClr val="FF0000"/>
              </a:solidFill>
            </a:endParaRPr>
          </a:p>
        </p:txBody>
      </p:sp>
      <p:cxnSp>
        <p:nvCxnSpPr>
          <p:cNvPr id="12" name="Straight Arrow Connector 11"/>
          <p:cNvCxnSpPr/>
          <p:nvPr/>
        </p:nvCxnSpPr>
        <p:spPr>
          <a:xfrm>
            <a:off x="3505200" y="3712028"/>
            <a:ext cx="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05200" y="4621511"/>
            <a:ext cx="4191000" cy="1477328"/>
          </a:xfrm>
          <a:prstGeom prst="rect">
            <a:avLst/>
          </a:prstGeom>
          <a:noFill/>
        </p:spPr>
        <p:txBody>
          <a:bodyPr wrap="square" rtlCol="0">
            <a:spAutoFit/>
          </a:bodyPr>
          <a:lstStyle/>
          <a:p>
            <a:r>
              <a:rPr lang="en-US" b="1" i="1" dirty="0">
                <a:solidFill>
                  <a:srgbClr val="FF0000"/>
                </a:solidFill>
              </a:rPr>
              <a:t>the development and testing of </a:t>
            </a:r>
            <a:r>
              <a:rPr lang="en-US" b="1" i="1" dirty="0" smtClean="0">
                <a:solidFill>
                  <a:srgbClr val="FF0000"/>
                </a:solidFill>
              </a:rPr>
              <a:t>maltreatment prevention strategies, with primary, secondary, and tertiary efforts targeted to different segments of the population</a:t>
            </a:r>
            <a:endParaRPr lang="en-US" b="1" i="1" dirty="0">
              <a:solidFill>
                <a:srgbClr val="FF0000"/>
              </a:solidFill>
            </a:endParaRPr>
          </a:p>
        </p:txBody>
      </p:sp>
      <p:cxnSp>
        <p:nvCxnSpPr>
          <p:cNvPr id="14" name="Straight Arrow Connector 13"/>
          <p:cNvCxnSpPr/>
          <p:nvPr/>
        </p:nvCxnSpPr>
        <p:spPr>
          <a:xfrm>
            <a:off x="5334000" y="3712027"/>
            <a:ext cx="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4532905"/>
            <a:ext cx="3619500" cy="1200329"/>
          </a:xfrm>
          <a:prstGeom prst="rect">
            <a:avLst/>
          </a:prstGeom>
          <a:noFill/>
        </p:spPr>
        <p:txBody>
          <a:bodyPr wrap="square" rtlCol="0">
            <a:spAutoFit/>
          </a:bodyPr>
          <a:lstStyle/>
          <a:p>
            <a:r>
              <a:rPr lang="en-US" b="1" i="1" dirty="0">
                <a:solidFill>
                  <a:srgbClr val="FF0000"/>
                </a:solidFill>
              </a:rPr>
              <a:t>w</a:t>
            </a:r>
            <a:r>
              <a:rPr lang="en-US" b="1" i="1" dirty="0" smtClean="0">
                <a:solidFill>
                  <a:srgbClr val="FF0000"/>
                </a:solidFill>
              </a:rPr>
              <a:t>idespread implementation and dissemination </a:t>
            </a:r>
            <a:r>
              <a:rPr lang="en-US" b="1" i="1" dirty="0">
                <a:solidFill>
                  <a:srgbClr val="FF0000"/>
                </a:solidFill>
              </a:rPr>
              <a:t>of comprehensive evidence-based, </a:t>
            </a:r>
            <a:r>
              <a:rPr lang="en-US" b="1" i="1" dirty="0" smtClean="0">
                <a:solidFill>
                  <a:srgbClr val="FF0000"/>
                </a:solidFill>
              </a:rPr>
              <a:t>maltreatment-prevention programs </a:t>
            </a:r>
            <a:endParaRPr lang="en-US" b="1" i="1" dirty="0">
              <a:solidFill>
                <a:srgbClr val="FF0000"/>
              </a:solidFill>
            </a:endParaRPr>
          </a:p>
        </p:txBody>
      </p:sp>
      <p:cxnSp>
        <p:nvCxnSpPr>
          <p:cNvPr id="16" name="Straight Arrow Connector 15"/>
          <p:cNvCxnSpPr/>
          <p:nvPr/>
        </p:nvCxnSpPr>
        <p:spPr>
          <a:xfrm>
            <a:off x="7010400" y="3712027"/>
            <a:ext cx="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U-Turn Arrow 16"/>
          <p:cNvSpPr/>
          <p:nvPr/>
        </p:nvSpPr>
        <p:spPr>
          <a:xfrm rot="10800000">
            <a:off x="1219200" y="4299901"/>
            <a:ext cx="6172200" cy="796062"/>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781300" y="5289944"/>
            <a:ext cx="2819400" cy="400110"/>
          </a:xfrm>
          <a:prstGeom prst="rect">
            <a:avLst/>
          </a:prstGeom>
          <a:noFill/>
        </p:spPr>
        <p:txBody>
          <a:bodyPr wrap="square" rtlCol="0">
            <a:spAutoFit/>
          </a:bodyPr>
          <a:lstStyle/>
          <a:p>
            <a:pPr algn="ctr"/>
            <a:r>
              <a:rPr lang="en-US" sz="2000" b="1" dirty="0" smtClean="0">
                <a:solidFill>
                  <a:srgbClr val="FF0000"/>
                </a:solidFill>
              </a:rPr>
              <a:t>(REPEAT.)</a:t>
            </a:r>
            <a:endParaRPr lang="en-US" sz="2000" b="1" dirty="0">
              <a:solidFill>
                <a:srgbClr val="FF0000"/>
              </a:solidFill>
            </a:endParaRPr>
          </a:p>
        </p:txBody>
      </p:sp>
      <p:sp>
        <p:nvSpPr>
          <p:cNvPr id="19" name="Rectangle 18"/>
          <p:cNvSpPr/>
          <p:nvPr/>
        </p:nvSpPr>
        <p:spPr>
          <a:xfrm>
            <a:off x="838200" y="1905000"/>
            <a:ext cx="3619500" cy="1981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51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2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2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P spid="13" grpId="0"/>
      <p:bldP spid="13" grpId="1"/>
      <p:bldP spid="15" grpId="0"/>
      <p:bldP spid="15" grpId="1"/>
      <p:bldP spid="17" grpId="0" animBg="1"/>
      <p:bldP spid="17" grpId="1" animBg="1"/>
      <p:bldP spid="18" grpId="0"/>
      <p:bldP spid="18" grpId="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t>
            </a:r>
            <a:r>
              <a:rPr lang="en-US" sz="3600" dirty="0" smtClean="0"/>
              <a:t>trengths of a public health approach</a:t>
            </a:r>
            <a:endParaRPr lang="en-US" sz="3600" dirty="0"/>
          </a:p>
        </p:txBody>
      </p:sp>
      <p:graphicFrame>
        <p:nvGraphicFramePr>
          <p:cNvPr id="5" name="Diagram 4"/>
          <p:cNvGraphicFramePr/>
          <p:nvPr>
            <p:extLst>
              <p:ext uri="{D42A27DB-BD31-4B8C-83A1-F6EECF244321}">
                <p14:modId xmlns:p14="http://schemas.microsoft.com/office/powerpoint/2010/main" val="697689659"/>
              </p:ext>
            </p:extLst>
          </p:nvPr>
        </p:nvGraphicFramePr>
        <p:xfrm>
          <a:off x="1143000" y="1600200"/>
          <a:ext cx="7086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338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a:t>a</a:t>
            </a:r>
            <a:r>
              <a:rPr lang="en-US" sz="3600" dirty="0" smtClean="0"/>
              <a:t> public health model in California</a:t>
            </a:r>
            <a:endParaRPr lang="en-US" sz="3600" dirty="0"/>
          </a:p>
        </p:txBody>
      </p:sp>
    </p:spTree>
    <p:extLst>
      <p:ext uri="{BB962C8B-B14F-4D97-AF65-F5344CB8AC3E}">
        <p14:creationId xmlns:p14="http://schemas.microsoft.com/office/powerpoint/2010/main" val="1569172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a:t>
            </a:r>
            <a:r>
              <a:rPr lang="en-US" sz="3600" dirty="0" smtClean="0"/>
              <a:t>xpanded surveillance of child victims</a:t>
            </a:r>
            <a:endParaRPr lang="en-US" sz="3600" dirty="0"/>
          </a:p>
        </p:txBody>
      </p:sp>
      <p:sp>
        <p:nvSpPr>
          <p:cNvPr id="18" name="TextBox 17"/>
          <p:cNvSpPr txBox="1"/>
          <p:nvPr/>
        </p:nvSpPr>
        <p:spPr>
          <a:xfrm>
            <a:off x="2171142" y="2999785"/>
            <a:ext cx="1459523" cy="1015663"/>
          </a:xfrm>
          <a:prstGeom prst="rect">
            <a:avLst/>
          </a:prstGeom>
          <a:solidFill>
            <a:schemeClr val="accent2">
              <a:lumMod val="75000"/>
              <a:alpha val="53000"/>
            </a:schemeClr>
          </a:solidFill>
          <a:effectLst>
            <a:glow rad="215900">
              <a:schemeClr val="accent1">
                <a:alpha val="40000"/>
              </a:schemeClr>
            </a:glow>
          </a:effectLst>
        </p:spPr>
        <p:txBody>
          <a:bodyPr wrap="square" rtlCol="0">
            <a:spAutoFit/>
          </a:bodyPr>
          <a:lstStyle/>
          <a:p>
            <a:pPr algn="ctr"/>
            <a:endParaRPr lang="en-US" dirty="0" smtClean="0"/>
          </a:p>
          <a:p>
            <a:pPr algn="ctr"/>
            <a:r>
              <a:rPr lang="en-US" sz="2400" b="1" i="1" dirty="0" smtClean="0">
                <a:solidFill>
                  <a:srgbClr val="0070C0"/>
                </a:solidFill>
              </a:rPr>
              <a:t>before</a:t>
            </a:r>
          </a:p>
          <a:p>
            <a:pPr algn="ctr"/>
            <a:endParaRPr lang="en-US" dirty="0"/>
          </a:p>
        </p:txBody>
      </p:sp>
      <p:sp>
        <p:nvSpPr>
          <p:cNvPr id="19" name="TextBox 18"/>
          <p:cNvSpPr txBox="1"/>
          <p:nvPr/>
        </p:nvSpPr>
        <p:spPr>
          <a:xfrm>
            <a:off x="3829957" y="2999786"/>
            <a:ext cx="1459523" cy="954107"/>
          </a:xfrm>
          <a:prstGeom prst="rect">
            <a:avLst/>
          </a:prstGeom>
          <a:solidFill>
            <a:schemeClr val="accent2">
              <a:lumMod val="75000"/>
            </a:schemeClr>
          </a:solidFill>
        </p:spPr>
        <p:txBody>
          <a:bodyPr wrap="square" rtlCol="0">
            <a:spAutoFit/>
          </a:bodyPr>
          <a:lstStyle/>
          <a:p>
            <a:pPr algn="ctr"/>
            <a:endParaRPr lang="en-US" dirty="0" smtClean="0"/>
          </a:p>
          <a:p>
            <a:pPr algn="ctr"/>
            <a:r>
              <a:rPr lang="en-US" sz="2000" b="1" dirty="0" smtClean="0"/>
              <a:t>CPS Data</a:t>
            </a:r>
          </a:p>
          <a:p>
            <a:pPr algn="ctr"/>
            <a:endParaRPr lang="en-US" dirty="0"/>
          </a:p>
        </p:txBody>
      </p:sp>
      <p:sp>
        <p:nvSpPr>
          <p:cNvPr id="20" name="TextBox 19"/>
          <p:cNvSpPr txBox="1"/>
          <p:nvPr/>
        </p:nvSpPr>
        <p:spPr>
          <a:xfrm>
            <a:off x="5430157" y="2984838"/>
            <a:ext cx="1459523" cy="1015663"/>
          </a:xfrm>
          <a:prstGeom prst="rect">
            <a:avLst/>
          </a:prstGeom>
          <a:solidFill>
            <a:schemeClr val="accent2">
              <a:lumMod val="75000"/>
              <a:alpha val="56000"/>
            </a:schemeClr>
          </a:solidFill>
          <a:effectLst>
            <a:glow rad="177800">
              <a:schemeClr val="accent1">
                <a:alpha val="40000"/>
              </a:schemeClr>
            </a:glow>
          </a:effectLst>
        </p:spPr>
        <p:txBody>
          <a:bodyPr wrap="square" rtlCol="0">
            <a:spAutoFit/>
          </a:bodyPr>
          <a:lstStyle/>
          <a:p>
            <a:pPr algn="ctr"/>
            <a:endParaRPr lang="en-US" dirty="0" smtClean="0"/>
          </a:p>
          <a:p>
            <a:pPr algn="ctr"/>
            <a:r>
              <a:rPr lang="en-US" sz="2400" b="1" i="1" dirty="0" smtClean="0">
                <a:solidFill>
                  <a:srgbClr val="FF0000"/>
                </a:solidFill>
              </a:rPr>
              <a:t>after</a:t>
            </a:r>
          </a:p>
          <a:p>
            <a:pPr algn="ctr"/>
            <a:endParaRPr lang="en-US" dirty="0"/>
          </a:p>
        </p:txBody>
      </p:sp>
      <p:sp>
        <p:nvSpPr>
          <p:cNvPr id="21" name="TextBox 20"/>
          <p:cNvSpPr txBox="1"/>
          <p:nvPr/>
        </p:nvSpPr>
        <p:spPr>
          <a:xfrm>
            <a:off x="2147696" y="4278183"/>
            <a:ext cx="4718538" cy="830997"/>
          </a:xfrm>
          <a:prstGeom prst="rect">
            <a:avLst/>
          </a:prstGeom>
          <a:solidFill>
            <a:schemeClr val="bg1">
              <a:lumMod val="75000"/>
              <a:alpha val="66000"/>
            </a:schemeClr>
          </a:solidFill>
          <a:effectLst>
            <a:glow rad="228600">
              <a:schemeClr val="accent1">
                <a:alpha val="40000"/>
              </a:schemeClr>
            </a:glow>
          </a:effectLst>
        </p:spPr>
        <p:txBody>
          <a:bodyPr wrap="square" rtlCol="0">
            <a:spAutoFit/>
          </a:bodyPr>
          <a:lstStyle/>
          <a:p>
            <a:pPr algn="ctr"/>
            <a:r>
              <a:rPr lang="en-US" sz="2400" i="1" dirty="0" smtClean="0">
                <a:solidFill>
                  <a:schemeClr val="tx1">
                    <a:lumMod val="85000"/>
                    <a:lumOff val="15000"/>
                  </a:schemeClr>
                </a:solidFill>
              </a:rPr>
              <a:t>Children not Reported for Maltreatment</a:t>
            </a:r>
          </a:p>
        </p:txBody>
      </p:sp>
      <p:sp>
        <p:nvSpPr>
          <p:cNvPr id="22" name="TextBox 21"/>
          <p:cNvSpPr txBox="1"/>
          <p:nvPr/>
        </p:nvSpPr>
        <p:spPr>
          <a:xfrm>
            <a:off x="2253203" y="2111416"/>
            <a:ext cx="1295400" cy="369332"/>
          </a:xfrm>
          <a:prstGeom prst="rect">
            <a:avLst/>
          </a:prstGeom>
          <a:noFill/>
        </p:spPr>
        <p:txBody>
          <a:bodyPr wrap="square" rtlCol="0">
            <a:spAutoFit/>
          </a:bodyPr>
          <a:lstStyle/>
          <a:p>
            <a:pPr algn="ctr"/>
            <a:r>
              <a:rPr lang="en-US" dirty="0"/>
              <a:t>b</a:t>
            </a:r>
            <a:r>
              <a:rPr lang="en-US" dirty="0" smtClean="0"/>
              <a:t>irth data</a:t>
            </a:r>
            <a:endParaRPr lang="en-US" dirty="0"/>
          </a:p>
        </p:txBody>
      </p:sp>
      <p:sp>
        <p:nvSpPr>
          <p:cNvPr id="24" name="TextBox 23"/>
          <p:cNvSpPr txBox="1"/>
          <p:nvPr/>
        </p:nvSpPr>
        <p:spPr>
          <a:xfrm>
            <a:off x="5359818" y="2112350"/>
            <a:ext cx="1600200" cy="369332"/>
          </a:xfrm>
          <a:prstGeom prst="rect">
            <a:avLst/>
          </a:prstGeom>
          <a:noFill/>
        </p:spPr>
        <p:txBody>
          <a:bodyPr wrap="square" rtlCol="0">
            <a:spAutoFit/>
          </a:bodyPr>
          <a:lstStyle/>
          <a:p>
            <a:pPr algn="ctr"/>
            <a:r>
              <a:rPr lang="en-US" dirty="0" smtClean="0"/>
              <a:t>death data</a:t>
            </a:r>
            <a:endParaRPr lang="en-US" dirty="0"/>
          </a:p>
        </p:txBody>
      </p:sp>
      <p:cxnSp>
        <p:nvCxnSpPr>
          <p:cNvPr id="25" name="Straight Arrow Connector 24"/>
          <p:cNvCxnSpPr>
            <a:stCxn id="22" idx="2"/>
          </p:cNvCxnSpPr>
          <p:nvPr/>
        </p:nvCxnSpPr>
        <p:spPr>
          <a:xfrm>
            <a:off x="2900903" y="2480748"/>
            <a:ext cx="0" cy="50409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159917" y="2480748"/>
            <a:ext cx="0" cy="50409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rot="5400000">
            <a:off x="4220730" y="3710347"/>
            <a:ext cx="590550" cy="370742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029857" y="5839540"/>
            <a:ext cx="2954215" cy="646331"/>
          </a:xfrm>
          <a:prstGeom prst="rect">
            <a:avLst/>
          </a:prstGeom>
          <a:noFill/>
        </p:spPr>
        <p:txBody>
          <a:bodyPr wrap="square" rtlCol="0">
            <a:spAutoFit/>
          </a:bodyPr>
          <a:lstStyle/>
          <a:p>
            <a:pPr algn="ctr"/>
            <a:r>
              <a:rPr lang="en-US" dirty="0"/>
              <a:t>p</a:t>
            </a:r>
            <a:r>
              <a:rPr lang="en-US" dirty="0" smtClean="0"/>
              <a:t>opulation-based information</a:t>
            </a:r>
            <a:endParaRPr lang="en-US" dirty="0"/>
          </a:p>
        </p:txBody>
      </p:sp>
      <p:sp>
        <p:nvSpPr>
          <p:cNvPr id="13" name="TextBox 12"/>
          <p:cNvSpPr txBox="1"/>
          <p:nvPr/>
        </p:nvSpPr>
        <p:spPr>
          <a:xfrm>
            <a:off x="3621624" y="1896192"/>
            <a:ext cx="1937237" cy="646331"/>
          </a:xfrm>
          <a:prstGeom prst="rect">
            <a:avLst/>
          </a:prstGeom>
          <a:noFill/>
        </p:spPr>
        <p:txBody>
          <a:bodyPr wrap="square" rtlCol="0">
            <a:spAutoFit/>
          </a:bodyPr>
          <a:lstStyle/>
          <a:p>
            <a:pPr algn="ctr"/>
            <a:r>
              <a:rPr lang="en-US" dirty="0"/>
              <a:t>c</a:t>
            </a:r>
            <a:r>
              <a:rPr lang="en-US" dirty="0" smtClean="0"/>
              <a:t>hild protective service records</a:t>
            </a:r>
            <a:endParaRPr lang="en-US" dirty="0"/>
          </a:p>
        </p:txBody>
      </p:sp>
      <p:cxnSp>
        <p:nvCxnSpPr>
          <p:cNvPr id="14" name="Straight Arrow Connector 13"/>
          <p:cNvCxnSpPr/>
          <p:nvPr/>
        </p:nvCxnSpPr>
        <p:spPr>
          <a:xfrm>
            <a:off x="4559718" y="2542523"/>
            <a:ext cx="1" cy="380539"/>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90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p:bldP spid="24" grpId="0"/>
      <p:bldP spid="4"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acknowledgements</a:t>
            </a:r>
            <a:endParaRPr lang="en-US" dirty="0"/>
          </a:p>
        </p:txBody>
      </p:sp>
      <p:sp>
        <p:nvSpPr>
          <p:cNvPr id="5" name="Content Placeholder 4"/>
          <p:cNvSpPr>
            <a:spLocks noGrp="1"/>
          </p:cNvSpPr>
          <p:nvPr>
            <p:ph sz="quarter" idx="1"/>
          </p:nvPr>
        </p:nvSpPr>
        <p:spPr>
          <a:xfrm>
            <a:off x="612648" y="1600200"/>
            <a:ext cx="8153400" cy="4724400"/>
          </a:xfrm>
        </p:spPr>
        <p:txBody>
          <a:bodyPr>
            <a:normAutofit fontScale="85000" lnSpcReduction="20000"/>
          </a:bodyPr>
          <a:lstStyle/>
          <a:p>
            <a:r>
              <a:rPr lang="en-US" dirty="0" smtClean="0"/>
              <a:t>thank </a:t>
            </a:r>
            <a:r>
              <a:rPr lang="en-US" dirty="0"/>
              <a:t>you to my colleagues </a:t>
            </a:r>
            <a:r>
              <a:rPr lang="en-US" dirty="0" smtClean="0"/>
              <a:t>at the Center for Social Services Research  and the California Department of Social Services</a:t>
            </a:r>
            <a:endParaRPr lang="en-US" dirty="0"/>
          </a:p>
          <a:p>
            <a:endParaRPr lang="en-US" dirty="0"/>
          </a:p>
          <a:p>
            <a:r>
              <a:rPr lang="en-US" dirty="0" smtClean="0"/>
              <a:t>support </a:t>
            </a:r>
            <a:r>
              <a:rPr lang="en-US" dirty="0"/>
              <a:t>for this research provided by </a:t>
            </a:r>
          </a:p>
          <a:p>
            <a:pPr lvl="1"/>
            <a:r>
              <a:rPr lang="en-US" i="1" dirty="0" smtClean="0"/>
              <a:t>The </a:t>
            </a:r>
            <a:r>
              <a:rPr lang="en-US" i="1" dirty="0"/>
              <a:t>Harry Frank Guggenheim Foundation                    </a:t>
            </a:r>
            <a:endParaRPr lang="en-US" i="1" dirty="0" smtClean="0"/>
          </a:p>
          <a:p>
            <a:pPr lvl="1"/>
            <a:r>
              <a:rPr lang="en-US" i="1" dirty="0"/>
              <a:t>T</a:t>
            </a:r>
            <a:r>
              <a:rPr lang="en-US" i="1" dirty="0" smtClean="0"/>
              <a:t>he </a:t>
            </a:r>
            <a:r>
              <a:rPr lang="en-US" i="1" dirty="0"/>
              <a:t>Fahs-Beck Foundation                                               </a:t>
            </a:r>
            <a:endParaRPr lang="en-US" i="1" dirty="0" smtClean="0"/>
          </a:p>
          <a:p>
            <a:pPr lvl="1"/>
            <a:r>
              <a:rPr lang="en-US" i="1" dirty="0"/>
              <a:t>T</a:t>
            </a:r>
            <a:r>
              <a:rPr lang="en-US" i="1" dirty="0" smtClean="0"/>
              <a:t>he </a:t>
            </a:r>
            <a:r>
              <a:rPr lang="en-US" i="1" dirty="0"/>
              <a:t>Center for Child and Youth </a:t>
            </a:r>
            <a:r>
              <a:rPr lang="en-US" i="1" dirty="0" smtClean="0"/>
              <a:t>Policy</a:t>
            </a:r>
          </a:p>
          <a:p>
            <a:pPr marL="365760" lvl="1" indent="0">
              <a:buNone/>
            </a:pPr>
            <a:endParaRPr lang="en-US" dirty="0"/>
          </a:p>
          <a:p>
            <a:r>
              <a:rPr lang="en-US" dirty="0" smtClean="0"/>
              <a:t>ongoing </a:t>
            </a:r>
            <a:r>
              <a:rPr lang="en-US" dirty="0"/>
              <a:t>support for research arising from the California Performance Indicators Project is generously provided by </a:t>
            </a:r>
            <a:r>
              <a:rPr lang="en-US" dirty="0" smtClean="0"/>
              <a:t>CDSS and </a:t>
            </a:r>
            <a:r>
              <a:rPr lang="en-US" dirty="0"/>
              <a:t>the Stuart </a:t>
            </a:r>
            <a:r>
              <a:rPr lang="en-US" dirty="0" smtClean="0"/>
              <a:t>Foundation</a:t>
            </a:r>
            <a:endParaRPr lang="en-US" dirty="0"/>
          </a:p>
          <a:p>
            <a:endParaRPr lang="en-US" dirty="0"/>
          </a:p>
        </p:txBody>
      </p:sp>
    </p:spTree>
    <p:extLst>
      <p:ext uri="{BB962C8B-B14F-4D97-AF65-F5344CB8AC3E}">
        <p14:creationId xmlns:p14="http://schemas.microsoft.com/office/powerpoint/2010/main" val="1160948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99" y="381000"/>
            <a:ext cx="8229600" cy="1143000"/>
          </a:xfrm>
        </p:spPr>
        <p:txBody>
          <a:bodyPr/>
          <a:lstStyle/>
          <a:p>
            <a:r>
              <a:rPr lang="en-US" dirty="0"/>
              <a:t>r</a:t>
            </a:r>
            <a:r>
              <a:rPr lang="en-US" dirty="0" smtClean="0"/>
              <a:t>ecord linkages 101</a:t>
            </a:r>
            <a:endParaRPr lang="en-US" dirty="0"/>
          </a:p>
        </p:txBody>
      </p:sp>
      <p:sp>
        <p:nvSpPr>
          <p:cNvPr id="6" name="TextBox 5"/>
          <p:cNvSpPr txBox="1"/>
          <p:nvPr/>
        </p:nvSpPr>
        <p:spPr>
          <a:xfrm>
            <a:off x="1276350" y="3517613"/>
            <a:ext cx="2133600" cy="584775"/>
          </a:xfrm>
          <a:prstGeom prst="rect">
            <a:avLst/>
          </a:prstGeom>
          <a:noFill/>
        </p:spPr>
        <p:txBody>
          <a:bodyPr wrap="square" rtlCol="0">
            <a:spAutoFit/>
          </a:bodyPr>
          <a:lstStyle/>
          <a:p>
            <a:pPr algn="ctr"/>
            <a:r>
              <a:rPr lang="en-US" sz="3200" b="1" dirty="0" smtClean="0"/>
              <a:t>File A</a:t>
            </a:r>
            <a:endParaRPr lang="en-US" sz="3200" b="1" dirty="0"/>
          </a:p>
        </p:txBody>
      </p:sp>
      <p:sp>
        <p:nvSpPr>
          <p:cNvPr id="9" name="TextBox 8"/>
          <p:cNvSpPr txBox="1"/>
          <p:nvPr/>
        </p:nvSpPr>
        <p:spPr>
          <a:xfrm>
            <a:off x="5734050" y="3517612"/>
            <a:ext cx="2133600" cy="584775"/>
          </a:xfrm>
          <a:prstGeom prst="rect">
            <a:avLst/>
          </a:prstGeom>
          <a:noFill/>
        </p:spPr>
        <p:txBody>
          <a:bodyPr wrap="square" rtlCol="0">
            <a:spAutoFit/>
          </a:bodyPr>
          <a:lstStyle/>
          <a:p>
            <a:pPr algn="ctr"/>
            <a:r>
              <a:rPr lang="en-US" sz="3200" b="1" dirty="0" smtClean="0"/>
              <a:t>File B</a:t>
            </a:r>
            <a:endParaRPr lang="en-US" sz="3200" b="1" dirty="0"/>
          </a:p>
        </p:txBody>
      </p:sp>
      <p:sp>
        <p:nvSpPr>
          <p:cNvPr id="10" name="Left-Right Arrow 9"/>
          <p:cNvSpPr/>
          <p:nvPr/>
        </p:nvSpPr>
        <p:spPr>
          <a:xfrm>
            <a:off x="3409950" y="3581400"/>
            <a:ext cx="2324100" cy="45720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764" y="1606645"/>
            <a:ext cx="711528" cy="714374"/>
          </a:xfrm>
          <a:prstGeom prst="rect">
            <a:avLst/>
          </a:prstGeom>
          <a:noFill/>
          <a:ln>
            <a:noFill/>
          </a:ln>
          <a:effectLst/>
        </p:spPr>
      </p:pic>
      <p:pic>
        <p:nvPicPr>
          <p:cNvPr id="14"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7650" y="1606645"/>
            <a:ext cx="711528" cy="714374"/>
          </a:xfrm>
          <a:prstGeom prst="rect">
            <a:avLst/>
          </a:prstGeom>
          <a:noFill/>
          <a:ln>
            <a:noFill/>
          </a:ln>
          <a:effectLst/>
        </p:spPr>
      </p:pic>
      <p:pic>
        <p:nvPicPr>
          <p:cNvPr id="15" name="Picture 2"/>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820" y="1606645"/>
            <a:ext cx="711528" cy="714374"/>
          </a:xfrm>
          <a:prstGeom prst="rect">
            <a:avLst/>
          </a:prstGeom>
          <a:noFill/>
          <a:ln>
            <a:noFill/>
          </a:ln>
          <a:effectLst/>
        </p:spPr>
      </p:pic>
      <p:pic>
        <p:nvPicPr>
          <p:cNvPr id="16"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482" y="2485420"/>
            <a:ext cx="711528" cy="714374"/>
          </a:xfrm>
          <a:prstGeom prst="rect">
            <a:avLst/>
          </a:prstGeom>
          <a:noFill/>
          <a:ln>
            <a:noFill/>
          </a:ln>
          <a:effectLst/>
        </p:spPr>
      </p:pic>
      <p:pic>
        <p:nvPicPr>
          <p:cNvPr id="17"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9322" y="2504470"/>
            <a:ext cx="711528" cy="714374"/>
          </a:xfrm>
          <a:prstGeom prst="rect">
            <a:avLst/>
          </a:prstGeom>
          <a:noFill/>
          <a:ln>
            <a:noFill/>
          </a:ln>
          <a:effectLst/>
        </p:spPr>
      </p:pic>
      <p:pic>
        <p:nvPicPr>
          <p:cNvPr id="18"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81250" y="2485420"/>
            <a:ext cx="711528" cy="714374"/>
          </a:xfrm>
          <a:prstGeom prst="rect">
            <a:avLst/>
          </a:prstGeom>
          <a:noFill/>
          <a:ln>
            <a:noFill/>
          </a:ln>
          <a:effectLst/>
        </p:spPr>
      </p:pic>
      <p:pic>
        <p:nvPicPr>
          <p:cNvPr id="20" name="Picture 2"/>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9322" y="1606645"/>
            <a:ext cx="711528" cy="714374"/>
          </a:xfrm>
          <a:prstGeom prst="rect">
            <a:avLst/>
          </a:prstGeom>
          <a:noFill/>
          <a:ln>
            <a:noFill/>
          </a:ln>
          <a:effectLst/>
        </p:spPr>
      </p:pic>
      <p:pic>
        <p:nvPicPr>
          <p:cNvPr id="21" name="Picture 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886700" y="2504470"/>
            <a:ext cx="711528" cy="714374"/>
          </a:xfrm>
          <a:prstGeom prst="rect">
            <a:avLst/>
          </a:prstGeom>
          <a:noFill/>
          <a:ln>
            <a:noFill/>
          </a:ln>
          <a:effectLst/>
        </p:spPr>
      </p:pic>
      <p:pic>
        <p:nvPicPr>
          <p:cNvPr id="22" name="Picture 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381250" y="1587595"/>
            <a:ext cx="711528" cy="714374"/>
          </a:xfrm>
          <a:prstGeom prst="rect">
            <a:avLst/>
          </a:prstGeom>
          <a:noFill/>
          <a:ln>
            <a:noFill/>
          </a:ln>
          <a:effectLst/>
        </p:spPr>
      </p:pic>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6094" y="2511991"/>
            <a:ext cx="711528" cy="714374"/>
          </a:xfrm>
          <a:prstGeom prst="rect">
            <a:avLst/>
          </a:prstGeom>
          <a:noFill/>
          <a:ln>
            <a:noFill/>
          </a:ln>
          <a:effectLst/>
        </p:spPr>
      </p:pic>
      <p:pic>
        <p:nvPicPr>
          <p:cNvPr id="24"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498764" y="2485420"/>
            <a:ext cx="711528" cy="714374"/>
          </a:xfrm>
          <a:prstGeom prst="rect">
            <a:avLst/>
          </a:prstGeom>
          <a:noFill/>
          <a:ln>
            <a:noFill/>
          </a:ln>
          <a:effectLst/>
        </p:spPr>
      </p:pic>
      <p:pic>
        <p:nvPicPr>
          <p:cNvPr id="25"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016094" y="1587595"/>
            <a:ext cx="711528" cy="714374"/>
          </a:xfrm>
          <a:prstGeom prst="rect">
            <a:avLst/>
          </a:prstGeom>
          <a:noFill/>
          <a:ln>
            <a:noFill/>
          </a:ln>
          <a:effectLst/>
        </p:spPr>
      </p:pic>
      <p:pic>
        <p:nvPicPr>
          <p:cNvPr id="26"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87236" y="3452813"/>
            <a:ext cx="711528" cy="714374"/>
          </a:xfrm>
          <a:prstGeom prst="rect">
            <a:avLst/>
          </a:prstGeom>
          <a:noFill/>
          <a:ln>
            <a:noFill/>
          </a:ln>
          <a:effectLst/>
        </p:spPr>
      </p:pic>
      <p:pic>
        <p:nvPicPr>
          <p:cNvPr id="27"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702386" y="3423032"/>
            <a:ext cx="711528" cy="714374"/>
          </a:xfrm>
          <a:prstGeom prst="rect">
            <a:avLst/>
          </a:prstGeom>
          <a:noFill/>
          <a:ln>
            <a:noFill/>
          </a:ln>
          <a:effectLst/>
        </p:spPr>
      </p:pic>
      <p:sp>
        <p:nvSpPr>
          <p:cNvPr id="13" name="TextBox 12"/>
          <p:cNvSpPr txBox="1"/>
          <p:nvPr/>
        </p:nvSpPr>
        <p:spPr>
          <a:xfrm>
            <a:off x="6086475" y="4139583"/>
            <a:ext cx="1428750" cy="400110"/>
          </a:xfrm>
          <a:prstGeom prst="rect">
            <a:avLst/>
          </a:prstGeom>
          <a:noFill/>
        </p:spPr>
        <p:txBody>
          <a:bodyPr wrap="square" rtlCol="0">
            <a:spAutoFit/>
          </a:bodyPr>
          <a:lstStyle/>
          <a:p>
            <a:pPr algn="ctr"/>
            <a:r>
              <a:rPr lang="en-US" sz="2000" dirty="0" smtClean="0"/>
              <a:t>SSN</a:t>
            </a:r>
            <a:endParaRPr lang="en-US" sz="2000" dirty="0"/>
          </a:p>
        </p:txBody>
      </p:sp>
      <p:sp>
        <p:nvSpPr>
          <p:cNvPr id="29" name="TextBox 28"/>
          <p:cNvSpPr txBox="1"/>
          <p:nvPr/>
        </p:nvSpPr>
        <p:spPr>
          <a:xfrm>
            <a:off x="1647825" y="4107518"/>
            <a:ext cx="1428750" cy="400110"/>
          </a:xfrm>
          <a:prstGeom prst="rect">
            <a:avLst/>
          </a:prstGeom>
          <a:noFill/>
        </p:spPr>
        <p:txBody>
          <a:bodyPr wrap="square" rtlCol="0">
            <a:spAutoFit/>
          </a:bodyPr>
          <a:lstStyle/>
          <a:p>
            <a:pPr algn="ctr"/>
            <a:r>
              <a:rPr lang="en-US" sz="2000" dirty="0" smtClean="0"/>
              <a:t>SSN</a:t>
            </a:r>
            <a:endParaRPr lang="en-US" sz="2000" dirty="0"/>
          </a:p>
        </p:txBody>
      </p:sp>
      <p:sp>
        <p:nvSpPr>
          <p:cNvPr id="28" name="TextBox 27"/>
          <p:cNvSpPr txBox="1"/>
          <p:nvPr/>
        </p:nvSpPr>
        <p:spPr>
          <a:xfrm>
            <a:off x="1657350" y="4507386"/>
            <a:ext cx="1371600" cy="369332"/>
          </a:xfrm>
          <a:prstGeom prst="rect">
            <a:avLst/>
          </a:prstGeom>
          <a:noFill/>
        </p:spPr>
        <p:txBody>
          <a:bodyPr wrap="square" rtlCol="0">
            <a:spAutoFit/>
          </a:bodyPr>
          <a:lstStyle/>
          <a:p>
            <a:pPr algn="ctr"/>
            <a:r>
              <a:rPr lang="en-US" dirty="0" smtClean="0"/>
              <a:t>First Name</a:t>
            </a:r>
            <a:endParaRPr lang="en-US" dirty="0"/>
          </a:p>
        </p:txBody>
      </p:sp>
      <p:sp>
        <p:nvSpPr>
          <p:cNvPr id="31" name="TextBox 30"/>
          <p:cNvSpPr txBox="1"/>
          <p:nvPr/>
        </p:nvSpPr>
        <p:spPr>
          <a:xfrm>
            <a:off x="6191423" y="4484127"/>
            <a:ext cx="1371600" cy="369332"/>
          </a:xfrm>
          <a:prstGeom prst="rect">
            <a:avLst/>
          </a:prstGeom>
          <a:noFill/>
        </p:spPr>
        <p:txBody>
          <a:bodyPr wrap="square" rtlCol="0">
            <a:spAutoFit/>
          </a:bodyPr>
          <a:lstStyle/>
          <a:p>
            <a:pPr algn="ctr"/>
            <a:r>
              <a:rPr lang="en-US" dirty="0" smtClean="0"/>
              <a:t>First Name</a:t>
            </a:r>
            <a:endParaRPr lang="en-US" dirty="0"/>
          </a:p>
        </p:txBody>
      </p:sp>
      <p:sp>
        <p:nvSpPr>
          <p:cNvPr id="32" name="TextBox 31"/>
          <p:cNvSpPr txBox="1"/>
          <p:nvPr/>
        </p:nvSpPr>
        <p:spPr>
          <a:xfrm>
            <a:off x="1393966" y="4897938"/>
            <a:ext cx="1936467" cy="369332"/>
          </a:xfrm>
          <a:prstGeom prst="rect">
            <a:avLst/>
          </a:prstGeom>
          <a:noFill/>
        </p:spPr>
        <p:txBody>
          <a:bodyPr wrap="square" rtlCol="0">
            <a:spAutoFit/>
          </a:bodyPr>
          <a:lstStyle/>
          <a:p>
            <a:pPr algn="ctr"/>
            <a:r>
              <a:rPr lang="en-US" dirty="0" smtClean="0"/>
              <a:t>Middle Name</a:t>
            </a:r>
            <a:endParaRPr lang="en-US" dirty="0"/>
          </a:p>
        </p:txBody>
      </p:sp>
      <p:sp>
        <p:nvSpPr>
          <p:cNvPr id="33" name="TextBox 32"/>
          <p:cNvSpPr txBox="1"/>
          <p:nvPr/>
        </p:nvSpPr>
        <p:spPr>
          <a:xfrm>
            <a:off x="6108372" y="4863573"/>
            <a:ext cx="1594014" cy="369332"/>
          </a:xfrm>
          <a:prstGeom prst="rect">
            <a:avLst/>
          </a:prstGeom>
          <a:noFill/>
        </p:spPr>
        <p:txBody>
          <a:bodyPr wrap="square" rtlCol="0">
            <a:spAutoFit/>
          </a:bodyPr>
          <a:lstStyle/>
          <a:p>
            <a:pPr algn="ctr"/>
            <a:r>
              <a:rPr lang="en-US" dirty="0" smtClean="0"/>
              <a:t>Middle Initial</a:t>
            </a:r>
            <a:endParaRPr lang="en-US" dirty="0"/>
          </a:p>
        </p:txBody>
      </p:sp>
      <p:sp>
        <p:nvSpPr>
          <p:cNvPr id="34" name="TextBox 33"/>
          <p:cNvSpPr txBox="1"/>
          <p:nvPr/>
        </p:nvSpPr>
        <p:spPr>
          <a:xfrm>
            <a:off x="1536131" y="5265983"/>
            <a:ext cx="1594014" cy="369332"/>
          </a:xfrm>
          <a:prstGeom prst="rect">
            <a:avLst/>
          </a:prstGeom>
          <a:noFill/>
        </p:spPr>
        <p:txBody>
          <a:bodyPr wrap="square" rtlCol="0">
            <a:spAutoFit/>
          </a:bodyPr>
          <a:lstStyle/>
          <a:p>
            <a:pPr algn="ctr"/>
            <a:r>
              <a:rPr lang="en-US" dirty="0" smtClean="0"/>
              <a:t>Last Name</a:t>
            </a:r>
            <a:endParaRPr lang="en-US" dirty="0"/>
          </a:p>
        </p:txBody>
      </p:sp>
      <p:sp>
        <p:nvSpPr>
          <p:cNvPr id="35" name="TextBox 34"/>
          <p:cNvSpPr txBox="1"/>
          <p:nvPr/>
        </p:nvSpPr>
        <p:spPr>
          <a:xfrm>
            <a:off x="6080216" y="5221546"/>
            <a:ext cx="1594014" cy="369332"/>
          </a:xfrm>
          <a:prstGeom prst="rect">
            <a:avLst/>
          </a:prstGeom>
          <a:noFill/>
        </p:spPr>
        <p:txBody>
          <a:bodyPr wrap="square" rtlCol="0">
            <a:spAutoFit/>
          </a:bodyPr>
          <a:lstStyle/>
          <a:p>
            <a:pPr algn="ctr"/>
            <a:r>
              <a:rPr lang="en-US" dirty="0" smtClean="0"/>
              <a:t>Last Name</a:t>
            </a:r>
            <a:endParaRPr lang="en-US" dirty="0"/>
          </a:p>
        </p:txBody>
      </p:sp>
      <p:sp>
        <p:nvSpPr>
          <p:cNvPr id="36" name="TextBox 35"/>
          <p:cNvSpPr txBox="1"/>
          <p:nvPr/>
        </p:nvSpPr>
        <p:spPr>
          <a:xfrm>
            <a:off x="1546143" y="5599808"/>
            <a:ext cx="1594014" cy="369332"/>
          </a:xfrm>
          <a:prstGeom prst="rect">
            <a:avLst/>
          </a:prstGeom>
          <a:noFill/>
        </p:spPr>
        <p:txBody>
          <a:bodyPr wrap="square" rtlCol="0">
            <a:spAutoFit/>
          </a:bodyPr>
          <a:lstStyle/>
          <a:p>
            <a:pPr algn="ctr"/>
            <a:r>
              <a:rPr lang="en-US" dirty="0" smtClean="0"/>
              <a:t>Date of Birth</a:t>
            </a:r>
            <a:endParaRPr lang="en-US" dirty="0"/>
          </a:p>
        </p:txBody>
      </p:sp>
      <p:sp>
        <p:nvSpPr>
          <p:cNvPr id="37" name="TextBox 36"/>
          <p:cNvSpPr txBox="1"/>
          <p:nvPr/>
        </p:nvSpPr>
        <p:spPr>
          <a:xfrm>
            <a:off x="6095879" y="5550850"/>
            <a:ext cx="1594014" cy="369332"/>
          </a:xfrm>
          <a:prstGeom prst="rect">
            <a:avLst/>
          </a:prstGeom>
          <a:noFill/>
        </p:spPr>
        <p:txBody>
          <a:bodyPr wrap="square" rtlCol="0">
            <a:spAutoFit/>
          </a:bodyPr>
          <a:lstStyle/>
          <a:p>
            <a:pPr algn="ctr"/>
            <a:r>
              <a:rPr lang="en-US" dirty="0" smtClean="0"/>
              <a:t>Date of Birth</a:t>
            </a:r>
            <a:endParaRPr lang="en-US" dirty="0"/>
          </a:p>
        </p:txBody>
      </p:sp>
      <p:sp>
        <p:nvSpPr>
          <p:cNvPr id="38" name="TextBox 37"/>
          <p:cNvSpPr txBox="1"/>
          <p:nvPr/>
        </p:nvSpPr>
        <p:spPr>
          <a:xfrm>
            <a:off x="1584243" y="5979049"/>
            <a:ext cx="1594014" cy="369332"/>
          </a:xfrm>
          <a:prstGeom prst="rect">
            <a:avLst/>
          </a:prstGeom>
          <a:noFill/>
        </p:spPr>
        <p:txBody>
          <a:bodyPr wrap="square" rtlCol="0">
            <a:spAutoFit/>
          </a:bodyPr>
          <a:lstStyle/>
          <a:p>
            <a:pPr algn="ctr"/>
            <a:r>
              <a:rPr lang="en-US" dirty="0" smtClean="0"/>
              <a:t>Address</a:t>
            </a:r>
            <a:endParaRPr lang="en-US" dirty="0"/>
          </a:p>
        </p:txBody>
      </p:sp>
      <p:sp>
        <p:nvSpPr>
          <p:cNvPr id="39" name="TextBox 38"/>
          <p:cNvSpPr txBox="1"/>
          <p:nvPr/>
        </p:nvSpPr>
        <p:spPr>
          <a:xfrm>
            <a:off x="6086475" y="5920182"/>
            <a:ext cx="1594014" cy="369332"/>
          </a:xfrm>
          <a:prstGeom prst="rect">
            <a:avLst/>
          </a:prstGeom>
          <a:noFill/>
        </p:spPr>
        <p:txBody>
          <a:bodyPr wrap="square" rtlCol="0">
            <a:spAutoFit/>
          </a:bodyPr>
          <a:lstStyle/>
          <a:p>
            <a:pPr algn="ctr"/>
            <a:r>
              <a:rPr lang="en-US" dirty="0" smtClean="0"/>
              <a:t>Zip Code</a:t>
            </a:r>
            <a:endParaRPr lang="en-US" dirty="0"/>
          </a:p>
        </p:txBody>
      </p:sp>
      <p:cxnSp>
        <p:nvCxnSpPr>
          <p:cNvPr id="40" name="Straight Arrow Connector 39"/>
          <p:cNvCxnSpPr>
            <a:stCxn id="29" idx="3"/>
          </p:cNvCxnSpPr>
          <p:nvPr/>
        </p:nvCxnSpPr>
        <p:spPr>
          <a:xfrm>
            <a:off x="3076575" y="4307573"/>
            <a:ext cx="3114848"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95673" y="4339638"/>
            <a:ext cx="2152650" cy="307777"/>
          </a:xfrm>
          <a:prstGeom prst="rect">
            <a:avLst/>
          </a:prstGeom>
          <a:noFill/>
        </p:spPr>
        <p:txBody>
          <a:bodyPr wrap="square" rtlCol="0">
            <a:spAutoFit/>
          </a:bodyPr>
          <a:lstStyle/>
          <a:p>
            <a:pPr algn="ctr"/>
            <a:r>
              <a:rPr lang="en-US" sz="1400" b="1" i="1" dirty="0">
                <a:solidFill>
                  <a:srgbClr val="FF0000"/>
                </a:solidFill>
              </a:rPr>
              <a:t>d</a:t>
            </a:r>
            <a:r>
              <a:rPr lang="en-US" sz="1400" b="1" i="1" dirty="0" smtClean="0">
                <a:solidFill>
                  <a:srgbClr val="FF0000"/>
                </a:solidFill>
              </a:rPr>
              <a:t>eterministic match</a:t>
            </a:r>
            <a:endParaRPr lang="en-US" sz="1400" b="1" i="1" dirty="0">
              <a:solidFill>
                <a:srgbClr val="FF0000"/>
              </a:solidFill>
            </a:endParaRPr>
          </a:p>
        </p:txBody>
      </p:sp>
      <p:sp>
        <p:nvSpPr>
          <p:cNvPr id="48" name="TextBox 47"/>
          <p:cNvSpPr txBox="1"/>
          <p:nvPr/>
        </p:nvSpPr>
        <p:spPr>
          <a:xfrm>
            <a:off x="3482610" y="5382136"/>
            <a:ext cx="2152650" cy="307777"/>
          </a:xfrm>
          <a:prstGeom prst="rect">
            <a:avLst/>
          </a:prstGeom>
          <a:noFill/>
        </p:spPr>
        <p:txBody>
          <a:bodyPr wrap="square" rtlCol="0">
            <a:spAutoFit/>
          </a:bodyPr>
          <a:lstStyle/>
          <a:p>
            <a:pPr algn="ctr"/>
            <a:r>
              <a:rPr lang="en-US" sz="1400" b="1" i="1" dirty="0" smtClean="0">
                <a:solidFill>
                  <a:srgbClr val="FF0000"/>
                </a:solidFill>
              </a:rPr>
              <a:t>probabilistic match</a:t>
            </a:r>
            <a:endParaRPr lang="en-US" sz="1400" b="1" i="1" dirty="0">
              <a:solidFill>
                <a:srgbClr val="FF0000"/>
              </a:solidFill>
            </a:endParaRPr>
          </a:p>
        </p:txBody>
      </p:sp>
      <p:cxnSp>
        <p:nvCxnSpPr>
          <p:cNvPr id="49" name="Straight Arrow Connector 48"/>
          <p:cNvCxnSpPr/>
          <p:nvPr/>
        </p:nvCxnSpPr>
        <p:spPr>
          <a:xfrm>
            <a:off x="3467370" y="5366970"/>
            <a:ext cx="2183130"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9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6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41"/>
                                        </p:tgtEl>
                                      </p:cBhvr>
                                    </p:animEffect>
                                    <p:set>
                                      <p:cBhvr>
                                        <p:cTn id="57" dur="1" fill="hold">
                                          <p:stCondLst>
                                            <p:cond delay="499"/>
                                          </p:stCondLst>
                                        </p:cTn>
                                        <p:tgtEl>
                                          <p:spTgt spid="4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40"/>
                                        </p:tgtEl>
                                      </p:cBhvr>
                                    </p:animEffect>
                                    <p:set>
                                      <p:cBhvr>
                                        <p:cTn id="60" dur="1" fill="hold">
                                          <p:stCondLst>
                                            <p:cond delay="499"/>
                                          </p:stCondLst>
                                        </p:cTn>
                                        <p:tgtEl>
                                          <p:spTgt spid="4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4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500"/>
                                        <p:tgtEl>
                                          <p:spTgt spid="3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500"/>
                                        <p:tgtEl>
                                          <p:spTgt spid="48"/>
                                        </p:tgtEl>
                                      </p:cBhvr>
                                    </p:animEffect>
                                  </p:childTnLst>
                                </p:cTn>
                              </p:par>
                              <p:par>
                                <p:cTn id="106" presetID="10" presetClass="entr" presetSubtype="0" fill="hold" nodeType="with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3" grpId="0"/>
      <p:bldP spid="13" grpId="1"/>
      <p:bldP spid="29" grpId="0"/>
      <p:bldP spid="28" grpId="0"/>
      <p:bldP spid="31" grpId="0"/>
      <p:bldP spid="32" grpId="0"/>
      <p:bldP spid="33" grpId="0"/>
      <p:bldP spid="34" grpId="0"/>
      <p:bldP spid="35" grpId="0"/>
      <p:bldP spid="36" grpId="0"/>
      <p:bldP spid="37" grpId="0"/>
      <p:bldP spid="38" grpId="0"/>
      <p:bldP spid="39" grpId="0"/>
      <p:bldP spid="41" grpId="0"/>
      <p:bldP spid="41" grpId="1"/>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inked dataset</a:t>
            </a:r>
            <a:endParaRPr lang="en-US" dirty="0"/>
          </a:p>
        </p:txBody>
      </p:sp>
      <p:sp>
        <p:nvSpPr>
          <p:cNvPr id="5" name="Rounded Rectangle 4"/>
          <p:cNvSpPr/>
          <p:nvPr/>
        </p:nvSpPr>
        <p:spPr>
          <a:xfrm>
            <a:off x="785948" y="3574384"/>
            <a:ext cx="2081348" cy="1066800"/>
          </a:xfrm>
          <a:prstGeom prst="roundRect">
            <a:avLst/>
          </a:prstGeom>
          <a:solidFill>
            <a:srgbClr val="002060">
              <a:alpha val="82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74122" y="3907729"/>
            <a:ext cx="1905000" cy="400110"/>
          </a:xfrm>
          <a:prstGeom prst="rect">
            <a:avLst/>
          </a:prstGeom>
          <a:noFill/>
        </p:spPr>
        <p:txBody>
          <a:bodyPr wrap="square" rtlCol="0">
            <a:spAutoFit/>
          </a:bodyPr>
          <a:lstStyle/>
          <a:p>
            <a:pPr algn="ctr"/>
            <a:r>
              <a:rPr lang="en-US" sz="2000" b="1" dirty="0">
                <a:solidFill>
                  <a:srgbClr val="00B0F0"/>
                </a:solidFill>
              </a:rPr>
              <a:t>b</a:t>
            </a:r>
            <a:r>
              <a:rPr lang="en-US" sz="2000" b="1" dirty="0" smtClean="0">
                <a:solidFill>
                  <a:srgbClr val="00B0F0"/>
                </a:solidFill>
              </a:rPr>
              <a:t>irth records</a:t>
            </a:r>
            <a:endParaRPr lang="en-US" sz="2000" b="1" dirty="0">
              <a:solidFill>
                <a:srgbClr val="00B0F0"/>
              </a:solidFill>
            </a:endParaRPr>
          </a:p>
        </p:txBody>
      </p:sp>
      <p:sp>
        <p:nvSpPr>
          <p:cNvPr id="10" name="Down Arrow 9"/>
          <p:cNvSpPr/>
          <p:nvPr/>
        </p:nvSpPr>
        <p:spPr>
          <a:xfrm flipV="1">
            <a:off x="1661159" y="4637962"/>
            <a:ext cx="330926" cy="640918"/>
          </a:xfrm>
          <a:prstGeom prst="downArrow">
            <a:avLst/>
          </a:prstGeom>
          <a:solidFill>
            <a:srgbClr val="FFC00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0800000" flipV="1">
            <a:off x="1661159" y="2985386"/>
            <a:ext cx="330926" cy="576979"/>
          </a:xfrm>
          <a:prstGeom prst="downArrow">
            <a:avLst/>
          </a:prstGeom>
          <a:solidFill>
            <a:srgbClr val="92D05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2" name="Right Brace 11"/>
          <p:cNvSpPr/>
          <p:nvPr/>
        </p:nvSpPr>
        <p:spPr>
          <a:xfrm>
            <a:off x="2971800" y="2476500"/>
            <a:ext cx="637904" cy="3438555"/>
          </a:xfrm>
          <a:prstGeom prst="righ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3794760" y="3318614"/>
            <a:ext cx="1371600" cy="1754326"/>
          </a:xfrm>
          <a:prstGeom prst="rect">
            <a:avLst/>
          </a:prstGeom>
          <a:solidFill>
            <a:schemeClr val="accent6">
              <a:lumMod val="75000"/>
            </a:schemeClr>
          </a:solidFill>
        </p:spPr>
        <p:txBody>
          <a:bodyPr wrap="square" rtlCol="0">
            <a:spAutoFit/>
          </a:bodyPr>
          <a:lstStyle/>
          <a:p>
            <a:pPr algn="ctr"/>
            <a:endParaRPr lang="en-US" b="1" dirty="0" smtClean="0">
              <a:solidFill>
                <a:srgbClr val="FFFF00"/>
              </a:solidFill>
            </a:endParaRPr>
          </a:p>
          <a:p>
            <a:pPr algn="ctr"/>
            <a:endParaRPr lang="en-US" b="1" dirty="0">
              <a:solidFill>
                <a:srgbClr val="FFFF00"/>
              </a:solidFill>
            </a:endParaRPr>
          </a:p>
          <a:p>
            <a:pPr algn="ctr"/>
            <a:r>
              <a:rPr lang="en-US" b="1" dirty="0" smtClean="0">
                <a:solidFill>
                  <a:schemeClr val="bg1"/>
                </a:solidFill>
              </a:rPr>
              <a:t>LINKED DATA</a:t>
            </a:r>
          </a:p>
          <a:p>
            <a:pPr algn="ctr"/>
            <a:endParaRPr lang="en-US" b="1" dirty="0">
              <a:solidFill>
                <a:srgbClr val="FFFF00"/>
              </a:solidFill>
            </a:endParaRPr>
          </a:p>
          <a:p>
            <a:pPr algn="ctr"/>
            <a:endParaRPr lang="en-US" b="1" dirty="0" smtClean="0">
              <a:solidFill>
                <a:srgbClr val="FFFF00"/>
              </a:solidFill>
            </a:endParaRPr>
          </a:p>
        </p:txBody>
      </p:sp>
      <p:sp>
        <p:nvSpPr>
          <p:cNvPr id="26" name="TextBox 25"/>
          <p:cNvSpPr txBox="1"/>
          <p:nvPr/>
        </p:nvSpPr>
        <p:spPr>
          <a:xfrm>
            <a:off x="5355770" y="3353034"/>
            <a:ext cx="3167742" cy="369332"/>
          </a:xfrm>
          <a:prstGeom prst="rect">
            <a:avLst/>
          </a:prstGeom>
          <a:solidFill>
            <a:schemeClr val="tx2">
              <a:lumMod val="75000"/>
              <a:alpha val="73000"/>
            </a:schemeClr>
          </a:solidFill>
        </p:spPr>
        <p:txBody>
          <a:bodyPr wrap="square" rtlCol="0">
            <a:spAutoFit/>
          </a:bodyPr>
          <a:lstStyle/>
          <a:p>
            <a:r>
              <a:rPr lang="en-US" b="1" i="1" dirty="0" smtClean="0">
                <a:solidFill>
                  <a:srgbClr val="00B0F0"/>
                </a:solidFill>
              </a:rPr>
              <a:t>    birth </a:t>
            </a:r>
            <a:r>
              <a:rPr lang="en-US" b="1" i="1" dirty="0" smtClean="0">
                <a:solidFill>
                  <a:srgbClr val="FFFF00"/>
                </a:solidFill>
              </a:rPr>
              <a:t>     </a:t>
            </a:r>
            <a:r>
              <a:rPr lang="en-US" b="1" i="1" dirty="0" smtClean="0">
                <a:solidFill>
                  <a:schemeClr val="bg2"/>
                </a:solidFill>
              </a:rPr>
              <a:t>no cps     no death</a:t>
            </a:r>
            <a:endParaRPr lang="en-US" b="1" i="1" dirty="0">
              <a:solidFill>
                <a:schemeClr val="bg2"/>
              </a:solidFill>
            </a:endParaRPr>
          </a:p>
        </p:txBody>
      </p:sp>
      <p:sp>
        <p:nvSpPr>
          <p:cNvPr id="27" name="TextBox 26"/>
          <p:cNvSpPr txBox="1"/>
          <p:nvPr/>
        </p:nvSpPr>
        <p:spPr>
          <a:xfrm>
            <a:off x="5355770" y="3812378"/>
            <a:ext cx="3178629" cy="369332"/>
          </a:xfrm>
          <a:prstGeom prst="rect">
            <a:avLst/>
          </a:prstGeom>
          <a:solidFill>
            <a:schemeClr val="tx2">
              <a:lumMod val="75000"/>
              <a:alpha val="73000"/>
            </a:schemeClr>
          </a:solidFill>
        </p:spPr>
        <p:txBody>
          <a:bodyPr wrap="square" rtlCol="0">
            <a:spAutoFit/>
          </a:bodyPr>
          <a:lstStyle/>
          <a:p>
            <a:r>
              <a:rPr lang="en-US" b="1" i="1" dirty="0" smtClean="0">
                <a:solidFill>
                  <a:srgbClr val="00B0F0"/>
                </a:solidFill>
              </a:rPr>
              <a:t>    birth</a:t>
            </a:r>
            <a:r>
              <a:rPr lang="en-US" b="1" i="1" dirty="0" smtClean="0">
                <a:solidFill>
                  <a:srgbClr val="FFFF00"/>
                </a:solidFill>
              </a:rPr>
              <a:t>      </a:t>
            </a:r>
            <a:r>
              <a:rPr lang="en-US" b="1" i="1" dirty="0" smtClean="0">
                <a:solidFill>
                  <a:srgbClr val="92D050"/>
                </a:solidFill>
              </a:rPr>
              <a:t>cps</a:t>
            </a:r>
            <a:r>
              <a:rPr lang="en-US" b="1" i="1" dirty="0" smtClean="0">
                <a:solidFill>
                  <a:srgbClr val="FFFF00"/>
                </a:solidFill>
              </a:rPr>
              <a:t>          </a:t>
            </a:r>
            <a:r>
              <a:rPr lang="en-US" b="1" i="1" dirty="0" smtClean="0">
                <a:solidFill>
                  <a:schemeClr val="bg2"/>
                </a:solidFill>
              </a:rPr>
              <a:t>no death</a:t>
            </a:r>
            <a:endParaRPr lang="en-US" b="1" i="1" dirty="0">
              <a:solidFill>
                <a:schemeClr val="bg2"/>
              </a:solidFill>
            </a:endParaRPr>
          </a:p>
        </p:txBody>
      </p:sp>
      <p:sp>
        <p:nvSpPr>
          <p:cNvPr id="28" name="TextBox 27"/>
          <p:cNvSpPr txBox="1"/>
          <p:nvPr/>
        </p:nvSpPr>
        <p:spPr>
          <a:xfrm>
            <a:off x="5355771" y="4271852"/>
            <a:ext cx="3178628" cy="369332"/>
          </a:xfrm>
          <a:prstGeom prst="rect">
            <a:avLst/>
          </a:prstGeom>
          <a:solidFill>
            <a:schemeClr val="tx2">
              <a:lumMod val="75000"/>
              <a:alpha val="73000"/>
            </a:schemeClr>
          </a:solidFill>
        </p:spPr>
        <p:txBody>
          <a:bodyPr wrap="square" rtlCol="0">
            <a:spAutoFit/>
          </a:bodyPr>
          <a:lstStyle/>
          <a:p>
            <a:r>
              <a:rPr lang="en-US" b="1" i="1" dirty="0" smtClean="0">
                <a:solidFill>
                  <a:srgbClr val="00B0F0"/>
                </a:solidFill>
              </a:rPr>
              <a:t>    birth</a:t>
            </a:r>
            <a:r>
              <a:rPr lang="en-US" b="1" i="1" dirty="0" smtClean="0">
                <a:solidFill>
                  <a:srgbClr val="FFFF00"/>
                </a:solidFill>
              </a:rPr>
              <a:t>      </a:t>
            </a:r>
            <a:r>
              <a:rPr lang="en-US" b="1" i="1" dirty="0" smtClean="0">
                <a:solidFill>
                  <a:schemeClr val="bg2"/>
                </a:solidFill>
              </a:rPr>
              <a:t>no cps</a:t>
            </a:r>
            <a:r>
              <a:rPr lang="en-US" b="1" i="1" dirty="0">
                <a:solidFill>
                  <a:schemeClr val="bg2"/>
                </a:solidFill>
              </a:rPr>
              <a:t> </a:t>
            </a:r>
            <a:r>
              <a:rPr lang="en-US" b="1" i="1" dirty="0" smtClean="0">
                <a:solidFill>
                  <a:schemeClr val="bg2"/>
                </a:solidFill>
              </a:rPr>
              <a:t>   </a:t>
            </a:r>
            <a:r>
              <a:rPr lang="en-US" b="1" i="1" dirty="0" smtClean="0">
                <a:solidFill>
                  <a:srgbClr val="FFC000"/>
                </a:solidFill>
              </a:rPr>
              <a:t>death</a:t>
            </a:r>
            <a:endParaRPr lang="en-US" b="1" i="1" dirty="0">
              <a:solidFill>
                <a:srgbClr val="FFC000"/>
              </a:solidFill>
            </a:endParaRPr>
          </a:p>
        </p:txBody>
      </p:sp>
      <p:sp>
        <p:nvSpPr>
          <p:cNvPr id="29" name="TextBox 28"/>
          <p:cNvSpPr txBox="1"/>
          <p:nvPr/>
        </p:nvSpPr>
        <p:spPr>
          <a:xfrm>
            <a:off x="5366656" y="4703123"/>
            <a:ext cx="3178628" cy="369332"/>
          </a:xfrm>
          <a:prstGeom prst="rect">
            <a:avLst/>
          </a:prstGeom>
          <a:solidFill>
            <a:schemeClr val="tx2">
              <a:lumMod val="75000"/>
              <a:alpha val="73000"/>
            </a:schemeClr>
          </a:solidFill>
        </p:spPr>
        <p:txBody>
          <a:bodyPr wrap="square" rtlCol="0">
            <a:spAutoFit/>
          </a:bodyPr>
          <a:lstStyle/>
          <a:p>
            <a:r>
              <a:rPr lang="en-US" b="1" i="1" dirty="0" smtClean="0">
                <a:solidFill>
                  <a:srgbClr val="00B0F0"/>
                </a:solidFill>
              </a:rPr>
              <a:t>    birth </a:t>
            </a:r>
            <a:r>
              <a:rPr lang="en-US" b="1" i="1" dirty="0" smtClean="0">
                <a:solidFill>
                  <a:srgbClr val="FFFF00"/>
                </a:solidFill>
              </a:rPr>
              <a:t>    </a:t>
            </a:r>
            <a:r>
              <a:rPr lang="en-US" b="1" i="1" dirty="0" smtClean="0">
                <a:solidFill>
                  <a:srgbClr val="92D050"/>
                </a:solidFill>
              </a:rPr>
              <a:t>cps </a:t>
            </a:r>
            <a:r>
              <a:rPr lang="en-US" b="1" i="1" dirty="0" smtClean="0">
                <a:solidFill>
                  <a:srgbClr val="FFFF00"/>
                </a:solidFill>
              </a:rPr>
              <a:t>         </a:t>
            </a:r>
            <a:r>
              <a:rPr lang="en-US" b="1" i="1" dirty="0" smtClean="0">
                <a:solidFill>
                  <a:srgbClr val="FFC000"/>
                </a:solidFill>
              </a:rPr>
              <a:t>death</a:t>
            </a:r>
            <a:endParaRPr lang="en-US" b="1" i="1" dirty="0">
              <a:solidFill>
                <a:srgbClr val="FFC000"/>
              </a:solidFill>
            </a:endParaRPr>
          </a:p>
        </p:txBody>
      </p:sp>
      <p:sp>
        <p:nvSpPr>
          <p:cNvPr id="23" name="Right Brace 22"/>
          <p:cNvSpPr/>
          <p:nvPr/>
        </p:nvSpPr>
        <p:spPr>
          <a:xfrm rot="5400000">
            <a:off x="5743782" y="4935747"/>
            <a:ext cx="298030" cy="6095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e 29"/>
          <p:cNvSpPr/>
          <p:nvPr/>
        </p:nvSpPr>
        <p:spPr>
          <a:xfrm rot="5400000" flipH="1">
            <a:off x="6616255" y="2846131"/>
            <a:ext cx="331089" cy="6095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e 30"/>
          <p:cNvSpPr/>
          <p:nvPr/>
        </p:nvSpPr>
        <p:spPr>
          <a:xfrm rot="5400000">
            <a:off x="7584841" y="4877223"/>
            <a:ext cx="292562" cy="7211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5366656" y="5387977"/>
            <a:ext cx="1175660" cy="338554"/>
          </a:xfrm>
          <a:prstGeom prst="rect">
            <a:avLst/>
          </a:prstGeom>
          <a:solidFill>
            <a:srgbClr val="00B0F0"/>
          </a:solidFill>
        </p:spPr>
        <p:txBody>
          <a:bodyPr wrap="square" rtlCol="0">
            <a:spAutoFit/>
          </a:bodyPr>
          <a:lstStyle/>
          <a:p>
            <a:pPr algn="ctr"/>
            <a:r>
              <a:rPr lang="en-US" sz="1600" dirty="0" smtClean="0"/>
              <a:t>4.3 million</a:t>
            </a:r>
            <a:endParaRPr lang="en-US" sz="1600" dirty="0"/>
          </a:p>
        </p:txBody>
      </p:sp>
      <p:sp>
        <p:nvSpPr>
          <p:cNvPr id="32" name="TextBox 31"/>
          <p:cNvSpPr txBox="1"/>
          <p:nvPr/>
        </p:nvSpPr>
        <p:spPr>
          <a:xfrm>
            <a:off x="6275613" y="2640874"/>
            <a:ext cx="1012372" cy="344512"/>
          </a:xfrm>
          <a:prstGeom prst="rect">
            <a:avLst/>
          </a:prstGeom>
          <a:solidFill>
            <a:srgbClr val="92D050"/>
          </a:solidFill>
        </p:spPr>
        <p:txBody>
          <a:bodyPr wrap="square" rtlCol="0">
            <a:spAutoFit/>
          </a:bodyPr>
          <a:lstStyle/>
          <a:p>
            <a:pPr algn="ctr"/>
            <a:r>
              <a:rPr lang="en-US" sz="1600" dirty="0" smtClean="0"/>
              <a:t>514,000</a:t>
            </a:r>
            <a:endParaRPr lang="en-US" sz="1600" dirty="0"/>
          </a:p>
        </p:txBody>
      </p:sp>
      <p:sp>
        <p:nvSpPr>
          <p:cNvPr id="33" name="TextBox 32"/>
          <p:cNvSpPr txBox="1"/>
          <p:nvPr/>
        </p:nvSpPr>
        <p:spPr>
          <a:xfrm>
            <a:off x="7370533" y="5384092"/>
            <a:ext cx="832754" cy="338554"/>
          </a:xfrm>
          <a:prstGeom prst="rect">
            <a:avLst/>
          </a:prstGeom>
          <a:solidFill>
            <a:srgbClr val="FFC000"/>
          </a:solidFill>
        </p:spPr>
        <p:txBody>
          <a:bodyPr wrap="square" rtlCol="0">
            <a:spAutoFit/>
          </a:bodyPr>
          <a:lstStyle/>
          <a:p>
            <a:pPr algn="ctr"/>
            <a:r>
              <a:rPr lang="en-US" sz="1600" dirty="0" smtClean="0"/>
              <a:t>25,000</a:t>
            </a:r>
            <a:endParaRPr lang="en-US" sz="1600" dirty="0"/>
          </a:p>
        </p:txBody>
      </p:sp>
      <p:sp>
        <p:nvSpPr>
          <p:cNvPr id="34" name="TextBox 33"/>
          <p:cNvSpPr txBox="1"/>
          <p:nvPr/>
        </p:nvSpPr>
        <p:spPr>
          <a:xfrm>
            <a:off x="7370532" y="5791200"/>
            <a:ext cx="832755" cy="338554"/>
          </a:xfrm>
          <a:prstGeom prst="rect">
            <a:avLst/>
          </a:prstGeom>
          <a:solidFill>
            <a:srgbClr val="FFC000"/>
          </a:solidFill>
        </p:spPr>
        <p:txBody>
          <a:bodyPr wrap="square" rtlCol="0">
            <a:spAutoFit/>
          </a:bodyPr>
          <a:lstStyle/>
          <a:p>
            <a:pPr algn="ctr"/>
            <a:r>
              <a:rPr lang="en-US" sz="1600" dirty="0" smtClean="0"/>
              <a:t>1,900</a:t>
            </a:r>
            <a:endParaRPr lang="en-US" sz="1600" dirty="0"/>
          </a:p>
        </p:txBody>
      </p:sp>
      <p:sp>
        <p:nvSpPr>
          <p:cNvPr id="35" name="TextBox 34"/>
          <p:cNvSpPr txBox="1"/>
          <p:nvPr/>
        </p:nvSpPr>
        <p:spPr>
          <a:xfrm>
            <a:off x="8131621" y="5821977"/>
            <a:ext cx="1052290" cy="276999"/>
          </a:xfrm>
          <a:prstGeom prst="rect">
            <a:avLst/>
          </a:prstGeom>
          <a:noFill/>
        </p:spPr>
        <p:txBody>
          <a:bodyPr wrap="square" rtlCol="0">
            <a:spAutoFit/>
          </a:bodyPr>
          <a:lstStyle/>
          <a:p>
            <a:r>
              <a:rPr lang="en-US" sz="1200" i="1" dirty="0"/>
              <a:t>i</a:t>
            </a:r>
            <a:r>
              <a:rPr lang="en-US" sz="1200" i="1" dirty="0" smtClean="0"/>
              <a:t>njury deaths</a:t>
            </a:r>
            <a:endParaRPr lang="en-US" sz="1200" i="1" dirty="0"/>
          </a:p>
        </p:txBody>
      </p:sp>
      <p:sp>
        <p:nvSpPr>
          <p:cNvPr id="36" name="TextBox 35"/>
          <p:cNvSpPr txBox="1"/>
          <p:nvPr/>
        </p:nvSpPr>
        <p:spPr>
          <a:xfrm>
            <a:off x="8178790" y="5418754"/>
            <a:ext cx="843644" cy="276999"/>
          </a:xfrm>
          <a:prstGeom prst="rect">
            <a:avLst/>
          </a:prstGeom>
          <a:noFill/>
        </p:spPr>
        <p:txBody>
          <a:bodyPr wrap="square" rtlCol="0">
            <a:spAutoFit/>
          </a:bodyPr>
          <a:lstStyle/>
          <a:p>
            <a:r>
              <a:rPr lang="en-US" sz="1200" i="1" dirty="0" smtClean="0"/>
              <a:t>all deaths</a:t>
            </a:r>
            <a:endParaRPr lang="en-US" sz="1200" i="1" dirty="0"/>
          </a:p>
        </p:txBody>
      </p:sp>
      <p:sp>
        <p:nvSpPr>
          <p:cNvPr id="37" name="Rounded Rectangle 36"/>
          <p:cNvSpPr/>
          <p:nvPr/>
        </p:nvSpPr>
        <p:spPr>
          <a:xfrm>
            <a:off x="850175" y="1900041"/>
            <a:ext cx="2081348" cy="1066800"/>
          </a:xfrm>
          <a:prstGeom prst="roundRect">
            <a:avLst/>
          </a:prstGeom>
          <a:solidFill>
            <a:schemeClr val="accent2">
              <a:lumMod val="5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38349" y="2233386"/>
            <a:ext cx="1905000" cy="707886"/>
          </a:xfrm>
          <a:prstGeom prst="rect">
            <a:avLst/>
          </a:prstGeom>
          <a:noFill/>
        </p:spPr>
        <p:txBody>
          <a:bodyPr wrap="square" rtlCol="0">
            <a:spAutoFit/>
          </a:bodyPr>
          <a:lstStyle/>
          <a:p>
            <a:pPr algn="ctr"/>
            <a:r>
              <a:rPr lang="en-US" sz="2000" b="1" dirty="0" smtClean="0">
                <a:solidFill>
                  <a:srgbClr val="92D050"/>
                </a:solidFill>
              </a:rPr>
              <a:t>cps </a:t>
            </a:r>
            <a:r>
              <a:rPr lang="en-US" sz="2000" b="1" dirty="0">
                <a:solidFill>
                  <a:srgbClr val="92D050"/>
                </a:solidFill>
              </a:rPr>
              <a:t>records</a:t>
            </a:r>
          </a:p>
          <a:p>
            <a:pPr algn="ctr"/>
            <a:endParaRPr lang="en-US" sz="2000" b="1" dirty="0">
              <a:solidFill>
                <a:srgbClr val="FFC000"/>
              </a:solidFill>
            </a:endParaRPr>
          </a:p>
        </p:txBody>
      </p:sp>
      <p:sp>
        <p:nvSpPr>
          <p:cNvPr id="39" name="Rounded Rectangle 38"/>
          <p:cNvSpPr/>
          <p:nvPr/>
        </p:nvSpPr>
        <p:spPr>
          <a:xfrm>
            <a:off x="809896" y="5295900"/>
            <a:ext cx="2057400" cy="990600"/>
          </a:xfrm>
          <a:prstGeom prst="roundRect">
            <a:avLst/>
          </a:prstGeom>
          <a:solidFill>
            <a:srgbClr val="C0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74121" y="5583767"/>
            <a:ext cx="1905000" cy="400110"/>
          </a:xfrm>
          <a:prstGeom prst="rect">
            <a:avLst/>
          </a:prstGeom>
          <a:noFill/>
        </p:spPr>
        <p:txBody>
          <a:bodyPr wrap="square" rtlCol="0">
            <a:spAutoFit/>
          </a:bodyPr>
          <a:lstStyle/>
          <a:p>
            <a:pPr algn="ctr"/>
            <a:r>
              <a:rPr lang="en-US" sz="2000" b="1" dirty="0">
                <a:solidFill>
                  <a:srgbClr val="FFC000"/>
                </a:solidFill>
              </a:rPr>
              <a:t>death records</a:t>
            </a:r>
          </a:p>
        </p:txBody>
      </p:sp>
    </p:spTree>
    <p:extLst>
      <p:ext uri="{BB962C8B-B14F-4D97-AF65-F5344CB8AC3E}">
        <p14:creationId xmlns:p14="http://schemas.microsoft.com/office/powerpoint/2010/main" val="597698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what have we done with these data?</a:t>
            </a:r>
            <a:endParaRPr lang="en-US" sz="3600" dirty="0"/>
          </a:p>
        </p:txBody>
      </p:sp>
    </p:spTree>
    <p:extLst>
      <p:ext uri="{BB962C8B-B14F-4D97-AF65-F5344CB8AC3E}">
        <p14:creationId xmlns:p14="http://schemas.microsoft.com/office/powerpoint/2010/main" val="1537459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57582919"/>
              </p:ext>
            </p:extLst>
          </p:nvPr>
        </p:nvGraphicFramePr>
        <p:xfrm>
          <a:off x="-529770" y="1483570"/>
          <a:ext cx="4114799" cy="4572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14350" y="152400"/>
            <a:ext cx="8229600" cy="1143000"/>
          </a:xfrm>
        </p:spPr>
        <p:txBody>
          <a:bodyPr/>
          <a:lstStyle/>
          <a:p>
            <a:r>
              <a:rPr lang="en-US" dirty="0"/>
              <a:t>i</a:t>
            </a:r>
            <a:r>
              <a:rPr lang="en-US" dirty="0" smtClean="0"/>
              <a:t>dentification of risk factors</a:t>
            </a:r>
            <a:endParaRPr lang="en-US" dirty="0"/>
          </a:p>
        </p:txBody>
      </p:sp>
      <p:sp>
        <p:nvSpPr>
          <p:cNvPr id="9" name="TextBox 8"/>
          <p:cNvSpPr txBox="1"/>
          <p:nvPr/>
        </p:nvSpPr>
        <p:spPr>
          <a:xfrm>
            <a:off x="3400880" y="3213324"/>
            <a:ext cx="1873250" cy="1261884"/>
          </a:xfrm>
          <a:prstGeom prst="rect">
            <a:avLst/>
          </a:prstGeom>
          <a:solidFill>
            <a:schemeClr val="bg2">
              <a:lumMod val="75000"/>
              <a:alpha val="77000"/>
            </a:schemeClr>
          </a:solidFill>
        </p:spPr>
        <p:txBody>
          <a:bodyPr wrap="square" rtlCol="0">
            <a:spAutoFit/>
          </a:bodyPr>
          <a:lstStyle/>
          <a:p>
            <a:pPr algn="ctr"/>
            <a:endParaRPr lang="en-US" b="1" dirty="0" smtClean="0"/>
          </a:p>
          <a:p>
            <a:pPr algn="ctr"/>
            <a:r>
              <a:rPr lang="en-US" sz="2000" b="1" dirty="0" smtClean="0"/>
              <a:t>Maltreatment</a:t>
            </a:r>
          </a:p>
          <a:p>
            <a:pPr algn="ctr"/>
            <a:r>
              <a:rPr lang="en-US" sz="2000" b="1" dirty="0" smtClean="0"/>
              <a:t>Referral</a:t>
            </a:r>
          </a:p>
          <a:p>
            <a:pPr algn="ctr"/>
            <a:endParaRPr lang="en-US" b="1" dirty="0" smtClean="0"/>
          </a:p>
        </p:txBody>
      </p:sp>
      <p:sp>
        <p:nvSpPr>
          <p:cNvPr id="10" name="TextBox 9"/>
          <p:cNvSpPr txBox="1"/>
          <p:nvPr/>
        </p:nvSpPr>
        <p:spPr>
          <a:xfrm>
            <a:off x="2153558" y="2949849"/>
            <a:ext cx="1638300" cy="830997"/>
          </a:xfrm>
          <a:prstGeom prst="rect">
            <a:avLst/>
          </a:prstGeom>
          <a:noFill/>
        </p:spPr>
        <p:txBody>
          <a:bodyPr wrap="square" rtlCol="0">
            <a:spAutoFit/>
          </a:bodyPr>
          <a:lstStyle/>
          <a:p>
            <a:pPr algn="ctr"/>
            <a:r>
              <a:rPr lang="en-US" sz="4800" dirty="0" smtClean="0">
                <a:solidFill>
                  <a:srgbClr val="FF0000"/>
                </a:solidFill>
                <a:latin typeface="Arial" pitchFamily="34" charset="0"/>
                <a:cs typeface="Arial" pitchFamily="34" charset="0"/>
              </a:rPr>
              <a:t>?</a:t>
            </a:r>
            <a:endParaRPr lang="en-US" sz="4800" dirty="0">
              <a:solidFill>
                <a:srgbClr val="FF0000"/>
              </a:solidFill>
              <a:latin typeface="Arial" pitchFamily="34" charset="0"/>
              <a:cs typeface="Arial" pitchFamily="34" charset="0"/>
            </a:endParaRPr>
          </a:p>
        </p:txBody>
      </p:sp>
      <p:sp>
        <p:nvSpPr>
          <p:cNvPr id="11" name="TextBox 10"/>
          <p:cNvSpPr txBox="1"/>
          <p:nvPr/>
        </p:nvSpPr>
        <p:spPr>
          <a:xfrm>
            <a:off x="2153558" y="4008075"/>
            <a:ext cx="1638300" cy="830997"/>
          </a:xfrm>
          <a:prstGeom prst="rect">
            <a:avLst/>
          </a:prstGeom>
          <a:noFill/>
        </p:spPr>
        <p:txBody>
          <a:bodyPr wrap="square" rtlCol="0">
            <a:spAutoFit/>
          </a:bodyPr>
          <a:lstStyle/>
          <a:p>
            <a:pPr algn="ctr"/>
            <a:r>
              <a:rPr lang="en-US" sz="4800" dirty="0" smtClean="0">
                <a:solidFill>
                  <a:srgbClr val="FF0000"/>
                </a:solidFill>
                <a:latin typeface="Arial" pitchFamily="34" charset="0"/>
                <a:cs typeface="Arial" pitchFamily="34" charset="0"/>
              </a:rPr>
              <a:t>?</a:t>
            </a:r>
            <a:endParaRPr lang="en-US" sz="4800" dirty="0">
              <a:solidFill>
                <a:srgbClr val="FF0000"/>
              </a:solidFill>
              <a:latin typeface="Arial" pitchFamily="34" charset="0"/>
              <a:cs typeface="Arial" pitchFamily="34" charset="0"/>
            </a:endParaRPr>
          </a:p>
        </p:txBody>
      </p:sp>
      <p:sp>
        <p:nvSpPr>
          <p:cNvPr id="12" name="TextBox 11"/>
          <p:cNvSpPr txBox="1"/>
          <p:nvPr/>
        </p:nvSpPr>
        <p:spPr>
          <a:xfrm>
            <a:off x="5525408" y="3566280"/>
            <a:ext cx="1436914" cy="677108"/>
          </a:xfrm>
          <a:prstGeom prst="rect">
            <a:avLst/>
          </a:prstGeom>
          <a:solidFill>
            <a:schemeClr val="bg2">
              <a:lumMod val="50000"/>
              <a:alpha val="55000"/>
            </a:schemeClr>
          </a:solidFill>
        </p:spPr>
        <p:txBody>
          <a:bodyPr wrap="square" rtlCol="0">
            <a:spAutoFit/>
          </a:bodyPr>
          <a:lstStyle/>
          <a:p>
            <a:pPr algn="ctr"/>
            <a:endParaRPr lang="en-US" sz="1200" b="1" dirty="0" smtClean="0"/>
          </a:p>
          <a:p>
            <a:pPr algn="ctr"/>
            <a:r>
              <a:rPr lang="en-US" sz="1400" b="1" dirty="0" smtClean="0"/>
              <a:t>Substantiation</a:t>
            </a:r>
          </a:p>
          <a:p>
            <a:pPr algn="ctr"/>
            <a:endParaRPr lang="en-US" sz="1200" b="1" dirty="0" smtClean="0"/>
          </a:p>
        </p:txBody>
      </p:sp>
      <p:sp>
        <p:nvSpPr>
          <p:cNvPr id="14" name="TextBox 13"/>
          <p:cNvSpPr txBox="1"/>
          <p:nvPr/>
        </p:nvSpPr>
        <p:spPr>
          <a:xfrm>
            <a:off x="7125608" y="3566280"/>
            <a:ext cx="1436914" cy="677108"/>
          </a:xfrm>
          <a:prstGeom prst="rect">
            <a:avLst/>
          </a:prstGeom>
          <a:solidFill>
            <a:schemeClr val="bg2">
              <a:lumMod val="50000"/>
              <a:alpha val="55000"/>
            </a:schemeClr>
          </a:solidFill>
        </p:spPr>
        <p:txBody>
          <a:bodyPr wrap="square" rtlCol="0">
            <a:spAutoFit/>
          </a:bodyPr>
          <a:lstStyle/>
          <a:p>
            <a:pPr algn="ctr"/>
            <a:endParaRPr lang="en-US" sz="1200" b="1" dirty="0" smtClean="0"/>
          </a:p>
          <a:p>
            <a:pPr algn="ctr"/>
            <a:r>
              <a:rPr lang="en-US" sz="1400" b="1" dirty="0" smtClean="0"/>
              <a:t>Entry to Care</a:t>
            </a:r>
          </a:p>
          <a:p>
            <a:pPr algn="ctr"/>
            <a:endParaRPr lang="en-US" sz="1200" b="1" dirty="0" smtClean="0"/>
          </a:p>
        </p:txBody>
      </p:sp>
      <p:sp>
        <p:nvSpPr>
          <p:cNvPr id="15" name="Right Arrow 14"/>
          <p:cNvSpPr/>
          <p:nvPr/>
        </p:nvSpPr>
        <p:spPr>
          <a:xfrm>
            <a:off x="5245101" y="3794001"/>
            <a:ext cx="381000" cy="252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914244" y="3783170"/>
            <a:ext cx="381000" cy="252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325008" y="3553635"/>
            <a:ext cx="1219200" cy="709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00400" y="4475208"/>
            <a:ext cx="5773057" cy="1815882"/>
          </a:xfrm>
          <a:prstGeom prst="rect">
            <a:avLst/>
          </a:prstGeom>
        </p:spPr>
        <p:txBody>
          <a:bodyPr wrap="square">
            <a:spAutoFit/>
          </a:bodyPr>
          <a:lstStyle/>
          <a:p>
            <a:pPr marL="285750" indent="-285750">
              <a:buFont typeface="Arial" pitchFamily="34" charset="0"/>
              <a:buChar char="•"/>
            </a:pPr>
            <a:r>
              <a:rPr lang="en-US" sz="1600" dirty="0"/>
              <a:t>over 40% of children </a:t>
            </a:r>
            <a:r>
              <a:rPr lang="en-US" sz="1600" dirty="0">
                <a:solidFill>
                  <a:srgbClr val="FF0000"/>
                </a:solidFill>
              </a:rPr>
              <a:t>re-reported</a:t>
            </a:r>
            <a:r>
              <a:rPr lang="en-US" sz="1600" dirty="0"/>
              <a:t> w/in 2 years, independent of prior disposition (Needell, et al., 2010)</a:t>
            </a:r>
          </a:p>
          <a:p>
            <a:pPr marL="285750" indent="-285750">
              <a:buFont typeface="Arial" pitchFamily="34" charset="0"/>
              <a:buChar char="•"/>
            </a:pPr>
            <a:r>
              <a:rPr lang="en-US" sz="1600" dirty="0" smtClean="0"/>
              <a:t>fallibility of correctly </a:t>
            </a:r>
            <a:r>
              <a:rPr lang="en-US" sz="1600" dirty="0" smtClean="0">
                <a:solidFill>
                  <a:srgbClr val="FF0000"/>
                </a:solidFill>
              </a:rPr>
              <a:t>ascertaining maltreatment</a:t>
            </a:r>
            <a:r>
              <a:rPr lang="en-US" sz="1600" dirty="0" smtClean="0"/>
              <a:t> (Drake, 1996, Drake et al., 2003)</a:t>
            </a:r>
          </a:p>
          <a:p>
            <a:pPr marL="285750" indent="-285750">
              <a:buFont typeface="Arial" pitchFamily="34" charset="0"/>
              <a:buChar char="•"/>
            </a:pPr>
            <a:r>
              <a:rPr lang="en-US" sz="1600" dirty="0"/>
              <a:t>l</a:t>
            </a:r>
            <a:r>
              <a:rPr lang="en-US" sz="1600" dirty="0" smtClean="0"/>
              <a:t>ack of distinguishable differences in </a:t>
            </a:r>
            <a:r>
              <a:rPr lang="en-US" sz="1600" dirty="0" smtClean="0">
                <a:solidFill>
                  <a:srgbClr val="FF0000"/>
                </a:solidFill>
              </a:rPr>
              <a:t>subsequent behavioral measures</a:t>
            </a:r>
            <a:r>
              <a:rPr lang="en-US" sz="1600" dirty="0" smtClean="0"/>
              <a:t> (Hussey et al., 2005, </a:t>
            </a:r>
            <a:r>
              <a:rPr lang="en-US" sz="1600" dirty="0" err="1" smtClean="0"/>
              <a:t>Leiter</a:t>
            </a:r>
            <a:r>
              <a:rPr lang="en-US" sz="1600" dirty="0" smtClean="0"/>
              <a:t>, Myers, &amp; </a:t>
            </a:r>
            <a:r>
              <a:rPr lang="en-US" sz="1600" dirty="0" err="1" smtClean="0"/>
              <a:t>Zingraff</a:t>
            </a:r>
            <a:r>
              <a:rPr lang="en-US" sz="1600" dirty="0" smtClean="0"/>
              <a:t>, 1994)</a:t>
            </a:r>
            <a:endParaRPr lang="en-US" sz="1600" dirty="0"/>
          </a:p>
        </p:txBody>
      </p:sp>
    </p:spTree>
    <p:extLst>
      <p:ext uri="{BB962C8B-B14F-4D97-AF65-F5344CB8AC3E}">
        <p14:creationId xmlns:p14="http://schemas.microsoft.com/office/powerpoint/2010/main" val="9293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9"/>
                                        </p:tgtEl>
                                        <p:attrNameLst>
                                          <p:attrName>style.color</p:attrName>
                                        </p:attrNameLst>
                                      </p:cBhvr>
                                      <p:to>
                                        <a:srgbClr val="FA652A"/>
                                      </p:to>
                                    </p:animClr>
                                    <p:animClr clrSpc="rgb" dir="cw">
                                      <p:cBhvr>
                                        <p:cTn id="7" dur="500" fill="hold"/>
                                        <p:tgtEl>
                                          <p:spTgt spid="9"/>
                                        </p:tgtEl>
                                        <p:attrNameLst>
                                          <p:attrName>fillcolor</p:attrName>
                                        </p:attrNameLst>
                                      </p:cBhvr>
                                      <p:to>
                                        <a:srgbClr val="FA652A"/>
                                      </p:to>
                                    </p:animClr>
                                    <p:set>
                                      <p:cBhvr>
                                        <p:cTn id="8" dur="500" fill="hold"/>
                                        <p:tgtEl>
                                          <p:spTgt spid="9"/>
                                        </p:tgtEl>
                                        <p:attrNameLst>
                                          <p:attrName>fill.type</p:attrName>
                                        </p:attrNameLst>
                                      </p:cBhvr>
                                      <p:to>
                                        <p:strVal val="solid"/>
                                      </p:to>
                                    </p:set>
                                    <p:set>
                                      <p:cBhvr>
                                        <p:cTn id="9" dur="500" fill="hold"/>
                                        <p:tgtEl>
                                          <p:spTgt spid="9"/>
                                        </p:tgtEl>
                                        <p:attrNameLst>
                                          <p:attrName>fill.on</p:attrName>
                                        </p:attrNameLst>
                                      </p:cBhvr>
                                      <p:to>
                                        <p:strVal val="true"/>
                                      </p:to>
                                    </p:set>
                                  </p:childTnLst>
                                </p:cTn>
                              </p:par>
                              <p:par>
                                <p:cTn id="10" presetID="3" presetClass="emph" presetSubtype="2" fill="hold" grpId="1" nodeType="withEffect">
                                  <p:stCondLst>
                                    <p:cond delay="0"/>
                                  </p:stCondLst>
                                  <p:childTnLst>
                                    <p:animClr clrSpc="rgb" dir="cw">
                                      <p:cBhvr override="childStyle">
                                        <p:cTn id="11" dur="2000" fill="hold"/>
                                        <p:tgtEl>
                                          <p:spTgt spid="9"/>
                                        </p:tgtEl>
                                        <p:attrNameLst>
                                          <p:attrName>style.color</p:attrName>
                                        </p:attrNameLst>
                                      </p:cBhvr>
                                      <p:to>
                                        <a:schemeClr val="tx1"/>
                                      </p:to>
                                    </p:animClr>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00335639"/>
              </p:ext>
            </p:extLst>
          </p:nvPr>
        </p:nvGraphicFramePr>
        <p:xfrm>
          <a:off x="-533400" y="1524000"/>
          <a:ext cx="5257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501445164"/>
              </p:ext>
            </p:extLst>
          </p:nvPr>
        </p:nvGraphicFramePr>
        <p:xfrm>
          <a:off x="3810000" y="1371600"/>
          <a:ext cx="5181600"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p:txBody>
          <a:bodyPr/>
          <a:lstStyle/>
          <a:p>
            <a:r>
              <a:rPr lang="en-US" dirty="0"/>
              <a:t>b</a:t>
            </a:r>
            <a:r>
              <a:rPr lang="en-US" dirty="0" smtClean="0"/>
              <a:t>irth record variables</a:t>
            </a:r>
            <a:endParaRPr lang="en-US" dirty="0"/>
          </a:p>
        </p:txBody>
      </p:sp>
    </p:spTree>
    <p:extLst>
      <p:ext uri="{BB962C8B-B14F-4D97-AF65-F5344CB8AC3E}">
        <p14:creationId xmlns:p14="http://schemas.microsoft.com/office/powerpoint/2010/main" val="3350548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a:t>
            </a:r>
            <a:r>
              <a:rPr lang="en-US" dirty="0" smtClean="0"/>
              <a:t>nd what have we learned?</a:t>
            </a:r>
            <a:endParaRPr lang="en-US" dirty="0"/>
          </a:p>
        </p:txBody>
      </p:sp>
    </p:spTree>
    <p:extLst>
      <p:ext uri="{BB962C8B-B14F-4D97-AF65-F5344CB8AC3E}">
        <p14:creationId xmlns:p14="http://schemas.microsoft.com/office/powerpoint/2010/main" val="1742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lstStyle/>
          <a:p>
            <a:r>
              <a:rPr lang="en-US" dirty="0"/>
              <a:t>s</a:t>
            </a:r>
            <a:r>
              <a:rPr lang="en-US" dirty="0" smtClean="0"/>
              <a:t>elected findings…</a:t>
            </a:r>
            <a:endParaRPr lang="en-US" dirty="0"/>
          </a:p>
        </p:txBody>
      </p:sp>
      <p:sp>
        <p:nvSpPr>
          <p:cNvPr id="5" name="Content Placeholder 4"/>
          <p:cNvSpPr>
            <a:spLocks noGrp="1"/>
          </p:cNvSpPr>
          <p:nvPr>
            <p:ph idx="1"/>
          </p:nvPr>
        </p:nvSpPr>
        <p:spPr>
          <a:xfrm>
            <a:off x="304800" y="1676400"/>
            <a:ext cx="8610600" cy="4495800"/>
          </a:xfrm>
        </p:spPr>
        <p:txBody>
          <a:bodyPr>
            <a:normAutofit fontScale="92500"/>
          </a:bodyPr>
          <a:lstStyle/>
          <a:p>
            <a:r>
              <a:rPr lang="en-US" sz="2400" dirty="0" smtClean="0"/>
              <a:t>14% of children in birth cohort were reported to CPS by age 5</a:t>
            </a:r>
          </a:p>
          <a:p>
            <a:pPr lvl="1"/>
            <a:r>
              <a:rPr lang="en-US" sz="2100" dirty="0"/>
              <a:t>l</a:t>
            </a:r>
            <a:r>
              <a:rPr lang="en-US" sz="2100" dirty="0" smtClean="0"/>
              <a:t>ower bound estimate…could not match 16% of CPS records</a:t>
            </a:r>
          </a:p>
          <a:p>
            <a:pPr lvl="1"/>
            <a:r>
              <a:rPr lang="en-US" sz="2100" dirty="0" smtClean="0"/>
              <a:t>25</a:t>
            </a:r>
            <a:r>
              <a:rPr lang="en-US" sz="2100" dirty="0"/>
              <a:t>% of these children were reported within the first 3 days of </a:t>
            </a:r>
            <a:r>
              <a:rPr lang="en-US" sz="2100" dirty="0" smtClean="0"/>
              <a:t>life </a:t>
            </a:r>
          </a:p>
          <a:p>
            <a:pPr lvl="1"/>
            <a:r>
              <a:rPr lang="en-US" sz="2100" dirty="0" smtClean="0"/>
              <a:t>35% of all reported children were reported as infants</a:t>
            </a:r>
          </a:p>
          <a:p>
            <a:endParaRPr lang="en-US" sz="2400" dirty="0" smtClean="0"/>
          </a:p>
          <a:p>
            <a:r>
              <a:rPr lang="en-US" sz="2400" dirty="0" smtClean="0"/>
              <a:t>11 of 12 variables were significantly associated with CPS contact</a:t>
            </a:r>
          </a:p>
          <a:p>
            <a:pPr lvl="1"/>
            <a:r>
              <a:rPr lang="en-US" sz="2100" dirty="0"/>
              <a:t>c</a:t>
            </a:r>
            <a:r>
              <a:rPr lang="en-US" sz="2100" dirty="0" smtClean="0"/>
              <a:t>rude risk ratios &gt;2 were observed for 7 variables</a:t>
            </a:r>
          </a:p>
          <a:p>
            <a:pPr marL="365760" lvl="1" indent="0">
              <a:buNone/>
            </a:pPr>
            <a:endParaRPr lang="en-US" sz="2100" dirty="0" smtClean="0"/>
          </a:p>
          <a:p>
            <a:r>
              <a:rPr lang="en-US" sz="2400" dirty="0" smtClean="0"/>
              <a:t>Contact with CPS is hardly a rare event for certain groups</a:t>
            </a:r>
          </a:p>
          <a:p>
            <a:pPr lvl="1"/>
            <a:r>
              <a:rPr lang="en-US" sz="2100" dirty="0" smtClean="0"/>
              <a:t>30% of black children reported</a:t>
            </a:r>
          </a:p>
          <a:p>
            <a:pPr lvl="1"/>
            <a:r>
              <a:rPr lang="en-US" sz="2100" dirty="0" smtClean="0"/>
              <a:t>25% of children born to teen mothers</a:t>
            </a:r>
          </a:p>
          <a:p>
            <a:pPr lvl="1"/>
            <a:endParaRPr lang="en-US" sz="2100" dirty="0" smtClean="0"/>
          </a:p>
          <a:p>
            <a:pPr lvl="1"/>
            <a:endParaRPr lang="en-US" sz="2100" dirty="0" smtClean="0"/>
          </a:p>
        </p:txBody>
      </p:sp>
    </p:spTree>
    <p:extLst>
      <p:ext uri="{BB962C8B-B14F-4D97-AF65-F5344CB8AC3E}">
        <p14:creationId xmlns:p14="http://schemas.microsoft.com/office/powerpoint/2010/main" val="237425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wipe(down)">
                                      <p:cBhvr>
                                        <p:cTn id="21" dur="500"/>
                                        <p:tgtEl>
                                          <p:spTgt spid="5">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down)">
                                      <p:cBhvr>
                                        <p:cTn id="24" dur="5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wipe(down)">
                                      <p:cBhvr>
                                        <p:cTn id="29" dur="500"/>
                                        <p:tgtEl>
                                          <p:spTgt spid="5">
                                            <p:txEl>
                                              <p:pRg st="8" end="8"/>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wipe(down)">
                                      <p:cBhvr>
                                        <p:cTn id="32" dur="500"/>
                                        <p:tgtEl>
                                          <p:spTgt spid="5">
                                            <p:txEl>
                                              <p:pRg st="9" end="9"/>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wipe(down)">
                                      <p:cBhvr>
                                        <p:cTn id="3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913211082"/>
              </p:ext>
            </p:extLst>
          </p:nvPr>
        </p:nvGraphicFramePr>
        <p:xfrm>
          <a:off x="238125" y="279797"/>
          <a:ext cx="8667750" cy="629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0900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782482563"/>
              </p:ext>
            </p:extLst>
          </p:nvPr>
        </p:nvGraphicFramePr>
        <p:xfrm>
          <a:off x="238125" y="279797"/>
          <a:ext cx="8667750" cy="629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4407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071507718"/>
              </p:ext>
            </p:extLst>
          </p:nvPr>
        </p:nvGraphicFramePr>
        <p:xfrm>
          <a:off x="238125" y="279797"/>
          <a:ext cx="8667750" cy="629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0771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a:t>
            </a:r>
            <a:endParaRPr lang="en-US" sz="4800" dirty="0"/>
          </a:p>
        </p:txBody>
      </p:sp>
      <p:sp>
        <p:nvSpPr>
          <p:cNvPr id="3" name="Content Placeholder 2"/>
          <p:cNvSpPr>
            <a:spLocks noGrp="1"/>
          </p:cNvSpPr>
          <p:nvPr>
            <p:ph sz="quarter" idx="1"/>
          </p:nvPr>
        </p:nvSpPr>
        <p:spPr/>
        <p:txBody>
          <a:bodyPr>
            <a:normAutofit/>
          </a:bodyPr>
          <a:lstStyle/>
          <a:p>
            <a:r>
              <a:rPr lang="en-US" dirty="0" smtClean="0"/>
              <a:t>Center for Social Services Research (CSSR)</a:t>
            </a:r>
          </a:p>
          <a:p>
            <a:pPr lvl="1"/>
            <a:r>
              <a:rPr lang="en-US" i="1" dirty="0" smtClean="0"/>
              <a:t>California Performance Indicators Project</a:t>
            </a:r>
          </a:p>
          <a:p>
            <a:pPr lvl="2"/>
            <a:r>
              <a:rPr lang="en-US" dirty="0"/>
              <a:t>l</a:t>
            </a:r>
            <a:r>
              <a:rPr lang="en-US" dirty="0" smtClean="0"/>
              <a:t>ongstanding university/agency partnership</a:t>
            </a:r>
          </a:p>
          <a:p>
            <a:pPr lvl="2"/>
            <a:r>
              <a:rPr lang="en-US" dirty="0"/>
              <a:t>l</a:t>
            </a:r>
            <a:r>
              <a:rPr lang="en-US" dirty="0" smtClean="0"/>
              <a:t>ongitudinal configuration of state’s child protective services data</a:t>
            </a:r>
          </a:p>
          <a:p>
            <a:pPr lvl="2"/>
            <a:r>
              <a:rPr lang="en-US" dirty="0"/>
              <a:t>t</a:t>
            </a:r>
            <a:r>
              <a:rPr lang="en-US" dirty="0" smtClean="0"/>
              <a:t>echnical assistance to California counties &amp; state</a:t>
            </a:r>
          </a:p>
          <a:p>
            <a:pPr lvl="2"/>
            <a:r>
              <a:rPr lang="en-US" dirty="0"/>
              <a:t>c</a:t>
            </a:r>
            <a:r>
              <a:rPr lang="en-US" dirty="0" smtClean="0"/>
              <a:t>onsultation services to other state child welfare agencies</a:t>
            </a:r>
          </a:p>
          <a:p>
            <a:pPr lvl="2"/>
            <a:r>
              <a:rPr lang="en-US" dirty="0"/>
              <a:t>p</a:t>
            </a:r>
            <a:r>
              <a:rPr lang="en-US" dirty="0" smtClean="0"/>
              <a:t>ublicly available website for tracking outcomes and performance indicators (interactive queries)</a:t>
            </a:r>
          </a:p>
          <a:p>
            <a:pPr marL="685800" lvl="2" indent="0">
              <a:buNone/>
            </a:pPr>
            <a:endParaRPr lang="en-US" dirty="0"/>
          </a:p>
        </p:txBody>
      </p:sp>
    </p:spTree>
    <p:extLst>
      <p:ext uri="{BB962C8B-B14F-4D97-AF65-F5344CB8AC3E}">
        <p14:creationId xmlns:p14="http://schemas.microsoft.com/office/powerpoint/2010/main" val="3403620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4275240011"/>
              </p:ext>
            </p:extLst>
          </p:nvPr>
        </p:nvGraphicFramePr>
        <p:xfrm>
          <a:off x="238125" y="279797"/>
          <a:ext cx="8667750" cy="62984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5945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(can we predict maltreatment? the envelope please…)</a:t>
            </a:r>
            <a:endParaRPr lang="en-US" dirty="0"/>
          </a:p>
        </p:txBody>
      </p:sp>
      <p:sp>
        <p:nvSpPr>
          <p:cNvPr id="3" name="Title 2"/>
          <p:cNvSpPr>
            <a:spLocks noGrp="1"/>
          </p:cNvSpPr>
          <p:nvPr>
            <p:ph type="title"/>
          </p:nvPr>
        </p:nvSpPr>
        <p:spPr/>
        <p:txBody>
          <a:bodyPr>
            <a:normAutofit/>
          </a:bodyPr>
          <a:lstStyle/>
          <a:p>
            <a:r>
              <a:rPr lang="en-US" sz="3600" dirty="0"/>
              <a:t>w</a:t>
            </a:r>
            <a:r>
              <a:rPr lang="en-US" sz="3600" dirty="0" smtClean="0"/>
              <a:t>hat can we do with these data?</a:t>
            </a:r>
            <a:endParaRPr lang="en-US" sz="3600" dirty="0"/>
          </a:p>
        </p:txBody>
      </p:sp>
    </p:spTree>
    <p:extLst>
      <p:ext uri="{BB962C8B-B14F-4D97-AF65-F5344CB8AC3E}">
        <p14:creationId xmlns:p14="http://schemas.microsoft.com/office/powerpoint/2010/main" val="1917536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a:bodyPr>
          <a:lstStyle/>
          <a:p>
            <a:r>
              <a:rPr lang="en-US" sz="3600" dirty="0"/>
              <a:t>a</a:t>
            </a:r>
            <a:r>
              <a:rPr lang="en-US" sz="3600" dirty="0" smtClean="0"/>
              <a:t>n epidemiologic </a:t>
            </a:r>
            <a:r>
              <a:rPr lang="en-US" sz="3600" dirty="0"/>
              <a:t>risk assessment tool?</a:t>
            </a:r>
          </a:p>
        </p:txBody>
      </p:sp>
      <p:sp>
        <p:nvSpPr>
          <p:cNvPr id="3" name="Content Placeholder 2"/>
          <p:cNvSpPr>
            <a:spLocks noGrp="1"/>
          </p:cNvSpPr>
          <p:nvPr>
            <p:ph sz="quarter" idx="1"/>
          </p:nvPr>
        </p:nvSpPr>
        <p:spPr/>
        <p:txBody>
          <a:bodyPr/>
          <a:lstStyle/>
          <a:p>
            <a:r>
              <a:rPr lang="en-US" dirty="0"/>
              <a:t>w</a:t>
            </a:r>
            <a:r>
              <a:rPr lang="en-US" dirty="0" smtClean="0"/>
              <a:t>e classified as “high risk” any child with three or more of the following (theoretically modifiable) risk factors at birth:</a:t>
            </a:r>
          </a:p>
          <a:p>
            <a:pPr lvl="2"/>
            <a:r>
              <a:rPr lang="en-US" sz="2500" i="1" dirty="0"/>
              <a:t>l</a:t>
            </a:r>
            <a:r>
              <a:rPr lang="en-US" sz="2500" i="1" dirty="0" smtClean="0"/>
              <a:t>ate prenatal </a:t>
            </a:r>
            <a:r>
              <a:rPr lang="en-US" sz="2500" i="1" dirty="0"/>
              <a:t>care </a:t>
            </a:r>
            <a:r>
              <a:rPr lang="en-US" sz="2500" i="1" dirty="0" smtClean="0"/>
              <a:t>(after </a:t>
            </a:r>
            <a:r>
              <a:rPr lang="en-US" sz="2500" i="1" dirty="0"/>
              <a:t>the first </a:t>
            </a:r>
            <a:r>
              <a:rPr lang="en-US" sz="2500" i="1" dirty="0" smtClean="0"/>
              <a:t>trimester)</a:t>
            </a:r>
          </a:p>
          <a:p>
            <a:pPr lvl="2"/>
            <a:r>
              <a:rPr lang="en-US" sz="2500" i="1" dirty="0" smtClean="0"/>
              <a:t>missing </a:t>
            </a:r>
            <a:r>
              <a:rPr lang="en-US" sz="2500" i="1" dirty="0"/>
              <a:t>father </a:t>
            </a:r>
            <a:r>
              <a:rPr lang="en-US" sz="2500" i="1" dirty="0" smtClean="0"/>
              <a:t>information</a:t>
            </a:r>
            <a:endParaRPr lang="en-US" sz="2500" i="1" dirty="0"/>
          </a:p>
          <a:p>
            <a:pPr lvl="2"/>
            <a:r>
              <a:rPr lang="en-US" sz="2500" i="1" dirty="0" smtClean="0"/>
              <a:t>&lt;=high school degree</a:t>
            </a:r>
          </a:p>
          <a:p>
            <a:pPr lvl="2"/>
            <a:r>
              <a:rPr lang="en-US" sz="2500" i="1" dirty="0" smtClean="0"/>
              <a:t>3</a:t>
            </a:r>
            <a:r>
              <a:rPr lang="en-US" sz="2500" i="1" dirty="0"/>
              <a:t>+ children in the </a:t>
            </a:r>
            <a:r>
              <a:rPr lang="en-US" sz="2500" i="1" dirty="0" smtClean="0"/>
              <a:t>family</a:t>
            </a:r>
          </a:p>
          <a:p>
            <a:pPr lvl="2"/>
            <a:r>
              <a:rPr lang="en-US" sz="2500" i="1" dirty="0" smtClean="0"/>
              <a:t>maternal </a:t>
            </a:r>
            <a:r>
              <a:rPr lang="en-US" sz="2500" i="1" dirty="0"/>
              <a:t>age &lt;=24 </a:t>
            </a:r>
            <a:r>
              <a:rPr lang="en-US" sz="2500" i="1" dirty="0" smtClean="0"/>
              <a:t>years</a:t>
            </a:r>
          </a:p>
          <a:p>
            <a:pPr lvl="2"/>
            <a:r>
              <a:rPr lang="en-US" sz="2500" i="1" dirty="0" smtClean="0"/>
              <a:t>Medi-Cal </a:t>
            </a:r>
            <a:r>
              <a:rPr lang="en-US" sz="2500" i="1" dirty="0"/>
              <a:t>birth for a US-born mother</a:t>
            </a:r>
            <a:endParaRPr lang="en-US" sz="2500" dirty="0"/>
          </a:p>
          <a:p>
            <a:pPr lvl="1"/>
            <a:endParaRPr lang="en-US" dirty="0"/>
          </a:p>
        </p:txBody>
      </p:sp>
    </p:spTree>
    <p:extLst>
      <p:ext uri="{BB962C8B-B14F-4D97-AF65-F5344CB8AC3E}">
        <p14:creationId xmlns:p14="http://schemas.microsoft.com/office/powerpoint/2010/main" val="3648338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a:t>
            </a:r>
            <a:r>
              <a:rPr lang="en-US" dirty="0" smtClean="0"/>
              <a:t>dministered at birth?</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166721795"/>
              </p:ext>
            </p:extLst>
          </p:nvPr>
        </p:nvGraphicFramePr>
        <p:xfrm>
          <a:off x="381000" y="23622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31815759"/>
              </p:ext>
            </p:extLst>
          </p:nvPr>
        </p:nvGraphicFramePr>
        <p:xfrm>
          <a:off x="4067175" y="2357438"/>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V="1">
            <a:off x="3833813" y="2508810"/>
            <a:ext cx="2324100" cy="6953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81413" y="4180448"/>
            <a:ext cx="2257425" cy="704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65918" y="1931158"/>
            <a:ext cx="2895600" cy="461665"/>
          </a:xfrm>
          <a:prstGeom prst="rect">
            <a:avLst/>
          </a:prstGeom>
          <a:noFill/>
        </p:spPr>
        <p:txBody>
          <a:bodyPr wrap="square" rtlCol="0">
            <a:spAutoFit/>
          </a:bodyPr>
          <a:lstStyle/>
          <a:p>
            <a:pPr algn="ctr"/>
            <a:r>
              <a:rPr lang="en-US" sz="2400" dirty="0" smtClean="0"/>
              <a:t>Full Birth Cohort</a:t>
            </a:r>
            <a:endParaRPr lang="en-US" sz="2400" dirty="0"/>
          </a:p>
        </p:txBody>
      </p:sp>
      <p:sp>
        <p:nvSpPr>
          <p:cNvPr id="10" name="TextBox 9"/>
          <p:cNvSpPr txBox="1"/>
          <p:nvPr/>
        </p:nvSpPr>
        <p:spPr>
          <a:xfrm>
            <a:off x="4436381" y="1931157"/>
            <a:ext cx="3733800" cy="461665"/>
          </a:xfrm>
          <a:prstGeom prst="rect">
            <a:avLst/>
          </a:prstGeom>
          <a:noFill/>
        </p:spPr>
        <p:txBody>
          <a:bodyPr wrap="square" rtlCol="0">
            <a:spAutoFit/>
          </a:bodyPr>
          <a:lstStyle/>
          <a:p>
            <a:pPr algn="ctr"/>
            <a:r>
              <a:rPr lang="en-US" sz="2400" dirty="0" smtClean="0"/>
              <a:t>Children Reported to CPS</a:t>
            </a:r>
            <a:endParaRPr lang="en-US" sz="2400" dirty="0"/>
          </a:p>
        </p:txBody>
      </p:sp>
    </p:spTree>
    <p:extLst>
      <p:ext uri="{BB962C8B-B14F-4D97-AF65-F5344CB8AC3E}">
        <p14:creationId xmlns:p14="http://schemas.microsoft.com/office/powerpoint/2010/main" val="273142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a:t>
            </a:r>
            <a:r>
              <a:rPr lang="en-US" sz="3600" dirty="0" smtClean="0"/>
              <a:t>ecognizing the risk associated with the  presence of multiple risk factors…</a:t>
            </a:r>
            <a:endParaRPr lang="en-US" sz="3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97343"/>
            <a:ext cx="5921829" cy="43368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5638800"/>
            <a:ext cx="7543800" cy="646331"/>
          </a:xfrm>
          <a:prstGeom prst="rect">
            <a:avLst/>
          </a:prstGeom>
        </p:spPr>
        <p:txBody>
          <a:bodyPr wrap="square">
            <a:spAutoFit/>
          </a:bodyPr>
          <a:lstStyle/>
          <a:p>
            <a:r>
              <a:rPr lang="en-US" i="1" dirty="0" smtClean="0">
                <a:solidFill>
                  <a:srgbClr val="FF0000"/>
                </a:solidFill>
              </a:rPr>
              <a:t>High Risk </a:t>
            </a:r>
            <a:r>
              <a:rPr lang="en-US" i="1" dirty="0" smtClean="0"/>
              <a:t>on Every Modifiable Risk Factor: </a:t>
            </a:r>
            <a:r>
              <a:rPr lang="en-US" i="1" dirty="0" smtClean="0">
                <a:solidFill>
                  <a:srgbClr val="FF0000"/>
                </a:solidFill>
              </a:rPr>
              <a:t>89%</a:t>
            </a:r>
            <a:r>
              <a:rPr lang="en-US" i="1" dirty="0" smtClean="0"/>
              <a:t> probability of CPS report</a:t>
            </a:r>
          </a:p>
          <a:p>
            <a:r>
              <a:rPr lang="en-US" i="1" dirty="0" smtClean="0">
                <a:solidFill>
                  <a:srgbClr val="FF0000"/>
                </a:solidFill>
              </a:rPr>
              <a:t>Low Risk</a:t>
            </a:r>
            <a:r>
              <a:rPr lang="en-US" i="1" dirty="0" smtClean="0"/>
              <a:t> on Every Modifiable Risk Factor: </a:t>
            </a:r>
            <a:r>
              <a:rPr lang="en-US" i="1" dirty="0" smtClean="0">
                <a:solidFill>
                  <a:srgbClr val="FF0000"/>
                </a:solidFill>
              </a:rPr>
              <a:t>3%</a:t>
            </a:r>
            <a:r>
              <a:rPr lang="en-US" i="1" dirty="0" smtClean="0"/>
              <a:t> probability of CPS report</a:t>
            </a:r>
            <a:endParaRPr lang="en-US" i="1" dirty="0"/>
          </a:p>
        </p:txBody>
      </p:sp>
    </p:spTree>
    <p:extLst>
      <p:ext uri="{BB962C8B-B14F-4D97-AF65-F5344CB8AC3E}">
        <p14:creationId xmlns:p14="http://schemas.microsoft.com/office/powerpoint/2010/main" val="3377172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76400"/>
            <a:ext cx="8229600" cy="4724400"/>
          </a:xfrm>
        </p:spPr>
        <p:txBody>
          <a:bodyPr>
            <a:normAutofit/>
          </a:bodyPr>
          <a:lstStyle/>
          <a:p>
            <a:r>
              <a:rPr lang="en-US" sz="2400" dirty="0" smtClean="0"/>
              <a:t>data </a:t>
            </a:r>
            <a:r>
              <a:rPr lang="en-US" sz="2400" dirty="0"/>
              <a:t>collected at birth can be used to identify those children in a given birth cohort who are at greatest risk of future CPS </a:t>
            </a:r>
            <a:r>
              <a:rPr lang="en-US" sz="2400" dirty="0" smtClean="0"/>
              <a:t>contact </a:t>
            </a:r>
          </a:p>
          <a:p>
            <a:r>
              <a:rPr lang="en-US" sz="2400" dirty="0"/>
              <a:t>c</a:t>
            </a:r>
            <a:r>
              <a:rPr lang="en-US" sz="2400" dirty="0" smtClean="0"/>
              <a:t>ompared </a:t>
            </a:r>
            <a:r>
              <a:rPr lang="en-US" sz="2400" dirty="0"/>
              <a:t>with the demographics of the birth cohort as a whole, these young children </a:t>
            </a:r>
            <a:r>
              <a:rPr lang="en-US" sz="2400" dirty="0" smtClean="0"/>
              <a:t>are defined </a:t>
            </a:r>
            <a:r>
              <a:rPr lang="en-US" sz="2400" dirty="0"/>
              <a:t>by the presence of multiple risk </a:t>
            </a:r>
            <a:r>
              <a:rPr lang="en-US" sz="2400" dirty="0" smtClean="0"/>
              <a:t>factors</a:t>
            </a:r>
          </a:p>
          <a:p>
            <a:r>
              <a:rPr lang="en-US" sz="2400" dirty="0"/>
              <a:t>against an invariable backdrop of limited resources, the ability to provide </a:t>
            </a:r>
            <a:r>
              <a:rPr lang="en-US" sz="2400" dirty="0" smtClean="0"/>
              <a:t>prevention/intervention </a:t>
            </a:r>
            <a:r>
              <a:rPr lang="en-US" sz="2400" dirty="0"/>
              <a:t>services to a highly targeted swath of at-risk families has the potential for cost-savings to be realized, while also improving child well-being</a:t>
            </a:r>
          </a:p>
        </p:txBody>
      </p:sp>
    </p:spTree>
    <p:extLst>
      <p:ext uri="{BB962C8B-B14F-4D97-AF65-F5344CB8AC3E}">
        <p14:creationId xmlns:p14="http://schemas.microsoft.com/office/powerpoint/2010/main" val="11476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B3413"/>
                                      </p:to>
                                    </p:animClr>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
                                            <p:txEl>
                                              <p:pRg st="1" end="1"/>
                                            </p:txEl>
                                          </p:spTgt>
                                        </p:tgtEl>
                                        <p:attrNameLst>
                                          <p:attrName>style.color</p:attrName>
                                        </p:attrNameLst>
                                      </p:cBhvr>
                                      <p:to>
                                        <a:srgbClr val="FB3413"/>
                                      </p:to>
                                    </p:animClr>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3">
                                            <p:txEl>
                                              <p:pRg st="2" end="2"/>
                                            </p:txEl>
                                          </p:spTgt>
                                        </p:tgtEl>
                                        <p:attrNameLst>
                                          <p:attrName>style.color</p:attrName>
                                        </p:attrNameLst>
                                      </p:cBhvr>
                                      <p:to>
                                        <a:srgbClr val="FB3413"/>
                                      </p:to>
                                    </p:animClr>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normAutofit lnSpcReduction="10000"/>
          </a:bodyPr>
          <a:lstStyle/>
          <a:p>
            <a:r>
              <a:rPr lang="en-US" dirty="0"/>
              <a:t>c</a:t>
            </a:r>
            <a:r>
              <a:rPr lang="en-US" dirty="0" smtClean="0"/>
              <a:t>ould we use universally collected birth record data to target children and families for services at birth?</a:t>
            </a:r>
          </a:p>
          <a:p>
            <a:pPr lvl="1"/>
            <a:r>
              <a:rPr lang="en-US" sz="2200" dirty="0" smtClean="0"/>
              <a:t>A </a:t>
            </a:r>
            <a:r>
              <a:rPr lang="en-US" sz="2200" dirty="0"/>
              <a:t>standardized assessment tool </a:t>
            </a:r>
            <a:r>
              <a:rPr lang="en-US" sz="2200" dirty="0" smtClean="0"/>
              <a:t>can </a:t>
            </a:r>
            <a:r>
              <a:rPr lang="en-US" sz="2200" dirty="0"/>
              <a:t>never replace more comprehensive assessments of </a:t>
            </a:r>
            <a:r>
              <a:rPr lang="en-US" sz="2200" dirty="0" smtClean="0"/>
              <a:t>a family’s </a:t>
            </a:r>
            <a:r>
              <a:rPr lang="en-US" sz="2200" dirty="0"/>
              <a:t>strengths and </a:t>
            </a:r>
            <a:r>
              <a:rPr lang="en-US" sz="2200" dirty="0" smtClean="0"/>
              <a:t>risks</a:t>
            </a:r>
          </a:p>
          <a:p>
            <a:pPr lvl="1"/>
            <a:r>
              <a:rPr lang="en-US" sz="2200" dirty="0" smtClean="0"/>
              <a:t>But </a:t>
            </a:r>
            <a:r>
              <a:rPr lang="en-US" sz="2200" dirty="0"/>
              <a:t>against an invariable backdrop of limited resources, the ability to prioritize investigations and adjust levels of case monitoring in order to meet the greater needs of a targeted swath of at-risk children and families has the potential for cost-savings to be realized, while also improving child well-being and reducing the incidence of child </a:t>
            </a:r>
            <a:r>
              <a:rPr lang="en-US" sz="2200" dirty="0" smtClean="0"/>
              <a:t>deaths</a:t>
            </a:r>
            <a:endParaRPr lang="en-US" sz="2200" dirty="0"/>
          </a:p>
        </p:txBody>
      </p:sp>
    </p:spTree>
    <p:extLst>
      <p:ext uri="{BB962C8B-B14F-4D97-AF65-F5344CB8AC3E}">
        <p14:creationId xmlns:p14="http://schemas.microsoft.com/office/powerpoint/2010/main" val="2594464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a:t>
            </a:r>
            <a:r>
              <a:rPr lang="en-US" dirty="0" smtClean="0"/>
              <a:t>hat about death records?</a:t>
            </a:r>
            <a:endParaRPr lang="en-US" dirty="0"/>
          </a:p>
        </p:txBody>
      </p:sp>
    </p:spTree>
    <p:extLst>
      <p:ext uri="{BB962C8B-B14F-4D97-AF65-F5344CB8AC3E}">
        <p14:creationId xmlns:p14="http://schemas.microsoft.com/office/powerpoint/2010/main" val="1163464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t>
            </a:r>
            <a:r>
              <a:rPr lang="en-US" dirty="0" smtClean="0"/>
              <a:t>hild maltreatment fatalities</a:t>
            </a:r>
            <a:endParaRPr lang="en-US" dirty="0"/>
          </a:p>
        </p:txBody>
      </p:sp>
      <p:sp>
        <p:nvSpPr>
          <p:cNvPr id="5" name="Content Placeholder 4"/>
          <p:cNvSpPr>
            <a:spLocks noGrp="1"/>
          </p:cNvSpPr>
          <p:nvPr>
            <p:ph sz="quarter" idx="1"/>
          </p:nvPr>
        </p:nvSpPr>
        <p:spPr>
          <a:xfrm>
            <a:off x="612648" y="1600200"/>
            <a:ext cx="8153400" cy="1752600"/>
          </a:xfrm>
        </p:spPr>
        <p:txBody>
          <a:bodyPr>
            <a:normAutofit/>
          </a:bodyPr>
          <a:lstStyle/>
          <a:p>
            <a:r>
              <a:rPr lang="en-US" sz="2400" dirty="0"/>
              <a:t>t</a:t>
            </a:r>
            <a:r>
              <a:rPr lang="en-US" sz="2400" dirty="0" smtClean="0"/>
              <a:t>he ultimate preventable tragedy…and particularly heartbreaking when the family is already known to CPS</a:t>
            </a:r>
          </a:p>
          <a:p>
            <a:r>
              <a:rPr lang="en-US" sz="2400" dirty="0" smtClean="0"/>
              <a:t>response?</a:t>
            </a:r>
          </a:p>
          <a:p>
            <a:pPr marL="0" indent="0">
              <a:buNone/>
            </a:pPr>
            <a:endParaRPr lang="en-US" sz="2400" dirty="0" smtClean="0"/>
          </a:p>
        </p:txBody>
      </p:sp>
      <p:graphicFrame>
        <p:nvGraphicFramePr>
          <p:cNvPr id="7" name="Diagram 6"/>
          <p:cNvGraphicFramePr/>
          <p:nvPr>
            <p:extLst>
              <p:ext uri="{D42A27DB-BD31-4B8C-83A1-F6EECF244321}">
                <p14:modId xmlns:p14="http://schemas.microsoft.com/office/powerpoint/2010/main" val="1649604547"/>
              </p:ext>
            </p:extLst>
          </p:nvPr>
        </p:nvGraphicFramePr>
        <p:xfrm>
          <a:off x="1371600" y="2667000"/>
          <a:ext cx="6324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13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
            </a:r>
            <a:r>
              <a:rPr lang="en-US" dirty="0" smtClean="0"/>
              <a:t>hild death review teams (CDRTs)</a:t>
            </a:r>
            <a:endParaRPr lang="en-US" dirty="0"/>
          </a:p>
        </p:txBody>
      </p:sp>
      <p:sp>
        <p:nvSpPr>
          <p:cNvPr id="3" name="Content Placeholder 2"/>
          <p:cNvSpPr>
            <a:spLocks noGrp="1"/>
          </p:cNvSpPr>
          <p:nvPr>
            <p:ph sz="quarter" idx="1"/>
          </p:nvPr>
        </p:nvSpPr>
        <p:spPr/>
        <p:txBody>
          <a:bodyPr>
            <a:normAutofit/>
          </a:bodyPr>
          <a:lstStyle/>
          <a:p>
            <a:r>
              <a:rPr lang="en-US" sz="2400" dirty="0"/>
              <a:t>f</a:t>
            </a:r>
            <a:r>
              <a:rPr lang="en-US" sz="2400" dirty="0" smtClean="0"/>
              <a:t>irst established in LA in 1978,  now </a:t>
            </a:r>
            <a:r>
              <a:rPr lang="en-US" sz="2400" dirty="0"/>
              <a:t>in place in almost every </a:t>
            </a:r>
            <a:r>
              <a:rPr lang="en-US" sz="2400" dirty="0" smtClean="0"/>
              <a:t>state and in most </a:t>
            </a:r>
            <a:r>
              <a:rPr lang="en-US" sz="2400" dirty="0"/>
              <a:t>counties in </a:t>
            </a:r>
            <a:r>
              <a:rPr lang="en-US" sz="2400" dirty="0" smtClean="0"/>
              <a:t>California </a:t>
            </a:r>
            <a:endParaRPr lang="en-US" sz="2400" dirty="0"/>
          </a:p>
          <a:p>
            <a:pPr lvl="1"/>
            <a:r>
              <a:rPr lang="en-US" sz="2400" i="1" dirty="0"/>
              <a:t>“The primary mission of the State Child Death Review Council is to reduce child deaths associated with child abuse and neglect. The secondary mission is to reduce other preventable child deaths.” (CA Child Death Review </a:t>
            </a:r>
            <a:r>
              <a:rPr lang="en-US" sz="2400" i="1" dirty="0" smtClean="0"/>
              <a:t>Council, 2005)</a:t>
            </a:r>
          </a:p>
          <a:p>
            <a:pPr lvl="1"/>
            <a:r>
              <a:rPr lang="en-US" sz="2400" dirty="0" smtClean="0"/>
              <a:t>most </a:t>
            </a:r>
            <a:r>
              <a:rPr lang="en-US" sz="2400" dirty="0"/>
              <a:t>California CDRTs review all sudden, traumatic and/or unexpected child deaths (i.e., Coroner cases), including injury, natural and undetermined </a:t>
            </a:r>
            <a:r>
              <a:rPr lang="en-US" sz="2400" dirty="0" smtClean="0"/>
              <a:t>deaths (selection </a:t>
            </a:r>
            <a:r>
              <a:rPr lang="en-US" sz="2400" dirty="0"/>
              <a:t>criteria vary by </a:t>
            </a:r>
            <a:r>
              <a:rPr lang="en-US" sz="2400" dirty="0" smtClean="0"/>
              <a:t>team,  budgets)</a:t>
            </a:r>
            <a:endParaRPr lang="en-US" sz="2400" i="1" dirty="0"/>
          </a:p>
          <a:p>
            <a:endParaRPr lang="en-US" dirty="0"/>
          </a:p>
        </p:txBody>
      </p:sp>
    </p:spTree>
    <p:extLst>
      <p:ext uri="{BB962C8B-B14F-4D97-AF65-F5344CB8AC3E}">
        <p14:creationId xmlns:p14="http://schemas.microsoft.com/office/powerpoint/2010/main" val="3155816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sz="quarter" idx="1"/>
          </p:nvPr>
        </p:nvSpPr>
        <p:spPr>
          <a:xfrm>
            <a:off x="612648" y="1752600"/>
            <a:ext cx="8302752" cy="4648200"/>
          </a:xfrm>
        </p:spPr>
        <p:txBody>
          <a:bodyPr>
            <a:noAutofit/>
          </a:bodyPr>
          <a:lstStyle/>
          <a:p>
            <a:r>
              <a:rPr lang="en-US" sz="2400" dirty="0" smtClean="0"/>
              <a:t>“big picture” trends in child abuse and neglect from the last decade</a:t>
            </a:r>
          </a:p>
          <a:p>
            <a:pPr lvl="1"/>
            <a:r>
              <a:rPr lang="en-US" sz="2400" i="1" dirty="0"/>
              <a:t>w</a:t>
            </a:r>
            <a:r>
              <a:rPr lang="en-US" sz="2400" i="1" dirty="0" smtClean="0"/>
              <a:t>hat we know…and what we don’t</a:t>
            </a:r>
          </a:p>
          <a:p>
            <a:r>
              <a:rPr lang="en-US" sz="2400" dirty="0"/>
              <a:t>adopting a public health approach to reducing child maltreatment</a:t>
            </a:r>
            <a:r>
              <a:rPr lang="en-US" sz="2400" i="1" dirty="0"/>
              <a:t> </a:t>
            </a:r>
            <a:endParaRPr lang="en-US" sz="2400" i="1" dirty="0" smtClean="0"/>
          </a:p>
          <a:p>
            <a:pPr lvl="1"/>
            <a:r>
              <a:rPr lang="en-US" sz="2400" i="1" dirty="0"/>
              <a:t>t</a:t>
            </a:r>
            <a:r>
              <a:rPr lang="en-US" sz="2400" i="1" dirty="0" smtClean="0"/>
              <a:t>he history of history</a:t>
            </a:r>
          </a:p>
          <a:p>
            <a:pPr lvl="1"/>
            <a:r>
              <a:rPr lang="en-US" sz="2400" i="1" dirty="0"/>
              <a:t>m</a:t>
            </a:r>
            <a:r>
              <a:rPr lang="en-US" sz="2400" i="1" dirty="0" smtClean="0"/>
              <a:t>altreatment surveillance in California</a:t>
            </a:r>
          </a:p>
          <a:p>
            <a:r>
              <a:rPr lang="en-US" sz="2400" dirty="0"/>
              <a:t>t</a:t>
            </a:r>
            <a:r>
              <a:rPr lang="en-US" sz="2400" dirty="0" smtClean="0"/>
              <a:t>argeting services and identifying risk factors from birth data</a:t>
            </a:r>
          </a:p>
          <a:p>
            <a:r>
              <a:rPr lang="en-US" sz="2400" dirty="0"/>
              <a:t>u</a:t>
            </a:r>
            <a:r>
              <a:rPr lang="en-US" sz="2400" dirty="0" smtClean="0"/>
              <a:t>nderstanding the risks faced by maltreated children from death data</a:t>
            </a:r>
          </a:p>
        </p:txBody>
      </p:sp>
    </p:spTree>
    <p:extLst>
      <p:ext uri="{BB962C8B-B14F-4D97-AF65-F5344CB8AC3E}">
        <p14:creationId xmlns:p14="http://schemas.microsoft.com/office/powerpoint/2010/main" val="4277702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t>
            </a:r>
            <a:r>
              <a:rPr lang="en-US" sz="3600" dirty="0" smtClean="0"/>
              <a:t>issing epidemiological context</a:t>
            </a:r>
            <a:endParaRPr lang="en-US" sz="3600" dirty="0"/>
          </a:p>
        </p:txBody>
      </p:sp>
      <p:sp>
        <p:nvSpPr>
          <p:cNvPr id="5" name="Content Placeholder 4"/>
          <p:cNvSpPr>
            <a:spLocks noGrp="1"/>
          </p:cNvSpPr>
          <p:nvPr>
            <p:ph sz="quarter" idx="1"/>
          </p:nvPr>
        </p:nvSpPr>
        <p:spPr>
          <a:xfrm>
            <a:off x="609600" y="1676400"/>
            <a:ext cx="8153400" cy="4953000"/>
          </a:xfrm>
        </p:spPr>
        <p:txBody>
          <a:bodyPr>
            <a:normAutofit/>
          </a:bodyPr>
          <a:lstStyle/>
          <a:p>
            <a:r>
              <a:rPr lang="en-US" sz="2400" dirty="0" smtClean="0"/>
              <a:t>CDRTs compile </a:t>
            </a:r>
            <a:r>
              <a:rPr lang="en-US" sz="2400" dirty="0"/>
              <a:t>data to identify child death patterns and clusters, examine possibly flawed decisions made by CPS and other systems, summarize the characteristics of fatally injured children, and make policy and practice </a:t>
            </a:r>
            <a:r>
              <a:rPr lang="en-US" sz="2400" dirty="0" smtClean="0"/>
              <a:t>recommendations</a:t>
            </a:r>
          </a:p>
          <a:p>
            <a:pPr lvl="1"/>
            <a:r>
              <a:rPr lang="en-US" sz="2100" dirty="0"/>
              <a:t>y</a:t>
            </a:r>
            <a:r>
              <a:rPr lang="en-US" sz="2100" dirty="0" smtClean="0"/>
              <a:t>et these recommendations are based on information concerning only those children </a:t>
            </a:r>
            <a:r>
              <a:rPr lang="en-US" sz="2100" dirty="0"/>
              <a:t>who have already experienced the outcome of interest (</a:t>
            </a:r>
            <a:r>
              <a:rPr lang="en-US" sz="2100" dirty="0" smtClean="0"/>
              <a:t>death)</a:t>
            </a:r>
          </a:p>
          <a:p>
            <a:pPr lvl="1"/>
            <a:r>
              <a:rPr lang="en-US" sz="2100" dirty="0"/>
              <a:t>a</a:t>
            </a:r>
            <a:r>
              <a:rPr lang="en-US" sz="2100" dirty="0" smtClean="0"/>
              <a:t>bsent is information concerning the experiences </a:t>
            </a:r>
            <a:r>
              <a:rPr lang="en-US" sz="2100" dirty="0"/>
              <a:t>and characteristics of deceased children </a:t>
            </a:r>
            <a:r>
              <a:rPr lang="en-US" sz="2100" dirty="0" smtClean="0"/>
              <a:t>who </a:t>
            </a:r>
            <a:r>
              <a:rPr lang="en-US" sz="2100" dirty="0"/>
              <a:t>were similarly reported to CPS, </a:t>
            </a:r>
            <a:r>
              <a:rPr lang="en-US" sz="2100" i="1" dirty="0"/>
              <a:t>but did not </a:t>
            </a:r>
            <a:r>
              <a:rPr lang="en-US" sz="2100" i="1" dirty="0" smtClean="0"/>
              <a:t>die</a:t>
            </a:r>
            <a:endParaRPr lang="en-US" sz="2100" dirty="0"/>
          </a:p>
        </p:txBody>
      </p:sp>
    </p:spTree>
    <p:extLst>
      <p:ext uri="{BB962C8B-B14F-4D97-AF65-F5344CB8AC3E}">
        <p14:creationId xmlns:p14="http://schemas.microsoft.com/office/powerpoint/2010/main" val="144029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h</a:t>
            </a:r>
            <a:r>
              <a:rPr lang="en-US" sz="3600" dirty="0" smtClean="0"/>
              <a:t>ow have we analyzed death records?</a:t>
            </a:r>
            <a:endParaRPr lang="en-US" sz="3600" dirty="0"/>
          </a:p>
        </p:txBody>
      </p:sp>
    </p:spTree>
    <p:extLst>
      <p:ext uri="{BB962C8B-B14F-4D97-AF65-F5344CB8AC3E}">
        <p14:creationId xmlns:p14="http://schemas.microsoft.com/office/powerpoint/2010/main" val="22819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a:t>
            </a:r>
            <a:r>
              <a:rPr lang="en-US" dirty="0" smtClean="0"/>
              <a:t>nalysis of linked death records</a:t>
            </a:r>
            <a:endParaRPr lang="en-US" sz="7200" dirty="0"/>
          </a:p>
        </p:txBody>
      </p:sp>
      <p:sp>
        <p:nvSpPr>
          <p:cNvPr id="3" name="Content Placeholder 2"/>
          <p:cNvSpPr>
            <a:spLocks noGrp="1"/>
          </p:cNvSpPr>
          <p:nvPr>
            <p:ph sz="quarter" idx="1"/>
          </p:nvPr>
        </p:nvSpPr>
        <p:spPr>
          <a:xfrm>
            <a:off x="457200" y="1676400"/>
            <a:ext cx="8382000" cy="4724400"/>
          </a:xfrm>
        </p:spPr>
        <p:txBody>
          <a:bodyPr>
            <a:normAutofit lnSpcReduction="10000"/>
          </a:bodyPr>
          <a:lstStyle/>
          <a:p>
            <a:r>
              <a:rPr lang="en-US" sz="2400" dirty="0" smtClean="0"/>
              <a:t>focused on injury deaths, considered almost entirely preventable among this youngest group of children, provides a ‘culture-free’ measure of child well-being</a:t>
            </a:r>
          </a:p>
          <a:p>
            <a:pPr lvl="1"/>
            <a:r>
              <a:rPr lang="en-US" sz="2000" dirty="0" smtClean="0"/>
              <a:t>unintentional (all mechanisms)</a:t>
            </a:r>
            <a:endParaRPr lang="en-US" sz="2000" dirty="0"/>
          </a:p>
          <a:p>
            <a:pPr lvl="1"/>
            <a:r>
              <a:rPr lang="en-US" sz="2000" dirty="0" smtClean="0"/>
              <a:t>intentional (all mechanisms)</a:t>
            </a:r>
            <a:endParaRPr lang="en-US" sz="1800" dirty="0" smtClean="0"/>
          </a:p>
          <a:p>
            <a:r>
              <a:rPr lang="en-US" sz="2400" dirty="0"/>
              <a:t>l</a:t>
            </a:r>
            <a:r>
              <a:rPr lang="en-US" sz="2400" dirty="0" smtClean="0"/>
              <a:t>ooked at </a:t>
            </a:r>
            <a:r>
              <a:rPr lang="en-US" sz="2400" i="1" dirty="0" smtClean="0"/>
              <a:t>all</a:t>
            </a:r>
            <a:r>
              <a:rPr lang="en-US" sz="2400" dirty="0" smtClean="0"/>
              <a:t> children reported for maltreatment (including those evaluated out over the phone)</a:t>
            </a:r>
          </a:p>
          <a:p>
            <a:pPr lvl="1"/>
            <a:r>
              <a:rPr lang="en-US" sz="2100" dirty="0"/>
              <a:t>b</a:t>
            </a:r>
            <a:r>
              <a:rPr lang="en-US" sz="2100" dirty="0" smtClean="0"/>
              <a:t>y allegation type</a:t>
            </a:r>
          </a:p>
          <a:p>
            <a:pPr lvl="1"/>
            <a:r>
              <a:rPr lang="en-US" sz="2100" dirty="0"/>
              <a:t>b</a:t>
            </a:r>
            <a:r>
              <a:rPr lang="en-US" sz="2100" dirty="0" smtClean="0"/>
              <a:t>y disposition</a:t>
            </a:r>
          </a:p>
          <a:p>
            <a:pPr lvl="1"/>
            <a:r>
              <a:rPr lang="en-US" sz="2100" dirty="0"/>
              <a:t>b</a:t>
            </a:r>
            <a:r>
              <a:rPr lang="en-US" sz="2100" dirty="0" smtClean="0"/>
              <a:t>y placement in foster care</a:t>
            </a:r>
          </a:p>
          <a:p>
            <a:r>
              <a:rPr lang="en-US" sz="2400" dirty="0"/>
              <a:t>m</a:t>
            </a:r>
            <a:r>
              <a:rPr lang="en-US" sz="2400" dirty="0" smtClean="0"/>
              <a:t>ade adjustments for sociodemographic risk factors present at birth</a:t>
            </a:r>
          </a:p>
          <a:p>
            <a:pPr marL="365760" lvl="1" indent="0">
              <a:buNone/>
            </a:pPr>
            <a:endParaRPr lang="en-US" sz="2100" dirty="0" smtClean="0"/>
          </a:p>
        </p:txBody>
      </p:sp>
    </p:spTree>
    <p:extLst>
      <p:ext uri="{BB962C8B-B14F-4D97-AF65-F5344CB8AC3E}">
        <p14:creationId xmlns:p14="http://schemas.microsoft.com/office/powerpoint/2010/main" val="423410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d</a:t>
            </a:r>
            <a:r>
              <a:rPr lang="en-US" dirty="0" smtClean="0"/>
              <a:t>escriptive findings</a:t>
            </a:r>
            <a:endParaRPr lang="en-US" dirty="0"/>
          </a:p>
        </p:txBody>
      </p:sp>
    </p:spTree>
    <p:extLst>
      <p:ext uri="{BB962C8B-B14F-4D97-AF65-F5344CB8AC3E}">
        <p14:creationId xmlns:p14="http://schemas.microsoft.com/office/powerpoint/2010/main" val="1465093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648" y="152400"/>
            <a:ext cx="8153400" cy="1066800"/>
          </a:xfrm>
        </p:spPr>
        <p:txBody>
          <a:bodyPr>
            <a:noAutofit/>
          </a:bodyPr>
          <a:lstStyle/>
          <a:p>
            <a:r>
              <a:rPr lang="en-US" sz="3600" dirty="0" smtClean="0"/>
              <a:t>Cumulative rates of injury death by age 5, per 100,000</a:t>
            </a:r>
            <a:endParaRPr lang="en-US" sz="3600" dirty="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54" y="1676401"/>
            <a:ext cx="8407046" cy="505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19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41" y="152400"/>
            <a:ext cx="8153400" cy="990600"/>
          </a:xfrm>
        </p:spPr>
        <p:txBody>
          <a:bodyPr>
            <a:noAutofit/>
          </a:bodyPr>
          <a:lstStyle/>
          <a:p>
            <a:r>
              <a:rPr lang="en-US" sz="3600" dirty="0"/>
              <a:t>p</a:t>
            </a:r>
            <a:r>
              <a:rPr lang="en-US" sz="3600" dirty="0" smtClean="0"/>
              <a:t>rior non-fatal cps contact among fatally injured children</a:t>
            </a:r>
            <a:endParaRPr lang="en-US" sz="3600" dirty="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84" y="1752599"/>
            <a:ext cx="7228115" cy="433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224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Do children </a:t>
            </a:r>
            <a:r>
              <a:rPr lang="en-US" dirty="0" smtClean="0"/>
              <a:t>who were previously reported for </a:t>
            </a:r>
            <a:r>
              <a:rPr lang="en-US" dirty="0"/>
              <a:t>maltreatment face a greater risk of preventable injury death?</a:t>
            </a:r>
          </a:p>
          <a:p>
            <a:endParaRPr lang="en-US" dirty="0"/>
          </a:p>
        </p:txBody>
      </p:sp>
      <p:sp>
        <p:nvSpPr>
          <p:cNvPr id="4" name="Title 3"/>
          <p:cNvSpPr>
            <a:spLocks noGrp="1"/>
          </p:cNvSpPr>
          <p:nvPr>
            <p:ph type="title"/>
          </p:nvPr>
        </p:nvSpPr>
        <p:spPr/>
        <p:txBody>
          <a:bodyPr/>
          <a:lstStyle/>
          <a:p>
            <a:r>
              <a:rPr lang="en-US" dirty="0" smtClean="0"/>
              <a:t>Question 1:</a:t>
            </a:r>
            <a:endParaRPr lang="en-US" dirty="0"/>
          </a:p>
        </p:txBody>
      </p:sp>
    </p:spTree>
    <p:extLst>
      <p:ext uri="{BB962C8B-B14F-4D97-AF65-F5344CB8AC3E}">
        <p14:creationId xmlns:p14="http://schemas.microsoft.com/office/powerpoint/2010/main" val="34769710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a:t>
            </a:r>
            <a:endParaRPr lang="en-US" i="1" dirty="0"/>
          </a:p>
        </p:txBody>
      </p:sp>
      <p:sp>
        <p:nvSpPr>
          <p:cNvPr id="3" name="Content Placeholder 2"/>
          <p:cNvSpPr>
            <a:spLocks noGrp="1"/>
          </p:cNvSpPr>
          <p:nvPr>
            <p:ph sz="quarter" idx="1"/>
          </p:nvPr>
        </p:nvSpPr>
        <p:spPr>
          <a:xfrm>
            <a:off x="612648" y="1752600"/>
            <a:ext cx="8153400" cy="4114800"/>
          </a:xfrm>
        </p:spPr>
        <p:txBody>
          <a:bodyPr>
            <a:normAutofit lnSpcReduction="10000"/>
          </a:bodyPr>
          <a:lstStyle/>
          <a:p>
            <a:pPr marL="0" indent="0">
              <a:buNone/>
            </a:pPr>
            <a:r>
              <a:rPr lang="en-US" sz="2800" dirty="0" smtClean="0">
                <a:solidFill>
                  <a:srgbClr val="FF0000"/>
                </a:solidFill>
              </a:rPr>
              <a:t>Yes.</a:t>
            </a:r>
          </a:p>
          <a:p>
            <a:r>
              <a:rPr lang="en-US" sz="2800" dirty="0"/>
              <a:t>a</a:t>
            </a:r>
            <a:r>
              <a:rPr lang="en-US" sz="2800" dirty="0" smtClean="0"/>
              <a:t>fter adjusting for other risk factors at birth, a prior report to CPS emerged as the strongest predictor of injury death during a child’s first five years of life</a:t>
            </a:r>
          </a:p>
          <a:p>
            <a:pPr marL="0" indent="0">
              <a:buNone/>
            </a:pPr>
            <a:endParaRPr lang="en-US" sz="2800" dirty="0" smtClean="0"/>
          </a:p>
          <a:p>
            <a:r>
              <a:rPr lang="en-US" sz="2800" dirty="0"/>
              <a:t>a</a:t>
            </a:r>
            <a:r>
              <a:rPr lang="en-US" sz="2800" dirty="0" smtClean="0"/>
              <a:t> prior report to CPS was significantly associated with a child’s risk of both unintentional, and intentional, injury death</a:t>
            </a:r>
          </a:p>
          <a:p>
            <a:pPr marL="0" indent="0">
              <a:buNone/>
            </a:pPr>
            <a:endParaRPr lang="en-US" dirty="0" smtClean="0"/>
          </a:p>
          <a:p>
            <a:pPr marL="365760" lvl="1" indent="0">
              <a:buNone/>
            </a:pPr>
            <a:endParaRPr lang="en-US" dirty="0" smtClean="0"/>
          </a:p>
          <a:p>
            <a:pPr lvl="1"/>
            <a:endParaRPr lang="en-US" dirty="0"/>
          </a:p>
        </p:txBody>
      </p:sp>
    </p:spTree>
    <p:extLst>
      <p:ext uri="{BB962C8B-B14F-4D97-AF65-F5344CB8AC3E}">
        <p14:creationId xmlns:p14="http://schemas.microsoft.com/office/powerpoint/2010/main" val="311788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19200"/>
            <a:ext cx="7312604" cy="535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idx="4294967295"/>
          </p:nvPr>
        </p:nvSpPr>
        <p:spPr>
          <a:xfrm>
            <a:off x="762000" y="228600"/>
            <a:ext cx="8382000" cy="990600"/>
          </a:xfrm>
        </p:spPr>
        <p:txBody>
          <a:bodyPr>
            <a:noAutofit/>
          </a:bodyPr>
          <a:lstStyle/>
          <a:p>
            <a:r>
              <a:rPr lang="en-US" sz="2800" dirty="0"/>
              <a:t>a</a:t>
            </a:r>
            <a:r>
              <a:rPr lang="en-US" sz="2800" dirty="0" smtClean="0"/>
              <a:t>djusted rate of injury death for children with a prior allegation of </a:t>
            </a:r>
            <a:r>
              <a:rPr lang="en-US" sz="2800" dirty="0" smtClean="0">
                <a:solidFill>
                  <a:srgbClr val="FF0000"/>
                </a:solidFill>
              </a:rPr>
              <a:t>maltreatment</a:t>
            </a:r>
            <a:r>
              <a:rPr lang="en-US" sz="2800" dirty="0" smtClean="0"/>
              <a:t>, </a:t>
            </a:r>
            <a:r>
              <a:rPr lang="en-US" sz="2800" i="1" dirty="0" smtClean="0">
                <a:solidFill>
                  <a:schemeClr val="tx1"/>
                </a:solidFill>
              </a:rPr>
              <a:t>by cause of death</a:t>
            </a:r>
            <a:endParaRPr lang="en-US" sz="2800" i="1" dirty="0">
              <a:solidFill>
                <a:schemeClr val="tx1"/>
              </a:solidFill>
            </a:endParaRPr>
          </a:p>
        </p:txBody>
      </p:sp>
      <p:sp>
        <p:nvSpPr>
          <p:cNvPr id="5" name="TextBox 4"/>
          <p:cNvSpPr txBox="1"/>
          <p:nvPr/>
        </p:nvSpPr>
        <p:spPr>
          <a:xfrm>
            <a:off x="5181147" y="1710575"/>
            <a:ext cx="685800" cy="246221"/>
          </a:xfrm>
          <a:prstGeom prst="rect">
            <a:avLst/>
          </a:prstGeom>
          <a:noFill/>
        </p:spPr>
        <p:txBody>
          <a:bodyPr wrap="square" rtlCol="0">
            <a:spAutoFit/>
          </a:bodyPr>
          <a:lstStyle/>
          <a:p>
            <a:r>
              <a:rPr lang="en-US" sz="1000" b="1" dirty="0" smtClean="0">
                <a:solidFill>
                  <a:srgbClr val="FF0000"/>
                </a:solidFill>
              </a:rPr>
              <a:t>HR: 2.59</a:t>
            </a:r>
            <a:endParaRPr lang="en-US" sz="1000" b="1" dirty="0">
              <a:solidFill>
                <a:srgbClr val="FF0000"/>
              </a:solidFill>
            </a:endParaRPr>
          </a:p>
        </p:txBody>
      </p:sp>
      <p:sp>
        <p:nvSpPr>
          <p:cNvPr id="9" name="TextBox 8"/>
          <p:cNvSpPr txBox="1"/>
          <p:nvPr/>
        </p:nvSpPr>
        <p:spPr>
          <a:xfrm>
            <a:off x="4596040" y="3077787"/>
            <a:ext cx="685800" cy="246221"/>
          </a:xfrm>
          <a:prstGeom prst="rect">
            <a:avLst/>
          </a:prstGeom>
          <a:noFill/>
        </p:spPr>
        <p:txBody>
          <a:bodyPr wrap="square" rtlCol="0">
            <a:spAutoFit/>
          </a:bodyPr>
          <a:lstStyle/>
          <a:p>
            <a:r>
              <a:rPr lang="en-US" sz="1000" b="1" dirty="0" smtClean="0">
                <a:solidFill>
                  <a:srgbClr val="FF0000"/>
                </a:solidFill>
              </a:rPr>
              <a:t>HR: 2.00</a:t>
            </a:r>
            <a:endParaRPr lang="en-US" sz="1000" b="1" dirty="0">
              <a:solidFill>
                <a:srgbClr val="FF0000"/>
              </a:solidFill>
            </a:endParaRPr>
          </a:p>
        </p:txBody>
      </p:sp>
      <p:sp>
        <p:nvSpPr>
          <p:cNvPr id="10" name="TextBox 9"/>
          <p:cNvSpPr txBox="1"/>
          <p:nvPr/>
        </p:nvSpPr>
        <p:spPr>
          <a:xfrm>
            <a:off x="7014028" y="4550675"/>
            <a:ext cx="685800" cy="246221"/>
          </a:xfrm>
          <a:prstGeom prst="rect">
            <a:avLst/>
          </a:prstGeom>
          <a:noFill/>
        </p:spPr>
        <p:txBody>
          <a:bodyPr wrap="square" rtlCol="0">
            <a:spAutoFit/>
          </a:bodyPr>
          <a:lstStyle/>
          <a:p>
            <a:r>
              <a:rPr lang="en-US" sz="1000" b="1" dirty="0" smtClean="0">
                <a:solidFill>
                  <a:srgbClr val="FF0000"/>
                </a:solidFill>
              </a:rPr>
              <a:t>HR: 5.86</a:t>
            </a:r>
            <a:endParaRPr lang="en-US" sz="1000" b="1" dirty="0">
              <a:solidFill>
                <a:srgbClr val="FF0000"/>
              </a:solidFill>
            </a:endParaRPr>
          </a:p>
        </p:txBody>
      </p:sp>
    </p:spTree>
    <p:extLst>
      <p:ext uri="{BB962C8B-B14F-4D97-AF65-F5344CB8AC3E}">
        <p14:creationId xmlns:p14="http://schemas.microsoft.com/office/powerpoint/2010/main" val="30540321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sz="quarter" idx="1"/>
          </p:nvPr>
        </p:nvSpPr>
        <p:spPr/>
        <p:txBody>
          <a:bodyPr>
            <a:noAutofit/>
          </a:bodyPr>
          <a:lstStyle/>
          <a:p>
            <a:r>
              <a:rPr lang="en-US" sz="2400" dirty="0"/>
              <a:t>t</a:t>
            </a:r>
            <a:r>
              <a:rPr lang="en-US" sz="2400" dirty="0" smtClean="0"/>
              <a:t>hese data indicate that a </a:t>
            </a:r>
            <a:r>
              <a:rPr lang="en-US" sz="2400" dirty="0"/>
              <a:t>report to CPS is not a random </a:t>
            </a:r>
            <a:r>
              <a:rPr lang="en-US" sz="2400" dirty="0" smtClean="0"/>
              <a:t>event</a:t>
            </a:r>
          </a:p>
          <a:p>
            <a:pPr lvl="1"/>
            <a:r>
              <a:rPr lang="en-US" sz="2400" dirty="0"/>
              <a:t>i</a:t>
            </a:r>
            <a:r>
              <a:rPr lang="en-US" sz="2400" dirty="0" smtClean="0"/>
              <a:t>t reflects more </a:t>
            </a:r>
            <a:r>
              <a:rPr lang="en-US" sz="2400" dirty="0"/>
              <a:t>than just </a:t>
            </a:r>
            <a:r>
              <a:rPr lang="en-US" sz="2400" dirty="0" smtClean="0"/>
              <a:t>poverty</a:t>
            </a:r>
          </a:p>
          <a:p>
            <a:pPr lvl="1"/>
            <a:r>
              <a:rPr lang="en-US" sz="2400" dirty="0"/>
              <a:t>a report </a:t>
            </a:r>
            <a:r>
              <a:rPr lang="en-US" sz="2400" dirty="0" smtClean="0"/>
              <a:t>captures/signals </a:t>
            </a:r>
            <a:r>
              <a:rPr lang="en-US" sz="2400" dirty="0"/>
              <a:t>unmeasured family dysfunction, child </a:t>
            </a:r>
            <a:r>
              <a:rPr lang="en-US" sz="2400" dirty="0" smtClean="0"/>
              <a:t>risk</a:t>
            </a:r>
          </a:p>
          <a:p>
            <a:r>
              <a:rPr lang="en-US" sz="2400" dirty="0" smtClean="0"/>
              <a:t>a </a:t>
            </a:r>
            <a:r>
              <a:rPr lang="en-US" sz="2400" dirty="0"/>
              <a:t>number of easily measured demographic variables </a:t>
            </a:r>
            <a:r>
              <a:rPr lang="en-US" sz="2400" dirty="0" smtClean="0"/>
              <a:t>demonstrated </a:t>
            </a:r>
            <a:r>
              <a:rPr lang="en-US" sz="2400" dirty="0"/>
              <a:t>strong and independent associations with injury death </a:t>
            </a:r>
            <a:r>
              <a:rPr lang="en-US" sz="2400" dirty="0" smtClean="0"/>
              <a:t>risk</a:t>
            </a:r>
          </a:p>
          <a:p>
            <a:pPr lvl="1"/>
            <a:r>
              <a:rPr lang="en-US" sz="2400" dirty="0" smtClean="0"/>
              <a:t>opportunities </a:t>
            </a:r>
            <a:r>
              <a:rPr lang="en-US" sz="2400" dirty="0"/>
              <a:t>for hotline screening tools to be adjusted and for subsequent practice protocols to be further tailored to the risk of individual </a:t>
            </a:r>
            <a:r>
              <a:rPr lang="en-US" sz="2400" dirty="0" smtClean="0"/>
              <a:t>clients ?</a:t>
            </a:r>
            <a:endParaRPr lang="en-US" sz="2400" dirty="0"/>
          </a:p>
        </p:txBody>
      </p:sp>
    </p:spTree>
    <p:extLst>
      <p:ext uri="{BB962C8B-B14F-4D97-AF65-F5344CB8AC3E}">
        <p14:creationId xmlns:p14="http://schemas.microsoft.com/office/powerpoint/2010/main" val="1203640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(a few things we know)</a:t>
            </a:r>
            <a:endParaRPr lang="en-US" dirty="0"/>
          </a:p>
        </p:txBody>
      </p:sp>
      <p:sp>
        <p:nvSpPr>
          <p:cNvPr id="4" name="Title 3"/>
          <p:cNvSpPr>
            <a:spLocks noGrp="1"/>
          </p:cNvSpPr>
          <p:nvPr>
            <p:ph type="title"/>
          </p:nvPr>
        </p:nvSpPr>
        <p:spPr/>
        <p:txBody>
          <a:bodyPr/>
          <a:lstStyle/>
          <a:p>
            <a:r>
              <a:rPr lang="en-US" dirty="0" smtClean="0"/>
              <a:t>“big picture” trends</a:t>
            </a:r>
            <a:endParaRPr lang="en-US" dirty="0"/>
          </a:p>
        </p:txBody>
      </p:sp>
    </p:spTree>
    <p:extLst>
      <p:ext uri="{BB962C8B-B14F-4D97-AF65-F5344CB8AC3E}">
        <p14:creationId xmlns:p14="http://schemas.microsoft.com/office/powerpoint/2010/main" val="2364015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743200"/>
            <a:ext cx="7123113" cy="2514600"/>
          </a:xfrm>
        </p:spPr>
        <p:txBody>
          <a:bodyPr>
            <a:normAutofit/>
          </a:bodyPr>
          <a:lstStyle/>
          <a:p>
            <a:r>
              <a:rPr lang="en-US" dirty="0" smtClean="0"/>
              <a:t>If a report of maltreatment is “evaluated out” over the telephone, was the child at no greater risk of injury death than other </a:t>
            </a:r>
            <a:r>
              <a:rPr lang="en-US" dirty="0" err="1" smtClean="0"/>
              <a:t>sociodemographically</a:t>
            </a:r>
            <a:r>
              <a:rPr lang="en-US" dirty="0" smtClean="0"/>
              <a:t> similar children?</a:t>
            </a:r>
            <a:endParaRPr lang="en-US" dirty="0"/>
          </a:p>
          <a:p>
            <a:endParaRPr lang="en-US" dirty="0"/>
          </a:p>
        </p:txBody>
      </p:sp>
      <p:sp>
        <p:nvSpPr>
          <p:cNvPr id="4" name="Title 3"/>
          <p:cNvSpPr>
            <a:spLocks noGrp="1"/>
          </p:cNvSpPr>
          <p:nvPr>
            <p:ph type="title"/>
          </p:nvPr>
        </p:nvSpPr>
        <p:spPr/>
        <p:txBody>
          <a:bodyPr/>
          <a:lstStyle/>
          <a:p>
            <a:r>
              <a:rPr lang="en-US" dirty="0" smtClean="0"/>
              <a:t>Question 2:</a:t>
            </a:r>
            <a:endParaRPr lang="en-US" dirty="0"/>
          </a:p>
        </p:txBody>
      </p:sp>
    </p:spTree>
    <p:extLst>
      <p:ext uri="{BB962C8B-B14F-4D97-AF65-F5344CB8AC3E}">
        <p14:creationId xmlns:p14="http://schemas.microsoft.com/office/powerpoint/2010/main" val="3797154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a:t>
            </a:r>
            <a:endParaRPr lang="en-US" i="1" dirty="0"/>
          </a:p>
        </p:txBody>
      </p:sp>
      <p:sp>
        <p:nvSpPr>
          <p:cNvPr id="3" name="Content Placeholder 2"/>
          <p:cNvSpPr>
            <a:spLocks noGrp="1"/>
          </p:cNvSpPr>
          <p:nvPr>
            <p:ph sz="quarter" idx="4294967295"/>
          </p:nvPr>
        </p:nvSpPr>
        <p:spPr>
          <a:xfrm>
            <a:off x="533400" y="1676400"/>
            <a:ext cx="8458200" cy="4953000"/>
          </a:xfrm>
        </p:spPr>
        <p:txBody>
          <a:bodyPr>
            <a:normAutofit/>
          </a:bodyPr>
          <a:lstStyle/>
          <a:p>
            <a:pPr marL="0" lvl="1" indent="0">
              <a:spcBef>
                <a:spcPts val="700"/>
              </a:spcBef>
              <a:buClr>
                <a:schemeClr val="accent2"/>
              </a:buClr>
              <a:buSzPct val="60000"/>
              <a:buNone/>
            </a:pPr>
            <a:r>
              <a:rPr lang="en-US" sz="3000" dirty="0" smtClean="0">
                <a:solidFill>
                  <a:srgbClr val="FF0000"/>
                </a:solidFill>
              </a:rPr>
              <a:t>No. </a:t>
            </a:r>
          </a:p>
          <a:p>
            <a:pPr marL="320040" lvl="1" indent="-320040">
              <a:spcBef>
                <a:spcPts val="700"/>
              </a:spcBef>
              <a:buClr>
                <a:schemeClr val="accent2"/>
              </a:buClr>
              <a:buSzPct val="60000"/>
              <a:buFont typeface="Wingdings"/>
              <a:buChar char=""/>
            </a:pPr>
            <a:r>
              <a:rPr lang="en-US" sz="2800" dirty="0"/>
              <a:t>t</a:t>
            </a:r>
            <a:r>
              <a:rPr lang="en-US" sz="2800" dirty="0" smtClean="0"/>
              <a:t>hese data indicate that children whose allegations were “evaluated out” were fatally injured at 2.5 times the rate of unreported children (</a:t>
            </a:r>
            <a:r>
              <a:rPr lang="en-US" sz="2800" i="1" dirty="0" smtClean="0"/>
              <a:t>adjusted</a:t>
            </a:r>
            <a:r>
              <a:rPr lang="en-US" sz="2800" dirty="0" smtClean="0"/>
              <a:t>)</a:t>
            </a:r>
          </a:p>
          <a:p>
            <a:pPr marL="0" lvl="1" indent="0">
              <a:spcBef>
                <a:spcPts val="700"/>
              </a:spcBef>
              <a:buClr>
                <a:schemeClr val="accent2"/>
              </a:buClr>
              <a:buSzPct val="60000"/>
              <a:buNone/>
            </a:pPr>
            <a:endParaRPr lang="en-US" sz="2800" dirty="0" smtClean="0"/>
          </a:p>
          <a:p>
            <a:pPr marL="320040" lvl="1" indent="-320040">
              <a:spcBef>
                <a:spcPts val="700"/>
              </a:spcBef>
              <a:buSzPct val="60000"/>
              <a:buFont typeface="Wingdings"/>
              <a:buChar char=""/>
            </a:pPr>
            <a:r>
              <a:rPr lang="en-US" sz="2800" dirty="0"/>
              <a:t>c</a:t>
            </a:r>
            <a:r>
              <a:rPr lang="en-US" sz="2800" dirty="0" smtClean="0"/>
              <a:t>hildren who were evaluated out died at rates equivalent to investigated children with an unfounded/inconclusive allegation</a:t>
            </a:r>
          </a:p>
          <a:p>
            <a:pPr marL="0" lvl="1" indent="0">
              <a:spcBef>
                <a:spcPts val="700"/>
              </a:spcBef>
              <a:buSzPct val="60000"/>
              <a:buNone/>
            </a:pPr>
            <a:endParaRPr lang="en-US" sz="2400" dirty="0" smtClean="0"/>
          </a:p>
        </p:txBody>
      </p:sp>
    </p:spTree>
    <p:extLst>
      <p:ext uri="{BB962C8B-B14F-4D97-AF65-F5344CB8AC3E}">
        <p14:creationId xmlns:p14="http://schemas.microsoft.com/office/powerpoint/2010/main" val="23523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118" y="1295400"/>
            <a:ext cx="703031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990600" y="228600"/>
            <a:ext cx="8153400" cy="990600"/>
          </a:xfrm>
        </p:spPr>
        <p:txBody>
          <a:bodyPr>
            <a:noAutofit/>
          </a:bodyPr>
          <a:lstStyle/>
          <a:p>
            <a:r>
              <a:rPr lang="en-US" sz="3600" dirty="0"/>
              <a:t>adjusted rate of injury death for children </a:t>
            </a:r>
            <a:r>
              <a:rPr lang="en-US" sz="3600" dirty="0" smtClean="0"/>
              <a:t>who were “</a:t>
            </a:r>
            <a:r>
              <a:rPr lang="en-US" sz="3600" dirty="0" smtClean="0">
                <a:solidFill>
                  <a:srgbClr val="FF0000"/>
                </a:solidFill>
              </a:rPr>
              <a:t>evaluated out</a:t>
            </a:r>
            <a:r>
              <a:rPr lang="en-US" sz="3600" dirty="0" smtClean="0"/>
              <a:t>”</a:t>
            </a:r>
            <a:endParaRPr lang="en-US" sz="3600" dirty="0"/>
          </a:p>
        </p:txBody>
      </p:sp>
      <p:sp>
        <p:nvSpPr>
          <p:cNvPr id="4" name="TextBox 3"/>
          <p:cNvSpPr txBox="1"/>
          <p:nvPr/>
        </p:nvSpPr>
        <p:spPr>
          <a:xfrm>
            <a:off x="4128634" y="1727200"/>
            <a:ext cx="1013279" cy="261610"/>
          </a:xfrm>
          <a:prstGeom prst="rect">
            <a:avLst/>
          </a:prstGeom>
          <a:noFill/>
        </p:spPr>
        <p:txBody>
          <a:bodyPr wrap="square" rtlCol="0">
            <a:spAutoFit/>
          </a:bodyPr>
          <a:lstStyle/>
          <a:p>
            <a:pPr algn="ctr"/>
            <a:r>
              <a:rPr lang="en-US" sz="1100" b="1" dirty="0" smtClean="0">
                <a:solidFill>
                  <a:srgbClr val="FF0000"/>
                </a:solidFill>
              </a:rPr>
              <a:t>HR: 2.49</a:t>
            </a:r>
            <a:endParaRPr lang="en-US" sz="1100" b="1" dirty="0">
              <a:solidFill>
                <a:srgbClr val="FF0000"/>
              </a:solidFill>
            </a:endParaRPr>
          </a:p>
        </p:txBody>
      </p:sp>
      <p:sp>
        <p:nvSpPr>
          <p:cNvPr id="5" name="TextBox 4"/>
          <p:cNvSpPr txBox="1"/>
          <p:nvPr/>
        </p:nvSpPr>
        <p:spPr>
          <a:xfrm>
            <a:off x="4103461" y="3022993"/>
            <a:ext cx="1013279" cy="261610"/>
          </a:xfrm>
          <a:prstGeom prst="rect">
            <a:avLst/>
          </a:prstGeom>
          <a:noFill/>
        </p:spPr>
        <p:txBody>
          <a:bodyPr wrap="square" rtlCol="0">
            <a:spAutoFit/>
          </a:bodyPr>
          <a:lstStyle/>
          <a:p>
            <a:pPr algn="ctr"/>
            <a:r>
              <a:rPr lang="en-US" sz="1100" b="1" dirty="0" smtClean="0">
                <a:solidFill>
                  <a:srgbClr val="FF0000"/>
                </a:solidFill>
              </a:rPr>
              <a:t>HR: 2.45</a:t>
            </a:r>
            <a:endParaRPr lang="en-US" sz="1100" b="1" dirty="0">
              <a:solidFill>
                <a:srgbClr val="FF0000"/>
              </a:solidFill>
            </a:endParaRPr>
          </a:p>
        </p:txBody>
      </p:sp>
      <p:sp>
        <p:nvSpPr>
          <p:cNvPr id="6" name="TextBox 5"/>
          <p:cNvSpPr txBox="1"/>
          <p:nvPr/>
        </p:nvSpPr>
        <p:spPr>
          <a:xfrm>
            <a:off x="4195763" y="4299406"/>
            <a:ext cx="1013279" cy="261610"/>
          </a:xfrm>
          <a:prstGeom prst="rect">
            <a:avLst/>
          </a:prstGeom>
          <a:noFill/>
        </p:spPr>
        <p:txBody>
          <a:bodyPr wrap="square" rtlCol="0">
            <a:spAutoFit/>
          </a:bodyPr>
          <a:lstStyle/>
          <a:p>
            <a:pPr algn="ctr"/>
            <a:r>
              <a:rPr lang="en-US" sz="1100" b="1" dirty="0" smtClean="0">
                <a:solidFill>
                  <a:srgbClr val="FF0000"/>
                </a:solidFill>
              </a:rPr>
              <a:t>HR: 2.47</a:t>
            </a:r>
            <a:endParaRPr lang="en-US" sz="1100" b="1" dirty="0">
              <a:solidFill>
                <a:srgbClr val="FF0000"/>
              </a:solidFill>
            </a:endParaRPr>
          </a:p>
        </p:txBody>
      </p:sp>
    </p:spTree>
    <p:extLst>
      <p:ext uri="{BB962C8B-B14F-4D97-AF65-F5344CB8AC3E}">
        <p14:creationId xmlns:p14="http://schemas.microsoft.com/office/powerpoint/2010/main" val="394646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normAutofit/>
          </a:bodyPr>
          <a:lstStyle/>
          <a:p>
            <a:r>
              <a:rPr lang="en-US" sz="2800" dirty="0"/>
              <a:t>n</a:t>
            </a:r>
            <a:r>
              <a:rPr lang="en-US" sz="2800" dirty="0" smtClean="0"/>
              <a:t>o evidence that we  are able to effectively screen maltreatment allegations over the phone, without an in-person investigation</a:t>
            </a:r>
          </a:p>
          <a:p>
            <a:pPr lvl="1"/>
            <a:r>
              <a:rPr lang="en-US" sz="2400" i="1" dirty="0"/>
              <a:t>i</a:t>
            </a:r>
            <a:r>
              <a:rPr lang="en-US" sz="2400" i="1" dirty="0" smtClean="0"/>
              <a:t>n-person investigation of all reports involving children &lt; age 5?</a:t>
            </a:r>
          </a:p>
          <a:p>
            <a:pPr lvl="1"/>
            <a:r>
              <a:rPr lang="en-US" sz="2400" i="1" dirty="0"/>
              <a:t>p</a:t>
            </a:r>
            <a:r>
              <a:rPr lang="en-US" sz="2400" i="1" dirty="0" smtClean="0"/>
              <a:t>ossibly cost-effective, given that 40% of children are re-reported within 2-years, regardless of initial disposition?</a:t>
            </a:r>
          </a:p>
          <a:p>
            <a:pPr lvl="1"/>
            <a:endParaRPr lang="en-US" sz="2100" dirty="0" smtClean="0"/>
          </a:p>
          <a:p>
            <a:pPr lvl="1"/>
            <a:endParaRPr lang="en-US" sz="2100" dirty="0"/>
          </a:p>
        </p:txBody>
      </p:sp>
    </p:spTree>
    <p:extLst>
      <p:ext uri="{BB962C8B-B14F-4D97-AF65-F5344CB8AC3E}">
        <p14:creationId xmlns:p14="http://schemas.microsoft.com/office/powerpoint/2010/main" val="26892594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743200"/>
            <a:ext cx="7123113" cy="2514600"/>
          </a:xfrm>
        </p:spPr>
        <p:txBody>
          <a:bodyPr>
            <a:normAutofit/>
          </a:bodyPr>
          <a:lstStyle/>
          <a:p>
            <a:r>
              <a:rPr lang="en-US" dirty="0" smtClean="0"/>
              <a:t>Does placement in foster care (for one day or more) reduce a child’s risk of injury death?</a:t>
            </a:r>
            <a:endParaRPr lang="en-US" dirty="0"/>
          </a:p>
          <a:p>
            <a:endParaRPr lang="en-US" dirty="0"/>
          </a:p>
        </p:txBody>
      </p:sp>
      <p:sp>
        <p:nvSpPr>
          <p:cNvPr id="4" name="Title 3"/>
          <p:cNvSpPr>
            <a:spLocks noGrp="1"/>
          </p:cNvSpPr>
          <p:nvPr>
            <p:ph type="title"/>
          </p:nvPr>
        </p:nvSpPr>
        <p:spPr/>
        <p:txBody>
          <a:bodyPr/>
          <a:lstStyle/>
          <a:p>
            <a:r>
              <a:rPr lang="en-US" dirty="0" smtClean="0"/>
              <a:t>Question 3:</a:t>
            </a:r>
            <a:endParaRPr lang="en-US" dirty="0"/>
          </a:p>
        </p:txBody>
      </p:sp>
    </p:spTree>
    <p:extLst>
      <p:ext uri="{BB962C8B-B14F-4D97-AF65-F5344CB8AC3E}">
        <p14:creationId xmlns:p14="http://schemas.microsoft.com/office/powerpoint/2010/main" val="36200185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 3</a:t>
            </a:r>
            <a:endParaRPr lang="en-US" dirty="0"/>
          </a:p>
        </p:txBody>
      </p:sp>
      <p:sp>
        <p:nvSpPr>
          <p:cNvPr id="7" name="Content Placeholder 6"/>
          <p:cNvSpPr>
            <a:spLocks noGrp="1"/>
          </p:cNvSpPr>
          <p:nvPr>
            <p:ph sz="quarter" idx="1"/>
          </p:nvPr>
        </p:nvSpPr>
        <p:spPr/>
        <p:txBody>
          <a:bodyPr/>
          <a:lstStyle/>
          <a:p>
            <a:r>
              <a:rPr lang="en-US" dirty="0" smtClean="0">
                <a:solidFill>
                  <a:srgbClr val="FF0000"/>
                </a:solidFill>
              </a:rPr>
              <a:t>Yes.</a:t>
            </a:r>
          </a:p>
          <a:p>
            <a:r>
              <a:rPr lang="en-US" sz="2400" dirty="0"/>
              <a:t>p</a:t>
            </a:r>
            <a:r>
              <a:rPr lang="en-US" sz="2400" dirty="0" smtClean="0"/>
              <a:t>lacement </a:t>
            </a:r>
            <a:r>
              <a:rPr lang="en-US" sz="2400" dirty="0"/>
              <a:t>in foster care was </a:t>
            </a:r>
            <a:r>
              <a:rPr lang="en-US" sz="2400" dirty="0" smtClean="0"/>
              <a:t>protective </a:t>
            </a:r>
          </a:p>
          <a:p>
            <a:pPr lvl="1"/>
            <a:r>
              <a:rPr lang="en-US" sz="2200" dirty="0" smtClean="0"/>
              <a:t>adjusted</a:t>
            </a:r>
            <a:r>
              <a:rPr lang="en-US" sz="2200" dirty="0"/>
              <a:t>, no </a:t>
            </a:r>
            <a:r>
              <a:rPr lang="en-US" sz="2200" dirty="0" smtClean="0"/>
              <a:t>placement in foster care: </a:t>
            </a:r>
            <a:r>
              <a:rPr lang="en-US" sz="2200" dirty="0"/>
              <a:t>3.40*** [2.87, 4.03]</a:t>
            </a:r>
          </a:p>
          <a:p>
            <a:pPr lvl="2"/>
            <a:r>
              <a:rPr lang="en-US" sz="1900" dirty="0"/>
              <a:t>unintentional: 2.12*** (1.69, 2.65)</a:t>
            </a:r>
          </a:p>
          <a:p>
            <a:pPr lvl="2"/>
            <a:r>
              <a:rPr lang="en-US" sz="1900" dirty="0"/>
              <a:t>intentional: 10.38*** (7.55, 14.27)</a:t>
            </a:r>
          </a:p>
          <a:p>
            <a:pPr lvl="1"/>
            <a:r>
              <a:rPr lang="en-US" sz="2200" dirty="0"/>
              <a:t>adjusted, 1+ day </a:t>
            </a:r>
            <a:r>
              <a:rPr lang="en-US" sz="2200" dirty="0" smtClean="0"/>
              <a:t>placement in foster care: </a:t>
            </a:r>
            <a:r>
              <a:rPr lang="en-US" sz="2200" dirty="0"/>
              <a:t>1.38  [0.87, 2.19]</a:t>
            </a:r>
          </a:p>
          <a:p>
            <a:pPr lvl="2"/>
            <a:r>
              <a:rPr lang="en-US" sz="1900" dirty="0"/>
              <a:t>unintentional: 1.00 (0.55, 1.84)</a:t>
            </a:r>
          </a:p>
          <a:p>
            <a:pPr lvl="2"/>
            <a:r>
              <a:rPr lang="en-US" sz="1900" dirty="0"/>
              <a:t>intentional: 3.45** (1.57, 7.57)</a:t>
            </a:r>
          </a:p>
          <a:p>
            <a:endParaRPr lang="en-US" dirty="0">
              <a:solidFill>
                <a:srgbClr val="FF0000"/>
              </a:solidFill>
            </a:endParaRPr>
          </a:p>
        </p:txBody>
      </p:sp>
    </p:spTree>
    <p:extLst>
      <p:ext uri="{BB962C8B-B14F-4D97-AF65-F5344CB8AC3E}">
        <p14:creationId xmlns:p14="http://schemas.microsoft.com/office/powerpoint/2010/main" val="24184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down)">
                                      <p:cBhvr>
                                        <p:cTn id="20" dur="500"/>
                                        <p:tgtEl>
                                          <p:spTgt spid="7">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down)">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down)">
                                      <p:cBhvr>
                                        <p:cTn id="28" dur="500"/>
                                        <p:tgtEl>
                                          <p:spTgt spid="7">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down)">
                                      <p:cBhvr>
                                        <p:cTn id="31" dur="500"/>
                                        <p:tgtEl>
                                          <p:spTgt spid="7">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wipe(down)">
                                      <p:cBhvr>
                                        <p:cTn id="3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normAutofit/>
          </a:bodyPr>
          <a:lstStyle/>
          <a:p>
            <a:r>
              <a:rPr lang="en-US" sz="2400" dirty="0" smtClean="0"/>
              <a:t>implicit when a placement occurs is </a:t>
            </a:r>
            <a:r>
              <a:rPr lang="en-US" sz="2400" dirty="0"/>
              <a:t>that </a:t>
            </a:r>
            <a:r>
              <a:rPr lang="en-US" sz="2400" dirty="0" smtClean="0"/>
              <a:t>the </a:t>
            </a:r>
            <a:r>
              <a:rPr lang="en-US" sz="2400" dirty="0"/>
              <a:t>risks associated with keeping the child </a:t>
            </a:r>
            <a:r>
              <a:rPr lang="en-US" sz="2400" dirty="0" smtClean="0"/>
              <a:t>at home were deemed to outweigh </a:t>
            </a:r>
            <a:r>
              <a:rPr lang="en-US" sz="2400" dirty="0"/>
              <a:t>the uncertainty that the child needed </a:t>
            </a:r>
            <a:r>
              <a:rPr lang="en-US" sz="2400" dirty="0" smtClean="0"/>
              <a:t>protection</a:t>
            </a:r>
          </a:p>
          <a:p>
            <a:r>
              <a:rPr lang="en-US" sz="2400" dirty="0"/>
              <a:t>u</a:t>
            </a:r>
            <a:r>
              <a:rPr lang="en-US" sz="2400" dirty="0" smtClean="0"/>
              <a:t>nfortunately</a:t>
            </a:r>
            <a:r>
              <a:rPr lang="en-US" sz="2400" dirty="0"/>
              <a:t>, errors in which a child is harmed following a decision to </a:t>
            </a:r>
            <a:r>
              <a:rPr lang="en-US" sz="2400" i="1" dirty="0"/>
              <a:t>not place in foster care</a:t>
            </a:r>
            <a:r>
              <a:rPr lang="en-US" sz="2400" dirty="0"/>
              <a:t> are more tangibly measured (e.g., injury or death) than the </a:t>
            </a:r>
            <a:r>
              <a:rPr lang="en-US" sz="2400" dirty="0" smtClean="0"/>
              <a:t>longer-term </a:t>
            </a:r>
            <a:r>
              <a:rPr lang="en-US" sz="2400" dirty="0"/>
              <a:t>effects that may accompany an unneeded </a:t>
            </a:r>
            <a:r>
              <a:rPr lang="en-US" sz="2400" dirty="0" smtClean="0"/>
              <a:t>removal</a:t>
            </a:r>
          </a:p>
          <a:p>
            <a:r>
              <a:rPr lang="en-US" sz="2400" i="1" dirty="0" smtClean="0"/>
              <a:t>how we weigh the trade-offs in foster care placement amounts to a value-laden policy question…thoughts?</a:t>
            </a:r>
            <a:endParaRPr lang="en-US" sz="2400" i="1" dirty="0"/>
          </a:p>
        </p:txBody>
      </p:sp>
    </p:spTree>
    <p:extLst>
      <p:ext uri="{BB962C8B-B14F-4D97-AF65-F5344CB8AC3E}">
        <p14:creationId xmlns:p14="http://schemas.microsoft.com/office/powerpoint/2010/main" val="40589167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743200"/>
            <a:ext cx="7123113" cy="2514600"/>
          </a:xfrm>
        </p:spPr>
        <p:txBody>
          <a:bodyPr>
            <a:normAutofit/>
          </a:bodyPr>
          <a:lstStyle/>
          <a:p>
            <a:r>
              <a:rPr lang="en-US" dirty="0" smtClean="0"/>
              <a:t>Does a child’s risk of injury death vary by maltreatment allegation type?</a:t>
            </a:r>
            <a:endParaRPr lang="en-US" dirty="0"/>
          </a:p>
          <a:p>
            <a:endParaRPr lang="en-US" dirty="0"/>
          </a:p>
        </p:txBody>
      </p:sp>
      <p:sp>
        <p:nvSpPr>
          <p:cNvPr id="4" name="Title 3"/>
          <p:cNvSpPr>
            <a:spLocks noGrp="1"/>
          </p:cNvSpPr>
          <p:nvPr>
            <p:ph type="title"/>
          </p:nvPr>
        </p:nvSpPr>
        <p:spPr/>
        <p:txBody>
          <a:bodyPr/>
          <a:lstStyle/>
          <a:p>
            <a:r>
              <a:rPr lang="en-US" dirty="0" smtClean="0"/>
              <a:t>Question 4:</a:t>
            </a:r>
            <a:endParaRPr lang="en-US" dirty="0"/>
          </a:p>
        </p:txBody>
      </p:sp>
    </p:spTree>
    <p:extLst>
      <p:ext uri="{BB962C8B-B14F-4D97-AF65-F5344CB8AC3E}">
        <p14:creationId xmlns:p14="http://schemas.microsoft.com/office/powerpoint/2010/main" val="1878936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 4</a:t>
            </a:r>
            <a:endParaRPr lang="en-US" dirty="0"/>
          </a:p>
        </p:txBody>
      </p:sp>
      <p:sp>
        <p:nvSpPr>
          <p:cNvPr id="7" name="Content Placeholder 6"/>
          <p:cNvSpPr>
            <a:spLocks noGrp="1"/>
          </p:cNvSpPr>
          <p:nvPr>
            <p:ph sz="quarter" idx="1"/>
          </p:nvPr>
        </p:nvSpPr>
        <p:spPr/>
        <p:txBody>
          <a:bodyPr>
            <a:normAutofit/>
          </a:bodyPr>
          <a:lstStyle/>
          <a:p>
            <a:r>
              <a:rPr lang="en-US" dirty="0" smtClean="0">
                <a:solidFill>
                  <a:srgbClr val="FF0000"/>
                </a:solidFill>
              </a:rPr>
              <a:t>Yes.</a:t>
            </a:r>
          </a:p>
          <a:p>
            <a:r>
              <a:rPr lang="en-US" sz="2400" dirty="0"/>
              <a:t>c</a:t>
            </a:r>
            <a:r>
              <a:rPr lang="en-US" sz="2400" dirty="0" smtClean="0"/>
              <a:t>hildren </a:t>
            </a:r>
            <a:r>
              <a:rPr lang="en-US" sz="2400" dirty="0"/>
              <a:t>with a prior allegation of physical abuse were found to have </a:t>
            </a:r>
            <a:r>
              <a:rPr lang="en-US" sz="2400" i="1" dirty="0"/>
              <a:t>intentional</a:t>
            </a:r>
            <a:r>
              <a:rPr lang="en-US" sz="2400" dirty="0"/>
              <a:t> injury death rates that were dramatically higher than unreported children and children reported for neglect</a:t>
            </a:r>
          </a:p>
          <a:p>
            <a:pPr marL="365760" lvl="1" indent="0">
              <a:buNone/>
            </a:pPr>
            <a:endParaRPr lang="en-US" sz="2400" dirty="0"/>
          </a:p>
          <a:p>
            <a:r>
              <a:rPr lang="en-US" sz="2400" dirty="0"/>
              <a:t>r</a:t>
            </a:r>
            <a:r>
              <a:rPr lang="en-US" sz="2400" dirty="0" smtClean="0"/>
              <a:t>ates </a:t>
            </a:r>
            <a:r>
              <a:rPr lang="en-US" sz="2400" dirty="0"/>
              <a:t>of </a:t>
            </a:r>
            <a:r>
              <a:rPr lang="en-US" sz="2400" i="1" dirty="0"/>
              <a:t>unintentional</a:t>
            </a:r>
            <a:r>
              <a:rPr lang="en-US" sz="2400" dirty="0"/>
              <a:t> injury death </a:t>
            </a:r>
            <a:r>
              <a:rPr lang="en-US" sz="2400" dirty="0" smtClean="0"/>
              <a:t>were statistically </a:t>
            </a:r>
            <a:r>
              <a:rPr lang="en-US" sz="2400" dirty="0"/>
              <a:t>indistinguishable across allegation types</a:t>
            </a:r>
          </a:p>
          <a:p>
            <a:endParaRPr lang="en-US" dirty="0">
              <a:solidFill>
                <a:srgbClr val="FF0000"/>
              </a:solidFill>
            </a:endParaRPr>
          </a:p>
        </p:txBody>
      </p:sp>
    </p:spTree>
    <p:extLst>
      <p:ext uri="{BB962C8B-B14F-4D97-AF65-F5344CB8AC3E}">
        <p14:creationId xmlns:p14="http://schemas.microsoft.com/office/powerpoint/2010/main" val="54201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721" y="1157222"/>
            <a:ext cx="7277124" cy="532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idx="4294967295"/>
          </p:nvPr>
        </p:nvSpPr>
        <p:spPr>
          <a:xfrm>
            <a:off x="990600" y="228600"/>
            <a:ext cx="8153400" cy="990600"/>
          </a:xfrm>
        </p:spPr>
        <p:txBody>
          <a:bodyPr>
            <a:noAutofit/>
          </a:bodyPr>
          <a:lstStyle/>
          <a:p>
            <a:r>
              <a:rPr lang="en-US" sz="3200" dirty="0"/>
              <a:t>adjusted rate of injury death for </a:t>
            </a:r>
            <a:r>
              <a:rPr lang="en-US" sz="3200" dirty="0" smtClean="0"/>
              <a:t>children with a prior </a:t>
            </a:r>
            <a:r>
              <a:rPr lang="en-US" sz="3200" dirty="0" smtClean="0">
                <a:solidFill>
                  <a:srgbClr val="FF0000"/>
                </a:solidFill>
              </a:rPr>
              <a:t>physical abuse </a:t>
            </a:r>
            <a:r>
              <a:rPr lang="en-US" sz="3200" dirty="0" smtClean="0"/>
              <a:t>allegation</a:t>
            </a:r>
            <a:endParaRPr lang="en-US" sz="3200" dirty="0"/>
          </a:p>
        </p:txBody>
      </p:sp>
      <p:sp>
        <p:nvSpPr>
          <p:cNvPr id="7" name="TextBox 6"/>
          <p:cNvSpPr txBox="1"/>
          <p:nvPr/>
        </p:nvSpPr>
        <p:spPr>
          <a:xfrm>
            <a:off x="4545683" y="1785209"/>
            <a:ext cx="1013279" cy="261610"/>
          </a:xfrm>
          <a:prstGeom prst="rect">
            <a:avLst/>
          </a:prstGeom>
          <a:noFill/>
        </p:spPr>
        <p:txBody>
          <a:bodyPr wrap="square" rtlCol="0">
            <a:spAutoFit/>
          </a:bodyPr>
          <a:lstStyle/>
          <a:p>
            <a:pPr algn="ctr"/>
            <a:r>
              <a:rPr lang="en-US" sz="1100" b="1" dirty="0" smtClean="0">
                <a:solidFill>
                  <a:srgbClr val="FF0000"/>
                </a:solidFill>
              </a:rPr>
              <a:t>HR: 7.39</a:t>
            </a:r>
            <a:endParaRPr lang="en-US" sz="1100" b="1" dirty="0">
              <a:solidFill>
                <a:srgbClr val="FF0000"/>
              </a:solidFill>
            </a:endParaRPr>
          </a:p>
        </p:txBody>
      </p:sp>
      <p:sp>
        <p:nvSpPr>
          <p:cNvPr id="8" name="TextBox 7"/>
          <p:cNvSpPr txBox="1"/>
          <p:nvPr/>
        </p:nvSpPr>
        <p:spPr>
          <a:xfrm>
            <a:off x="2481921" y="3183408"/>
            <a:ext cx="1013279" cy="261610"/>
          </a:xfrm>
          <a:prstGeom prst="rect">
            <a:avLst/>
          </a:prstGeom>
          <a:noFill/>
        </p:spPr>
        <p:txBody>
          <a:bodyPr wrap="square" rtlCol="0">
            <a:spAutoFit/>
          </a:bodyPr>
          <a:lstStyle/>
          <a:p>
            <a:pPr algn="ctr"/>
            <a:r>
              <a:rPr lang="en-US" sz="1100" b="1" dirty="0" smtClean="0">
                <a:solidFill>
                  <a:srgbClr val="FF0000"/>
                </a:solidFill>
              </a:rPr>
              <a:t>HR: 1.81</a:t>
            </a:r>
            <a:endParaRPr lang="en-US" sz="1100" b="1" dirty="0">
              <a:solidFill>
                <a:srgbClr val="FF0000"/>
              </a:solidFill>
            </a:endParaRPr>
          </a:p>
        </p:txBody>
      </p:sp>
      <p:sp>
        <p:nvSpPr>
          <p:cNvPr id="9" name="TextBox 8"/>
          <p:cNvSpPr txBox="1"/>
          <p:nvPr/>
        </p:nvSpPr>
        <p:spPr>
          <a:xfrm>
            <a:off x="6884287" y="4551568"/>
            <a:ext cx="1013279" cy="261610"/>
          </a:xfrm>
          <a:prstGeom prst="rect">
            <a:avLst/>
          </a:prstGeom>
          <a:noFill/>
        </p:spPr>
        <p:txBody>
          <a:bodyPr wrap="square" rtlCol="0">
            <a:spAutoFit/>
          </a:bodyPr>
          <a:lstStyle/>
          <a:p>
            <a:pPr algn="ctr"/>
            <a:r>
              <a:rPr lang="en-US" sz="1100" b="1" dirty="0" smtClean="0">
                <a:solidFill>
                  <a:srgbClr val="FF0000"/>
                </a:solidFill>
              </a:rPr>
              <a:t>HR: 38.49</a:t>
            </a:r>
            <a:endParaRPr lang="en-US" sz="1100" b="1" dirty="0">
              <a:solidFill>
                <a:srgbClr val="FF0000"/>
              </a:solidFill>
            </a:endParaRPr>
          </a:p>
        </p:txBody>
      </p:sp>
    </p:spTree>
    <p:extLst>
      <p:ext uri="{BB962C8B-B14F-4D97-AF65-F5344CB8AC3E}">
        <p14:creationId xmlns:p14="http://schemas.microsoft.com/office/powerpoint/2010/main" val="1825332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8148637" cy="592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2511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normAutofit/>
          </a:bodyPr>
          <a:lstStyle/>
          <a:p>
            <a:r>
              <a:rPr lang="en-US" sz="2400" dirty="0" smtClean="0"/>
              <a:t>the </a:t>
            </a:r>
            <a:r>
              <a:rPr lang="en-US" sz="2400" dirty="0"/>
              <a:t>heightened rate of death associated with a physical abuse allegation has been little </a:t>
            </a:r>
            <a:r>
              <a:rPr lang="en-US" sz="2400" dirty="0" smtClean="0"/>
              <a:t>discussed, despite its suggestion in other data sources (e.g., NCANDS)</a:t>
            </a:r>
          </a:p>
          <a:p>
            <a:pPr marL="0" indent="0">
              <a:buNone/>
            </a:pPr>
            <a:endParaRPr lang="en-US" sz="2400" dirty="0" smtClean="0"/>
          </a:p>
          <a:p>
            <a:r>
              <a:rPr lang="en-US" sz="2400" i="1" dirty="0" smtClean="0"/>
              <a:t>use of a physical abuse allegation involving </a:t>
            </a:r>
            <a:r>
              <a:rPr lang="en-US" sz="2400" i="1" dirty="0"/>
              <a:t>a young child as a method for strategically tailoring the level of service and monitoring that </a:t>
            </a:r>
            <a:r>
              <a:rPr lang="en-US" sz="2400" i="1" dirty="0" smtClean="0"/>
              <a:t>follow?</a:t>
            </a:r>
          </a:p>
          <a:p>
            <a:pPr marL="0" indent="0">
              <a:buNone/>
            </a:pPr>
            <a:endParaRPr lang="en-US" sz="2400" i="1" dirty="0" smtClean="0"/>
          </a:p>
          <a:p>
            <a:r>
              <a:rPr lang="en-US" sz="2400" i="1" dirty="0" smtClean="0"/>
              <a:t>these </a:t>
            </a:r>
            <a:r>
              <a:rPr lang="en-US" sz="2400" i="1" dirty="0"/>
              <a:t>children represent only a small fraction of all children reported to CPS, providing an easy group to </a:t>
            </a:r>
            <a:r>
              <a:rPr lang="en-US" sz="2400" i="1" dirty="0" smtClean="0"/>
              <a:t>target (12%)…</a:t>
            </a:r>
            <a:endParaRPr lang="en-US" sz="2400" i="1" dirty="0"/>
          </a:p>
        </p:txBody>
      </p:sp>
    </p:spTree>
    <p:extLst>
      <p:ext uri="{BB962C8B-B14F-4D97-AF65-F5344CB8AC3E}">
        <p14:creationId xmlns:p14="http://schemas.microsoft.com/office/powerpoint/2010/main" val="19861989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solidFill>
                  <a:srgbClr val="0070C0"/>
                </a:solidFill>
                <a:hlinkClick r:id="rId2"/>
              </a:rPr>
              <a:t>eputnamhornstein@berkeley.edu</a:t>
            </a:r>
            <a:endParaRPr lang="en-US" dirty="0" smtClean="0">
              <a:solidFill>
                <a:srgbClr val="0070C0"/>
              </a:solidFill>
            </a:endParaRPr>
          </a:p>
          <a:p>
            <a:r>
              <a:rPr lang="en-US" dirty="0" smtClean="0"/>
              <a:t>510.643-4358 (w)</a:t>
            </a:r>
          </a:p>
          <a:p>
            <a:r>
              <a:rPr lang="en-US" dirty="0" smtClean="0"/>
              <a:t>917.282.7861 (c)</a:t>
            </a:r>
            <a:endParaRPr lang="en-US" dirty="0"/>
          </a:p>
        </p:txBody>
      </p:sp>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98506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282160" cy="601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399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54" y="381000"/>
            <a:ext cx="8284045"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022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(what we </a:t>
            </a:r>
            <a:r>
              <a:rPr lang="en-US" i="1" u="sng" dirty="0" smtClean="0"/>
              <a:t>don’t</a:t>
            </a:r>
            <a:r>
              <a:rPr lang="en-US" dirty="0" smtClean="0"/>
              <a:t> know)</a:t>
            </a:r>
            <a:endParaRPr lang="en-US" dirty="0"/>
          </a:p>
        </p:txBody>
      </p:sp>
      <p:sp>
        <p:nvSpPr>
          <p:cNvPr id="4" name="Title 3"/>
          <p:cNvSpPr>
            <a:spLocks noGrp="1"/>
          </p:cNvSpPr>
          <p:nvPr>
            <p:ph type="title"/>
          </p:nvPr>
        </p:nvSpPr>
        <p:spPr/>
        <p:txBody>
          <a:bodyPr/>
          <a:lstStyle/>
          <a:p>
            <a:r>
              <a:rPr lang="en-US" dirty="0"/>
              <a:t>l</a:t>
            </a:r>
            <a:r>
              <a:rPr lang="en-US" dirty="0" smtClean="0"/>
              <a:t>imitations of CPS data</a:t>
            </a:r>
            <a:endParaRPr lang="en-US" dirty="0"/>
          </a:p>
        </p:txBody>
      </p:sp>
    </p:spTree>
    <p:extLst>
      <p:ext uri="{BB962C8B-B14F-4D97-AF65-F5344CB8AC3E}">
        <p14:creationId xmlns:p14="http://schemas.microsoft.com/office/powerpoint/2010/main" val="6871744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14054</TotalTime>
  <Words>2629</Words>
  <Application>Microsoft Office PowerPoint</Application>
  <PresentationFormat>On-screen Show (4:3)</PresentationFormat>
  <Paragraphs>369</Paragraphs>
  <Slides>61</Slides>
  <Notes>17</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Median</vt:lpstr>
      <vt:lpstr>Office Theme</vt:lpstr>
      <vt:lpstr>A Population-Level Examination of Non-Fatal &amp; Fatal Maltreatment in California: What are the risks and what can we do?</vt:lpstr>
      <vt:lpstr>acknowledgements</vt:lpstr>
      <vt:lpstr>background</vt:lpstr>
      <vt:lpstr>overview </vt:lpstr>
      <vt:lpstr>“big picture” trends</vt:lpstr>
      <vt:lpstr>PowerPoint Presentation</vt:lpstr>
      <vt:lpstr>PowerPoint Presentation</vt:lpstr>
      <vt:lpstr>PowerPoint Presentation</vt:lpstr>
      <vt:lpstr>limitations of CPS data</vt:lpstr>
      <vt:lpstr>the iceberg analogy</vt:lpstr>
      <vt:lpstr>a “snapshot” of victims</vt:lpstr>
      <vt:lpstr>a bit about a public health approach</vt:lpstr>
      <vt:lpstr>public health</vt:lpstr>
      <vt:lpstr>the incorporation of child maltreatment</vt:lpstr>
      <vt:lpstr>child maltreatment as a public health problem</vt:lpstr>
      <vt:lpstr>a public health approach to child maltreatment</vt:lpstr>
      <vt:lpstr>strengths of a public health approach</vt:lpstr>
      <vt:lpstr>a public health model in California</vt:lpstr>
      <vt:lpstr>expanded surveillance of child victims</vt:lpstr>
      <vt:lpstr>record linkages 101</vt:lpstr>
      <vt:lpstr>linked dataset</vt:lpstr>
      <vt:lpstr>what have we done with these data?</vt:lpstr>
      <vt:lpstr>identification of risk factors</vt:lpstr>
      <vt:lpstr>birth record variables</vt:lpstr>
      <vt:lpstr>and what have we learned?</vt:lpstr>
      <vt:lpstr>selected findings…</vt:lpstr>
      <vt:lpstr>PowerPoint Presentation</vt:lpstr>
      <vt:lpstr>PowerPoint Presentation</vt:lpstr>
      <vt:lpstr>PowerPoint Presentation</vt:lpstr>
      <vt:lpstr>PowerPoint Presentation</vt:lpstr>
      <vt:lpstr>what can we do with these data?</vt:lpstr>
      <vt:lpstr>an epidemiologic risk assessment tool?</vt:lpstr>
      <vt:lpstr>administered at birth?</vt:lpstr>
      <vt:lpstr>recognizing the risk associated with the  presence of multiple risk factors…</vt:lpstr>
      <vt:lpstr>summary</vt:lpstr>
      <vt:lpstr>discussion</vt:lpstr>
      <vt:lpstr>what about death records?</vt:lpstr>
      <vt:lpstr>child maltreatment fatalities</vt:lpstr>
      <vt:lpstr>child death review teams (CDRTs)</vt:lpstr>
      <vt:lpstr>missing epidemiological context</vt:lpstr>
      <vt:lpstr>how have we analyzed death records?</vt:lpstr>
      <vt:lpstr>analysis of linked death records</vt:lpstr>
      <vt:lpstr>descriptive findings</vt:lpstr>
      <vt:lpstr>Cumulative rates of injury death by age 5, per 100,000</vt:lpstr>
      <vt:lpstr>prior non-fatal cps contact among fatally injured children</vt:lpstr>
      <vt:lpstr>Question 1:</vt:lpstr>
      <vt:lpstr>Answer 1</vt:lpstr>
      <vt:lpstr>adjusted rate of injury death for children with a prior allegation of maltreatment, by cause of death</vt:lpstr>
      <vt:lpstr>discussion</vt:lpstr>
      <vt:lpstr>Question 2:</vt:lpstr>
      <vt:lpstr>Answer 2</vt:lpstr>
      <vt:lpstr>adjusted rate of injury death for children who were “evaluated out”</vt:lpstr>
      <vt:lpstr>discussion</vt:lpstr>
      <vt:lpstr>Question 3:</vt:lpstr>
      <vt:lpstr>Answer 3</vt:lpstr>
      <vt:lpstr>discussion</vt:lpstr>
      <vt:lpstr>Question 4:</vt:lpstr>
      <vt:lpstr>Answer 4</vt:lpstr>
      <vt:lpstr>adjusted rate of injury death for children with a prior physical abuse allegation</vt:lpstr>
      <vt:lpstr>discussion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EPH</dc:creator>
  <cp:lastModifiedBy>EPH</cp:lastModifiedBy>
  <cp:revision>247</cp:revision>
  <cp:lastPrinted>2011-03-30T16:00:19Z</cp:lastPrinted>
  <dcterms:created xsi:type="dcterms:W3CDTF">2011-02-18T07:53:01Z</dcterms:created>
  <dcterms:modified xsi:type="dcterms:W3CDTF">2011-06-02T17:05:46Z</dcterms:modified>
</cp:coreProperties>
</file>