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7" r:id="rId2"/>
    <p:sldId id="259" r:id="rId3"/>
    <p:sldId id="260" r:id="rId4"/>
    <p:sldId id="262" r:id="rId5"/>
    <p:sldId id="265" r:id="rId6"/>
    <p:sldId id="263" r:id="rId7"/>
    <p:sldId id="266" r:id="rId8"/>
    <p:sldId id="269" r:id="rId9"/>
    <p:sldId id="270" r:id="rId10"/>
    <p:sldId id="271" r:id="rId11"/>
    <p:sldId id="272" r:id="rId12"/>
    <p:sldId id="274" r:id="rId13"/>
    <p:sldId id="275" r:id="rId14"/>
    <p:sldId id="276" r:id="rId15"/>
    <p:sldId id="278"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75" autoAdjust="0"/>
    <p:restoredTop sz="94660"/>
  </p:normalViewPr>
  <p:slideViewPr>
    <p:cSldViewPr snapToGrid="0">
      <p:cViewPr varScale="1">
        <p:scale>
          <a:sx n="43" d="100"/>
          <a:sy n="43" d="100"/>
        </p:scale>
        <p:origin x="58" y="5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21A494-CF27-4E82-B8EA-92BE77F0D687}" type="datetimeFigureOut">
              <a:rPr lang="en-US" smtClean="0"/>
              <a:t>8/16/2017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C129-00F1-43A2-821B-69BD546E8D54}" type="slidenum">
              <a:rPr lang="en-US" smtClean="0"/>
              <a:t>‹#›</a:t>
            </a:fld>
            <a:endParaRPr lang="en-US"/>
          </a:p>
        </p:txBody>
      </p:sp>
    </p:spTree>
    <p:extLst>
      <p:ext uri="{BB962C8B-B14F-4D97-AF65-F5344CB8AC3E}">
        <p14:creationId xmlns:p14="http://schemas.microsoft.com/office/powerpoint/2010/main" val="336905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A7BCCBF-A045-498B-ACA6-1B5F75AF9FAC}" type="slidenum">
              <a:rPr lang="en-US" smtClean="0"/>
              <a:pPr/>
              <a:t>1</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dirty="0" smtClean="0"/>
              <a:t>Contributors: Bryn King, Barbara</a:t>
            </a:r>
            <a:r>
              <a:rPr lang="en-US" baseline="0" dirty="0" smtClean="0"/>
              <a:t> Needell, William Dawson, Daniel Webster, and Joseph Magruder</a:t>
            </a:r>
          </a:p>
          <a:p>
            <a:pPr eaLnBrk="1" hangingPunct="1"/>
            <a:r>
              <a:rPr lang="en-US" baseline="0" dirty="0" smtClean="0"/>
              <a:t>Last update: August 2015</a:t>
            </a:r>
            <a:endParaRPr lang="en-US" dirty="0" smtClean="0"/>
          </a:p>
        </p:txBody>
      </p:sp>
    </p:spTree>
    <p:extLst>
      <p:ext uri="{BB962C8B-B14F-4D97-AF65-F5344CB8AC3E}">
        <p14:creationId xmlns:p14="http://schemas.microsoft.com/office/powerpoint/2010/main" val="2052866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10</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668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11</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8721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12</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902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13</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914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14</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7945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48FF63-F862-4A13-B8AF-5968F9CABBCF}" type="slidenum">
              <a:rPr lang="en-US" smtClean="0"/>
              <a:t>16</a:t>
            </a:fld>
            <a:endParaRPr lang="en-US"/>
          </a:p>
        </p:txBody>
      </p:sp>
    </p:spTree>
    <p:extLst>
      <p:ext uri="{BB962C8B-B14F-4D97-AF65-F5344CB8AC3E}">
        <p14:creationId xmlns:p14="http://schemas.microsoft.com/office/powerpoint/2010/main" val="256752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2</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453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3</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4486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4</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6448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5</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5618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6</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02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7</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960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8</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033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BED1D8-BC12-4152-B842-7B38E034371A}" type="slidenum">
              <a:rPr lang="en-US" altLang="en-US" smtClean="0"/>
              <a:pPr>
                <a:spcBef>
                  <a:spcPct val="0"/>
                </a:spcBef>
              </a:pPr>
              <a:t>9</a:t>
            </a:fld>
            <a:endParaRPr lang="en-US" altLang="en-US" smtClean="0"/>
          </a:p>
        </p:txBody>
      </p:sp>
      <p:sp>
        <p:nvSpPr>
          <p:cNvPr id="13315" name="Rectangle 2"/>
          <p:cNvSpPr>
            <a:spLocks noGrp="1" noRot="1" noChangeAspect="1" noChangeArrowheads="1" noTextEdit="1"/>
          </p:cNvSpPr>
          <p:nvPr>
            <p:ph type="sldImg"/>
          </p:nvPr>
        </p:nvSpPr>
        <p:spPr>
          <a:xfrm>
            <a:off x="358775" y="142875"/>
            <a:ext cx="6142038" cy="4608513"/>
          </a:xfrm>
          <a:ln/>
        </p:spPr>
      </p:sp>
      <p:sp>
        <p:nvSpPr>
          <p:cNvPr id="13316" name="Rectangle 3"/>
          <p:cNvSpPr>
            <a:spLocks noGrp="1" noChangeArrowheads="1"/>
          </p:cNvSpPr>
          <p:nvPr>
            <p:ph type="body" idx="1"/>
          </p:nvPr>
        </p:nvSpPr>
        <p:spPr>
          <a:xfrm>
            <a:off x="912813" y="4416425"/>
            <a:ext cx="5032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7" tIns="43243" rIns="86487" bIns="43243"/>
          <a:lstStyle/>
          <a:p>
            <a:pPr defTabSz="938213"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31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9ABABC-2E3C-44EA-BA03-0CD57CC58D24}"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3204514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ABABC-2E3C-44EA-BA03-0CD57CC58D24}"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373118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ABABC-2E3C-44EA-BA03-0CD57CC58D24}"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121753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ABABC-2E3C-44EA-BA03-0CD57CC58D24}"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35265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ABABC-2E3C-44EA-BA03-0CD57CC58D24}"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297253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ABABC-2E3C-44EA-BA03-0CD57CC58D24}"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3234882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9ABABC-2E3C-44EA-BA03-0CD57CC58D24}"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2729268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9ABABC-2E3C-44EA-BA03-0CD57CC58D24}"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263721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ABABC-2E3C-44EA-BA03-0CD57CC58D24}"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76489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ABABC-2E3C-44EA-BA03-0CD57CC58D24}"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219078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ABABC-2E3C-44EA-BA03-0CD57CC58D24}"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D332E-4DA8-4628-A4B9-709B1134B582}" type="slidenum">
              <a:rPr lang="en-US" smtClean="0"/>
              <a:t>‹#›</a:t>
            </a:fld>
            <a:endParaRPr lang="en-US"/>
          </a:p>
        </p:txBody>
      </p:sp>
    </p:spTree>
    <p:extLst>
      <p:ext uri="{BB962C8B-B14F-4D97-AF65-F5344CB8AC3E}">
        <p14:creationId xmlns:p14="http://schemas.microsoft.com/office/powerpoint/2010/main" val="202386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ABABC-2E3C-44EA-BA03-0CD57CC58D24}" type="datetimeFigureOut">
              <a:rPr lang="en-US" smtClean="0"/>
              <a:t>8/16/2017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D332E-4DA8-4628-A4B9-709B1134B582}" type="slidenum">
              <a:rPr lang="en-US" smtClean="0"/>
              <a:t>‹#›</a:t>
            </a:fld>
            <a:endParaRPr lang="en-US"/>
          </a:p>
        </p:txBody>
      </p:sp>
    </p:spTree>
    <p:extLst>
      <p:ext uri="{BB962C8B-B14F-4D97-AF65-F5344CB8AC3E}">
        <p14:creationId xmlns:p14="http://schemas.microsoft.com/office/powerpoint/2010/main" val="3490097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7791" y="1161131"/>
            <a:ext cx="8488417" cy="1219200"/>
          </a:xfrm>
        </p:spPr>
        <p:txBody>
          <a:bodyPr>
            <a:noAutofit/>
          </a:bodyPr>
          <a:lstStyle/>
          <a:p>
            <a:pPr>
              <a:lnSpc>
                <a:spcPts val="3800"/>
              </a:lnSpc>
            </a:pPr>
            <a:r>
              <a:rPr lang="en-US" sz="4000" b="1" spc="-150" dirty="0" smtClean="0">
                <a:solidFill>
                  <a:schemeClr val="accent5">
                    <a:lumMod val="75000"/>
                  </a:schemeClr>
                </a:solidFill>
              </a:rPr>
              <a:t>Everything you always wanted to know about </a:t>
            </a:r>
            <a:br>
              <a:rPr lang="en-US" sz="4000" b="1" spc="-150" dirty="0" smtClean="0">
                <a:solidFill>
                  <a:schemeClr val="accent5">
                    <a:lumMod val="75000"/>
                  </a:schemeClr>
                </a:solidFill>
              </a:rPr>
            </a:br>
            <a:r>
              <a:rPr lang="en-US" sz="4000" b="1" spc="-150" dirty="0" smtClean="0">
                <a:solidFill>
                  <a:schemeClr val="accent5">
                    <a:lumMod val="75000"/>
                  </a:schemeClr>
                </a:solidFill>
              </a:rPr>
              <a:t>S*- </a:t>
            </a:r>
            <a:r>
              <a:rPr lang="en-US" sz="4000" b="1" spc="-150" dirty="0" err="1" smtClean="0">
                <a:solidFill>
                  <a:schemeClr val="accent5">
                    <a:lumMod val="75000"/>
                  </a:schemeClr>
                </a:solidFill>
              </a:rPr>
              <a:t>urvival</a:t>
            </a:r>
            <a:r>
              <a:rPr lang="en-US" sz="4000" b="1" spc="-150" dirty="0" smtClean="0">
                <a:solidFill>
                  <a:schemeClr val="accent5">
                    <a:lumMod val="75000"/>
                  </a:schemeClr>
                </a:solidFill>
              </a:rPr>
              <a:t> Curves</a:t>
            </a:r>
            <a:br>
              <a:rPr lang="en-US" sz="4000" b="1" spc="-150" dirty="0" smtClean="0">
                <a:solidFill>
                  <a:schemeClr val="accent5">
                    <a:lumMod val="75000"/>
                  </a:schemeClr>
                </a:solidFill>
              </a:rPr>
            </a:br>
            <a:r>
              <a:rPr lang="en-US" sz="3200" b="1" i="1" dirty="0" smtClean="0">
                <a:solidFill>
                  <a:schemeClr val="accent5">
                    <a:lumMod val="75000"/>
                  </a:schemeClr>
                </a:solidFill>
              </a:rPr>
              <a:t>(*But were afraid to ask!)</a:t>
            </a:r>
            <a:endParaRPr lang="en-US" sz="1800" b="1" i="1" dirty="0" smtClean="0">
              <a:solidFill>
                <a:schemeClr val="accent5">
                  <a:lumMod val="75000"/>
                </a:schemeClr>
              </a:solidFill>
            </a:endParaRPr>
          </a:p>
        </p:txBody>
      </p:sp>
      <p:sp>
        <p:nvSpPr>
          <p:cNvPr id="2051" name="Rectangle 3"/>
          <p:cNvSpPr>
            <a:spLocks noGrp="1" noChangeArrowheads="1"/>
          </p:cNvSpPr>
          <p:nvPr>
            <p:ph type="subTitle" idx="1"/>
          </p:nvPr>
        </p:nvSpPr>
        <p:spPr>
          <a:xfrm>
            <a:off x="609600" y="2633980"/>
            <a:ext cx="7924800" cy="3352800"/>
          </a:xfrm>
        </p:spPr>
        <p:txBody>
          <a:bodyPr>
            <a:normAutofit/>
          </a:bodyPr>
          <a:lstStyle/>
          <a:p>
            <a:pPr eaLnBrk="1" hangingPunct="1">
              <a:lnSpc>
                <a:spcPts val="1600"/>
              </a:lnSpc>
              <a:spcBef>
                <a:spcPts val="0"/>
              </a:spcBef>
            </a:pPr>
            <a:r>
              <a:rPr lang="en-US" sz="1800" dirty="0" smtClean="0">
                <a:solidFill>
                  <a:schemeClr val="tx1"/>
                </a:solidFill>
              </a:rPr>
              <a:t>California Child Welfare Indicators Project</a:t>
            </a:r>
          </a:p>
          <a:p>
            <a:pPr eaLnBrk="1" hangingPunct="1">
              <a:lnSpc>
                <a:spcPts val="1600"/>
              </a:lnSpc>
              <a:spcBef>
                <a:spcPts val="0"/>
              </a:spcBef>
            </a:pPr>
            <a:r>
              <a:rPr lang="en-US" sz="1800" dirty="0" smtClean="0">
                <a:solidFill>
                  <a:schemeClr val="tx1"/>
                </a:solidFill>
              </a:rPr>
              <a:t>Center for Social Services Research </a:t>
            </a:r>
          </a:p>
          <a:p>
            <a:pPr eaLnBrk="1" hangingPunct="1">
              <a:lnSpc>
                <a:spcPts val="1600"/>
              </a:lnSpc>
              <a:spcBef>
                <a:spcPts val="0"/>
              </a:spcBef>
            </a:pPr>
            <a:r>
              <a:rPr lang="en-US" sz="1800" dirty="0" smtClean="0">
                <a:solidFill>
                  <a:schemeClr val="tx1"/>
                </a:solidFill>
              </a:rPr>
              <a:t>School of Social Welfare</a:t>
            </a:r>
          </a:p>
          <a:p>
            <a:pPr eaLnBrk="1" hangingPunct="1">
              <a:lnSpc>
                <a:spcPts val="1600"/>
              </a:lnSpc>
              <a:spcBef>
                <a:spcPts val="0"/>
              </a:spcBef>
            </a:pPr>
            <a:r>
              <a:rPr lang="en-US" sz="1800" dirty="0" smtClean="0">
                <a:solidFill>
                  <a:schemeClr val="tx1"/>
                </a:solidFill>
              </a:rPr>
              <a:t>University of California, Berkeley</a:t>
            </a:r>
          </a:p>
          <a:p>
            <a:pPr eaLnBrk="1" hangingPunct="1">
              <a:lnSpc>
                <a:spcPts val="1600"/>
              </a:lnSpc>
              <a:spcBef>
                <a:spcPts val="0"/>
              </a:spcBef>
            </a:pPr>
            <a:endParaRPr lang="en-US" sz="1400" dirty="0" smtClean="0">
              <a:solidFill>
                <a:schemeClr val="tx1"/>
              </a:solidFill>
            </a:endParaRPr>
          </a:p>
          <a:p>
            <a:pPr>
              <a:lnSpc>
                <a:spcPts val="1600"/>
              </a:lnSpc>
              <a:spcBef>
                <a:spcPts val="0"/>
              </a:spcBef>
            </a:pPr>
            <a:r>
              <a:rPr lang="en-US" sz="1400" dirty="0">
                <a:solidFill>
                  <a:schemeClr val="tx2">
                    <a:lumMod val="60000"/>
                    <a:lumOff val="40000"/>
                  </a:schemeClr>
                </a:solidFill>
              </a:rPr>
              <a:t>http://cssr.berkeley.edu/ucb_childwelfare/</a:t>
            </a:r>
          </a:p>
          <a:p>
            <a:pPr eaLnBrk="1" hangingPunct="1"/>
            <a:endParaRPr lang="en-US" sz="100" i="1" dirty="0" smtClean="0">
              <a:solidFill>
                <a:schemeClr val="tx1"/>
              </a:solidFill>
            </a:endParaRPr>
          </a:p>
          <a:p>
            <a:pPr eaLnBrk="1" hangingPunct="1"/>
            <a:r>
              <a:rPr lang="en-US" sz="1600" i="1" dirty="0" smtClean="0">
                <a:solidFill>
                  <a:schemeClr val="tx1"/>
                </a:solidFill>
              </a:rPr>
              <a:t>The California Child Welfare Indicators Project (CCWIP) is a collaboration of the California Department of Social Services and the School of Social Welfare, University of California at Berkeley, and is supported by the California Department of Social Services and the Stuart Foundation</a:t>
            </a:r>
            <a:endParaRPr lang="en-US" sz="1200" i="1" dirty="0" smtClean="0">
              <a:solidFill>
                <a:schemeClr val="tx1"/>
              </a:solidFill>
            </a:endParaRPr>
          </a:p>
          <a:p>
            <a:pPr eaLnBrk="1" hangingPunct="1">
              <a:lnSpc>
                <a:spcPct val="80000"/>
              </a:lnSpc>
            </a:pPr>
            <a:endParaRPr lang="en-US" sz="1050" dirty="0" smtClean="0">
              <a:solidFill>
                <a:schemeClr val="tx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7200" y="5181600"/>
            <a:ext cx="660400" cy="12700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400" y="6375400"/>
            <a:ext cx="2540000" cy="177800"/>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5220" y="5257800"/>
            <a:ext cx="2464361" cy="635145"/>
          </a:xfrm>
          <a:prstGeom prst="rect">
            <a:avLst/>
          </a:prstGeom>
        </p:spPr>
      </p:pic>
      <p:grpSp>
        <p:nvGrpSpPr>
          <p:cNvPr id="13" name="Group 12"/>
          <p:cNvGrpSpPr/>
          <p:nvPr/>
        </p:nvGrpSpPr>
        <p:grpSpPr>
          <a:xfrm>
            <a:off x="4073539" y="5257800"/>
            <a:ext cx="1946261" cy="1041400"/>
            <a:chOff x="4064001" y="5334000"/>
            <a:chExt cx="1946261" cy="1041400"/>
          </a:xfrm>
        </p:grpSpPr>
        <p:pic>
          <p:nvPicPr>
            <p:cNvPr id="14" name="Picture 13" descr="UC Berkeley Primary Logo Berkeley Blue.jpg"/>
            <p:cNvPicPr>
              <a:picLocks noChangeAspect="1"/>
            </p:cNvPicPr>
            <p:nvPr/>
          </p:nvPicPr>
          <p:blipFill>
            <a:blip r:embed="rId6" cstate="print"/>
            <a:stretch>
              <a:fillRect/>
            </a:stretch>
          </p:blipFill>
          <p:spPr>
            <a:xfrm>
              <a:off x="4064001" y="5334000"/>
              <a:ext cx="1822702" cy="560950"/>
            </a:xfrm>
            <a:prstGeom prst="rect">
              <a:avLst/>
            </a:prstGeom>
          </p:spPr>
        </p:pic>
        <p:pic>
          <p:nvPicPr>
            <p:cNvPr id="15" name="Picture 2" descr="C:\Users\Bryn King\Downloads\2014.logo.californiagold.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64001" y="6062980"/>
              <a:ext cx="1946261" cy="312420"/>
            </a:xfrm>
            <a:prstGeom prst="rect">
              <a:avLst/>
            </a:prstGeom>
            <a:noFill/>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val="33898922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a:t>
            </a:r>
            <a:r>
              <a:rPr lang="en-US" sz="3200" b="1" dirty="0" smtClean="0">
                <a:solidFill>
                  <a:schemeClr val="accent2"/>
                </a:solidFill>
              </a:rPr>
              <a:t>Curve Quartiles</a:t>
            </a:r>
            <a:endParaRPr lang="en-US" sz="3200" b="1" dirty="0">
              <a:solidFill>
                <a:schemeClr val="accent2"/>
              </a:solidFill>
            </a:endParaRPr>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26029" y="3386546"/>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6232" y="5364505"/>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5503409" y="1429270"/>
            <a:ext cx="3183391" cy="1253898"/>
            <a:chOff x="1682523" y="479651"/>
            <a:chExt cx="5648325" cy="2363561"/>
          </a:xfrm>
        </p:grpSpPr>
        <p:pic>
          <p:nvPicPr>
            <p:cNvPr id="18" name="Picture 17"/>
            <p:cNvPicPr>
              <a:picLocks noChangeAspect="1"/>
            </p:cNvPicPr>
            <p:nvPr/>
          </p:nvPicPr>
          <p:blipFill>
            <a:blip r:embed="rId4"/>
            <a:stretch>
              <a:fillRect/>
            </a:stretch>
          </p:blipFill>
          <p:spPr>
            <a:xfrm>
              <a:off x="1682523" y="479651"/>
              <a:ext cx="5648325" cy="1914525"/>
            </a:xfrm>
            <a:prstGeom prst="rect">
              <a:avLst/>
            </a:prstGeom>
          </p:spPr>
        </p:pic>
        <p:pic>
          <p:nvPicPr>
            <p:cNvPr id="19" name="Picture 18"/>
            <p:cNvPicPr>
              <a:picLocks noChangeAspect="1"/>
            </p:cNvPicPr>
            <p:nvPr/>
          </p:nvPicPr>
          <p:blipFill>
            <a:blip r:embed="rId5"/>
            <a:stretch>
              <a:fillRect/>
            </a:stretch>
          </p:blipFill>
          <p:spPr>
            <a:xfrm>
              <a:off x="1720623" y="2338387"/>
              <a:ext cx="5610225" cy="504825"/>
            </a:xfrm>
            <a:prstGeom prst="rect">
              <a:avLst/>
            </a:prstGeom>
          </p:spPr>
        </p:pic>
      </p:grpSp>
      <p:sp>
        <p:nvSpPr>
          <p:cNvPr id="2" name="Oval 1"/>
          <p:cNvSpPr/>
          <p:nvPr/>
        </p:nvSpPr>
        <p:spPr>
          <a:xfrm>
            <a:off x="6270173" y="2444948"/>
            <a:ext cx="433251" cy="2382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482090" y="6377837"/>
            <a:ext cx="253093" cy="153888"/>
          </a:xfrm>
          <a:prstGeom prst="rect">
            <a:avLst/>
          </a:prstGeom>
          <a:noFill/>
        </p:spPr>
        <p:txBody>
          <a:bodyPr wrap="square" lIns="0" tIns="0" rIns="0" bIns="0" rtlCol="0">
            <a:spAutoFit/>
          </a:bodyPr>
          <a:lstStyle/>
          <a:p>
            <a:r>
              <a:rPr lang="en-US" sz="1000" b="1" dirty="0" smtClean="0">
                <a:solidFill>
                  <a:schemeClr val="accent5"/>
                </a:solidFill>
              </a:rPr>
              <a:t>1.7</a:t>
            </a:r>
            <a:endParaRPr lang="en-US" b="1" dirty="0">
              <a:solidFill>
                <a:schemeClr val="accent5"/>
              </a:solidFill>
            </a:endParaRPr>
          </a:p>
        </p:txBody>
      </p:sp>
      <p:grpSp>
        <p:nvGrpSpPr>
          <p:cNvPr id="15" name="Group 14"/>
          <p:cNvGrpSpPr/>
          <p:nvPr/>
        </p:nvGrpSpPr>
        <p:grpSpPr>
          <a:xfrm>
            <a:off x="1828800" y="2376668"/>
            <a:ext cx="1811867" cy="1009877"/>
            <a:chOff x="1828800" y="2376668"/>
            <a:chExt cx="1811867" cy="1009877"/>
          </a:xfrm>
        </p:grpSpPr>
        <p:sp>
          <p:nvSpPr>
            <p:cNvPr id="7" name="Right Brace 6"/>
            <p:cNvSpPr/>
            <p:nvPr/>
          </p:nvSpPr>
          <p:spPr>
            <a:xfrm>
              <a:off x="1828800" y="2376668"/>
              <a:ext cx="293914" cy="1009877"/>
            </a:xfrm>
            <a:prstGeom prst="rightBrace">
              <a:avLst>
                <a:gd name="adj1" fmla="val 0"/>
                <a:gd name="adj2" fmla="val 54484"/>
              </a:avLst>
            </a:prstGeom>
            <a:ln w="95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2128154" y="2764812"/>
              <a:ext cx="1512513" cy="307777"/>
            </a:xfrm>
            <a:prstGeom prst="rect">
              <a:avLst/>
            </a:prstGeom>
            <a:noFill/>
          </p:spPr>
          <p:txBody>
            <a:bodyPr wrap="square" rtlCol="0">
              <a:spAutoFit/>
            </a:bodyPr>
            <a:lstStyle/>
            <a:p>
              <a:r>
                <a:rPr lang="en-US" sz="1400" dirty="0" smtClean="0">
                  <a:solidFill>
                    <a:srgbClr val="C00000"/>
                  </a:solidFill>
                </a:rPr>
                <a:t>1</a:t>
              </a:r>
              <a:r>
                <a:rPr lang="en-US" sz="1400" baseline="30000" dirty="0" smtClean="0">
                  <a:solidFill>
                    <a:srgbClr val="C00000"/>
                  </a:solidFill>
                </a:rPr>
                <a:t>st</a:t>
              </a:r>
              <a:r>
                <a:rPr lang="en-US" sz="1400" dirty="0" smtClean="0">
                  <a:solidFill>
                    <a:srgbClr val="C00000"/>
                  </a:solidFill>
                </a:rPr>
                <a:t> quartile exiting</a:t>
              </a:r>
              <a:endParaRPr lang="en-US" sz="1400" dirty="0">
                <a:solidFill>
                  <a:srgbClr val="C00000"/>
                </a:solidFill>
              </a:endParaRPr>
            </a:p>
          </p:txBody>
        </p:sp>
      </p:grpSp>
      <p:cxnSp>
        <p:nvCxnSpPr>
          <p:cNvPr id="27" name="Straight Connector 26"/>
          <p:cNvCxnSpPr/>
          <p:nvPr/>
        </p:nvCxnSpPr>
        <p:spPr>
          <a:xfrm flipH="1" flipV="1">
            <a:off x="1545167" y="3396887"/>
            <a:ext cx="2162" cy="2970608"/>
          </a:xfrm>
          <a:prstGeom prst="line">
            <a:avLst/>
          </a:prstGeom>
          <a:ln w="190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482090" y="3323167"/>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503409" y="1429270"/>
            <a:ext cx="874531" cy="228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593187"/>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1000"/>
                                        <p:tgtEl>
                                          <p:spTgt spid="2"/>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up)">
                                      <p:cBhvr>
                                        <p:cTn id="18" dur="500"/>
                                        <p:tgtEl>
                                          <p:spTgt spid="15"/>
                                        </p:tgtEl>
                                      </p:cBhvr>
                                    </p:animEffect>
                                  </p:childTnLst>
                                </p:cTn>
                              </p:par>
                              <p:par>
                                <p:cTn id="19" presetID="22" presetClass="entr" presetSubtype="4"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down)">
                                      <p:cBhvr>
                                        <p:cTn id="21" dur="500"/>
                                        <p:tgtEl>
                                          <p:spTgt spid="2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Curve Quartiles</a:t>
            </a:r>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26029" y="3386546"/>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6232" y="5364505"/>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5503409" y="1429270"/>
            <a:ext cx="3183391" cy="1253898"/>
            <a:chOff x="1682523" y="479651"/>
            <a:chExt cx="5648325" cy="2363561"/>
          </a:xfrm>
        </p:grpSpPr>
        <p:pic>
          <p:nvPicPr>
            <p:cNvPr id="18" name="Picture 17"/>
            <p:cNvPicPr>
              <a:picLocks noChangeAspect="1"/>
            </p:cNvPicPr>
            <p:nvPr/>
          </p:nvPicPr>
          <p:blipFill>
            <a:blip r:embed="rId4"/>
            <a:stretch>
              <a:fillRect/>
            </a:stretch>
          </p:blipFill>
          <p:spPr>
            <a:xfrm>
              <a:off x="1682523" y="479651"/>
              <a:ext cx="5648325" cy="1914525"/>
            </a:xfrm>
            <a:prstGeom prst="rect">
              <a:avLst/>
            </a:prstGeom>
          </p:spPr>
        </p:pic>
        <p:pic>
          <p:nvPicPr>
            <p:cNvPr id="19" name="Picture 18"/>
            <p:cNvPicPr>
              <a:picLocks noChangeAspect="1"/>
            </p:cNvPicPr>
            <p:nvPr/>
          </p:nvPicPr>
          <p:blipFill>
            <a:blip r:embed="rId5"/>
            <a:stretch>
              <a:fillRect/>
            </a:stretch>
          </p:blipFill>
          <p:spPr>
            <a:xfrm>
              <a:off x="1720623" y="2338387"/>
              <a:ext cx="5610225" cy="504825"/>
            </a:xfrm>
            <a:prstGeom prst="rect">
              <a:avLst/>
            </a:prstGeom>
          </p:spPr>
        </p:pic>
      </p:grpSp>
      <p:sp>
        <p:nvSpPr>
          <p:cNvPr id="26" name="TextBox 25"/>
          <p:cNvSpPr txBox="1"/>
          <p:nvPr/>
        </p:nvSpPr>
        <p:spPr>
          <a:xfrm>
            <a:off x="1482090" y="6377837"/>
            <a:ext cx="253093" cy="153888"/>
          </a:xfrm>
          <a:prstGeom prst="rect">
            <a:avLst/>
          </a:prstGeom>
          <a:noFill/>
        </p:spPr>
        <p:txBody>
          <a:bodyPr wrap="square" lIns="0" tIns="0" rIns="0" bIns="0" rtlCol="0">
            <a:spAutoFit/>
          </a:bodyPr>
          <a:lstStyle/>
          <a:p>
            <a:r>
              <a:rPr lang="en-US" sz="1000" b="1" dirty="0" smtClean="0">
                <a:solidFill>
                  <a:schemeClr val="accent5"/>
                </a:solidFill>
              </a:rPr>
              <a:t>1.7</a:t>
            </a:r>
            <a:endParaRPr lang="en-US" b="1" dirty="0">
              <a:solidFill>
                <a:schemeClr val="accent5"/>
              </a:solidFill>
            </a:endParaRPr>
          </a:p>
        </p:txBody>
      </p:sp>
      <p:sp>
        <p:nvSpPr>
          <p:cNvPr id="14" name="Oval 13"/>
          <p:cNvSpPr/>
          <p:nvPr/>
        </p:nvSpPr>
        <p:spPr>
          <a:xfrm>
            <a:off x="1482090" y="3323167"/>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106739" y="2436673"/>
            <a:ext cx="433251" cy="2382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670266" y="6377837"/>
            <a:ext cx="253093" cy="153888"/>
          </a:xfrm>
          <a:prstGeom prst="rect">
            <a:avLst/>
          </a:prstGeom>
          <a:noFill/>
        </p:spPr>
        <p:txBody>
          <a:bodyPr wrap="square" lIns="0" tIns="0" rIns="0" bIns="0" rtlCol="0">
            <a:spAutoFit/>
          </a:bodyPr>
          <a:lstStyle/>
          <a:p>
            <a:r>
              <a:rPr lang="en-US" sz="1000" b="1" dirty="0">
                <a:solidFill>
                  <a:schemeClr val="accent5"/>
                </a:solidFill>
              </a:rPr>
              <a:t>9</a:t>
            </a:r>
            <a:r>
              <a:rPr lang="en-US" sz="1000" b="1" dirty="0" smtClean="0">
                <a:solidFill>
                  <a:schemeClr val="accent5"/>
                </a:solidFill>
              </a:rPr>
              <a:t>.7</a:t>
            </a:r>
            <a:endParaRPr lang="en-US" b="1" dirty="0">
              <a:solidFill>
                <a:schemeClr val="accent5"/>
              </a:solidFill>
            </a:endParaRPr>
          </a:p>
        </p:txBody>
      </p:sp>
      <p:grpSp>
        <p:nvGrpSpPr>
          <p:cNvPr id="29" name="Group 28"/>
          <p:cNvGrpSpPr/>
          <p:nvPr/>
        </p:nvGrpSpPr>
        <p:grpSpPr>
          <a:xfrm>
            <a:off x="2923359" y="3407229"/>
            <a:ext cx="1868774" cy="969028"/>
            <a:chOff x="1828800" y="2376668"/>
            <a:chExt cx="1868774" cy="1009877"/>
          </a:xfrm>
        </p:grpSpPr>
        <p:sp>
          <p:nvSpPr>
            <p:cNvPr id="30" name="Right Brace 29"/>
            <p:cNvSpPr/>
            <p:nvPr/>
          </p:nvSpPr>
          <p:spPr>
            <a:xfrm>
              <a:off x="1828800" y="2376668"/>
              <a:ext cx="293914" cy="1009877"/>
            </a:xfrm>
            <a:prstGeom prst="rightBrace">
              <a:avLst>
                <a:gd name="adj1" fmla="val 0"/>
                <a:gd name="adj2" fmla="val 54484"/>
              </a:avLst>
            </a:prstGeom>
            <a:ln w="95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2128154" y="2764812"/>
              <a:ext cx="1569420" cy="320751"/>
            </a:xfrm>
            <a:prstGeom prst="rect">
              <a:avLst/>
            </a:prstGeom>
            <a:noFill/>
          </p:spPr>
          <p:txBody>
            <a:bodyPr wrap="square" rtlCol="0">
              <a:spAutoFit/>
            </a:bodyPr>
            <a:lstStyle/>
            <a:p>
              <a:r>
                <a:rPr lang="en-US" sz="1400" dirty="0" smtClean="0">
                  <a:solidFill>
                    <a:srgbClr val="C00000"/>
                  </a:solidFill>
                </a:rPr>
                <a:t>2</a:t>
              </a:r>
              <a:r>
                <a:rPr lang="en-US" sz="1400" baseline="30000" dirty="0" smtClean="0">
                  <a:solidFill>
                    <a:srgbClr val="C00000"/>
                  </a:solidFill>
                </a:rPr>
                <a:t>nd</a:t>
              </a:r>
              <a:r>
                <a:rPr lang="en-US" sz="1400" dirty="0" smtClean="0">
                  <a:solidFill>
                    <a:srgbClr val="C00000"/>
                  </a:solidFill>
                </a:rPr>
                <a:t> quartile exiting</a:t>
              </a:r>
              <a:endParaRPr lang="en-US" sz="1400" dirty="0">
                <a:solidFill>
                  <a:srgbClr val="C00000"/>
                </a:solidFill>
              </a:endParaRPr>
            </a:p>
          </p:txBody>
        </p:sp>
      </p:grpSp>
      <p:cxnSp>
        <p:nvCxnSpPr>
          <p:cNvPr id="34" name="Straight Connector 33"/>
          <p:cNvCxnSpPr/>
          <p:nvPr/>
        </p:nvCxnSpPr>
        <p:spPr>
          <a:xfrm flipV="1">
            <a:off x="2763257" y="4366260"/>
            <a:ext cx="25398" cy="2014464"/>
          </a:xfrm>
          <a:prstGeom prst="line">
            <a:avLst/>
          </a:prstGeom>
          <a:ln w="190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733539" y="4306993"/>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503409" y="1429270"/>
            <a:ext cx="874531" cy="228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9992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1000"/>
                                        <p:tgtEl>
                                          <p:spTgt spid="2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up)">
                                      <p:cBhvr>
                                        <p:cTn id="13" dur="500"/>
                                        <p:tgtEl>
                                          <p:spTgt spid="29"/>
                                        </p:tgtEl>
                                      </p:cBhvr>
                                    </p:animEffect>
                                  </p:childTnLst>
                                </p:cTn>
                              </p:par>
                              <p:par>
                                <p:cTn id="14" presetID="22" presetClass="entr" presetSubtype="4"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down)">
                                      <p:cBhvr>
                                        <p:cTn id="16" dur="500"/>
                                        <p:tgtEl>
                                          <p:spTgt spid="34"/>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Curve Quartiles</a:t>
            </a:r>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26029" y="3386546"/>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6232" y="5364505"/>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5503409" y="1429270"/>
            <a:ext cx="3183391" cy="1253898"/>
            <a:chOff x="1682523" y="479651"/>
            <a:chExt cx="5648325" cy="2363561"/>
          </a:xfrm>
        </p:grpSpPr>
        <p:pic>
          <p:nvPicPr>
            <p:cNvPr id="18" name="Picture 17"/>
            <p:cNvPicPr>
              <a:picLocks noChangeAspect="1"/>
            </p:cNvPicPr>
            <p:nvPr/>
          </p:nvPicPr>
          <p:blipFill>
            <a:blip r:embed="rId4"/>
            <a:stretch>
              <a:fillRect/>
            </a:stretch>
          </p:blipFill>
          <p:spPr>
            <a:xfrm>
              <a:off x="1682523" y="479651"/>
              <a:ext cx="5648325" cy="1914525"/>
            </a:xfrm>
            <a:prstGeom prst="rect">
              <a:avLst/>
            </a:prstGeom>
          </p:spPr>
        </p:pic>
        <p:pic>
          <p:nvPicPr>
            <p:cNvPr id="19" name="Picture 18"/>
            <p:cNvPicPr>
              <a:picLocks noChangeAspect="1"/>
            </p:cNvPicPr>
            <p:nvPr/>
          </p:nvPicPr>
          <p:blipFill>
            <a:blip r:embed="rId5"/>
            <a:stretch>
              <a:fillRect/>
            </a:stretch>
          </p:blipFill>
          <p:spPr>
            <a:xfrm>
              <a:off x="1720623" y="2338387"/>
              <a:ext cx="5610225" cy="504825"/>
            </a:xfrm>
            <a:prstGeom prst="rect">
              <a:avLst/>
            </a:prstGeom>
          </p:spPr>
        </p:pic>
      </p:grpSp>
      <p:sp>
        <p:nvSpPr>
          <p:cNvPr id="26" name="TextBox 25"/>
          <p:cNvSpPr txBox="1"/>
          <p:nvPr/>
        </p:nvSpPr>
        <p:spPr>
          <a:xfrm>
            <a:off x="1482090" y="6377837"/>
            <a:ext cx="253093" cy="153888"/>
          </a:xfrm>
          <a:prstGeom prst="rect">
            <a:avLst/>
          </a:prstGeom>
          <a:noFill/>
        </p:spPr>
        <p:txBody>
          <a:bodyPr wrap="square" lIns="0" tIns="0" rIns="0" bIns="0" rtlCol="0">
            <a:spAutoFit/>
          </a:bodyPr>
          <a:lstStyle/>
          <a:p>
            <a:r>
              <a:rPr lang="en-US" sz="1000" b="1" dirty="0" smtClean="0">
                <a:solidFill>
                  <a:schemeClr val="accent5"/>
                </a:solidFill>
              </a:rPr>
              <a:t>1.7</a:t>
            </a:r>
            <a:endParaRPr lang="en-US" b="1" dirty="0">
              <a:solidFill>
                <a:schemeClr val="accent5"/>
              </a:solidFill>
            </a:endParaRPr>
          </a:p>
        </p:txBody>
      </p:sp>
      <p:sp>
        <p:nvSpPr>
          <p:cNvPr id="14" name="Oval 13"/>
          <p:cNvSpPr/>
          <p:nvPr/>
        </p:nvSpPr>
        <p:spPr>
          <a:xfrm>
            <a:off x="1482090" y="3323167"/>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993985" y="2427477"/>
            <a:ext cx="433251" cy="2382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670266" y="6377837"/>
            <a:ext cx="253093" cy="153888"/>
          </a:xfrm>
          <a:prstGeom prst="rect">
            <a:avLst/>
          </a:prstGeom>
          <a:noFill/>
        </p:spPr>
        <p:txBody>
          <a:bodyPr wrap="square" lIns="0" tIns="0" rIns="0" bIns="0" rtlCol="0">
            <a:spAutoFit/>
          </a:bodyPr>
          <a:lstStyle/>
          <a:p>
            <a:r>
              <a:rPr lang="en-US" sz="1000" b="1" dirty="0">
                <a:solidFill>
                  <a:schemeClr val="accent5"/>
                </a:solidFill>
              </a:rPr>
              <a:t>9</a:t>
            </a:r>
            <a:r>
              <a:rPr lang="en-US" sz="1000" b="1" dirty="0" smtClean="0">
                <a:solidFill>
                  <a:schemeClr val="accent5"/>
                </a:solidFill>
              </a:rPr>
              <a:t>.7</a:t>
            </a:r>
            <a:endParaRPr lang="en-US" b="1" dirty="0">
              <a:solidFill>
                <a:schemeClr val="accent5"/>
              </a:solidFill>
            </a:endParaRPr>
          </a:p>
        </p:txBody>
      </p:sp>
      <p:grpSp>
        <p:nvGrpSpPr>
          <p:cNvPr id="29" name="Group 28"/>
          <p:cNvGrpSpPr/>
          <p:nvPr/>
        </p:nvGrpSpPr>
        <p:grpSpPr>
          <a:xfrm>
            <a:off x="4759617" y="4386884"/>
            <a:ext cx="1868774" cy="969028"/>
            <a:chOff x="1828800" y="2376668"/>
            <a:chExt cx="1868774" cy="1009877"/>
          </a:xfrm>
        </p:grpSpPr>
        <p:sp>
          <p:nvSpPr>
            <p:cNvPr id="30" name="Right Brace 29"/>
            <p:cNvSpPr/>
            <p:nvPr/>
          </p:nvSpPr>
          <p:spPr>
            <a:xfrm>
              <a:off x="1828800" y="2376668"/>
              <a:ext cx="293914" cy="1009877"/>
            </a:xfrm>
            <a:prstGeom prst="rightBrace">
              <a:avLst>
                <a:gd name="adj1" fmla="val 0"/>
                <a:gd name="adj2" fmla="val 54484"/>
              </a:avLst>
            </a:prstGeom>
            <a:ln w="952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2128154" y="2764812"/>
              <a:ext cx="1569420" cy="320751"/>
            </a:xfrm>
            <a:prstGeom prst="rect">
              <a:avLst/>
            </a:prstGeom>
            <a:noFill/>
          </p:spPr>
          <p:txBody>
            <a:bodyPr wrap="square" rtlCol="0">
              <a:spAutoFit/>
            </a:bodyPr>
            <a:lstStyle/>
            <a:p>
              <a:r>
                <a:rPr lang="en-US" sz="1400" dirty="0" smtClean="0">
                  <a:solidFill>
                    <a:srgbClr val="C00000"/>
                  </a:solidFill>
                </a:rPr>
                <a:t>3</a:t>
              </a:r>
              <a:r>
                <a:rPr lang="en-US" sz="1400" baseline="30000" dirty="0" smtClean="0">
                  <a:solidFill>
                    <a:srgbClr val="C00000"/>
                  </a:solidFill>
                </a:rPr>
                <a:t>rd</a:t>
              </a:r>
              <a:r>
                <a:rPr lang="en-US" sz="1400" dirty="0" smtClean="0">
                  <a:solidFill>
                    <a:srgbClr val="C00000"/>
                  </a:solidFill>
                </a:rPr>
                <a:t> quartile exiting</a:t>
              </a:r>
              <a:endParaRPr lang="en-US" sz="1400" dirty="0">
                <a:solidFill>
                  <a:srgbClr val="C00000"/>
                </a:solidFill>
              </a:endParaRPr>
            </a:p>
          </p:txBody>
        </p:sp>
      </p:grpSp>
      <p:cxnSp>
        <p:nvCxnSpPr>
          <p:cNvPr id="34" name="Straight Connector 33"/>
          <p:cNvCxnSpPr/>
          <p:nvPr/>
        </p:nvCxnSpPr>
        <p:spPr>
          <a:xfrm flipV="1">
            <a:off x="4675715" y="5377069"/>
            <a:ext cx="6352" cy="1011960"/>
          </a:xfrm>
          <a:prstGeom prst="line">
            <a:avLst/>
          </a:prstGeom>
          <a:ln w="190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2733539" y="4306993"/>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12442" y="5303639"/>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453467" y="6392682"/>
            <a:ext cx="377069" cy="153888"/>
          </a:xfrm>
          <a:prstGeom prst="rect">
            <a:avLst/>
          </a:prstGeom>
          <a:noFill/>
        </p:spPr>
        <p:txBody>
          <a:bodyPr wrap="square" lIns="0" tIns="0" rIns="0" bIns="0" rtlCol="0">
            <a:spAutoFit/>
          </a:bodyPr>
          <a:lstStyle/>
          <a:p>
            <a:r>
              <a:rPr lang="en-US" sz="1000" b="1" dirty="0" smtClean="0">
                <a:solidFill>
                  <a:schemeClr val="accent5"/>
                </a:solidFill>
              </a:rPr>
              <a:t>22.03</a:t>
            </a:r>
            <a:endParaRPr lang="en-US" b="1" dirty="0">
              <a:solidFill>
                <a:schemeClr val="accent5"/>
              </a:solidFill>
            </a:endParaRPr>
          </a:p>
        </p:txBody>
      </p:sp>
      <p:sp>
        <p:nvSpPr>
          <p:cNvPr id="39" name="Rectangle 38"/>
          <p:cNvSpPr/>
          <p:nvPr/>
        </p:nvSpPr>
        <p:spPr>
          <a:xfrm>
            <a:off x="5503409" y="1429270"/>
            <a:ext cx="874531" cy="228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5322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1000"/>
                                        <p:tgtEl>
                                          <p:spTgt spid="24"/>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500"/>
                                        <p:tgtEl>
                                          <p:spTgt spid="29"/>
                                        </p:tgtEl>
                                      </p:cBhvr>
                                    </p:animEffect>
                                  </p:childTnLst>
                                </p:cTn>
                              </p:par>
                              <p:par>
                                <p:cTn id="12" presetID="22" presetClass="entr" presetSubtype="4" fill="hold" nodeType="with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wipe(down)">
                                      <p:cBhvr>
                                        <p:cTn id="14" dur="500"/>
                                        <p:tgtEl>
                                          <p:spTgt spid="34"/>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grpSp>
        <p:nvGrpSpPr>
          <p:cNvPr id="17" name="Group 16"/>
          <p:cNvGrpSpPr/>
          <p:nvPr/>
        </p:nvGrpSpPr>
        <p:grpSpPr>
          <a:xfrm>
            <a:off x="5503409" y="1386940"/>
            <a:ext cx="3183391" cy="1253898"/>
            <a:chOff x="1682523" y="479651"/>
            <a:chExt cx="5648325" cy="2363561"/>
          </a:xfrm>
        </p:grpSpPr>
        <p:pic>
          <p:nvPicPr>
            <p:cNvPr id="18" name="Picture 17"/>
            <p:cNvPicPr>
              <a:picLocks noChangeAspect="1"/>
            </p:cNvPicPr>
            <p:nvPr/>
          </p:nvPicPr>
          <p:blipFill>
            <a:blip r:embed="rId4"/>
            <a:stretch>
              <a:fillRect/>
            </a:stretch>
          </p:blipFill>
          <p:spPr>
            <a:xfrm>
              <a:off x="1682523" y="479651"/>
              <a:ext cx="5648325" cy="1914525"/>
            </a:xfrm>
            <a:prstGeom prst="rect">
              <a:avLst/>
            </a:prstGeom>
          </p:spPr>
        </p:pic>
        <p:pic>
          <p:nvPicPr>
            <p:cNvPr id="19" name="Picture 18"/>
            <p:cNvPicPr>
              <a:picLocks noChangeAspect="1"/>
            </p:cNvPicPr>
            <p:nvPr/>
          </p:nvPicPr>
          <p:blipFill>
            <a:blip r:embed="rId5"/>
            <a:stretch>
              <a:fillRect/>
            </a:stretch>
          </p:blipFill>
          <p:spPr>
            <a:xfrm>
              <a:off x="1720623" y="2338387"/>
              <a:ext cx="5610225" cy="504825"/>
            </a:xfrm>
            <a:prstGeom prst="rect">
              <a:avLst/>
            </a:prstGeom>
          </p:spPr>
        </p:pic>
      </p:gr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Curve Quartiles</a:t>
            </a:r>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26029" y="3386546"/>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6232" y="5364505"/>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482090" y="6377837"/>
            <a:ext cx="253093" cy="153888"/>
          </a:xfrm>
          <a:prstGeom prst="rect">
            <a:avLst/>
          </a:prstGeom>
          <a:noFill/>
        </p:spPr>
        <p:txBody>
          <a:bodyPr wrap="square" lIns="0" tIns="0" rIns="0" bIns="0" rtlCol="0">
            <a:spAutoFit/>
          </a:bodyPr>
          <a:lstStyle/>
          <a:p>
            <a:r>
              <a:rPr lang="en-US" sz="1000" b="1" dirty="0" smtClean="0">
                <a:solidFill>
                  <a:schemeClr val="accent5"/>
                </a:solidFill>
              </a:rPr>
              <a:t>1.7</a:t>
            </a:r>
            <a:endParaRPr lang="en-US" b="1" dirty="0">
              <a:solidFill>
                <a:schemeClr val="accent5"/>
              </a:solidFill>
            </a:endParaRPr>
          </a:p>
        </p:txBody>
      </p:sp>
      <p:sp>
        <p:nvSpPr>
          <p:cNvPr id="8" name="Freeform 7"/>
          <p:cNvSpPr/>
          <p:nvPr/>
        </p:nvSpPr>
        <p:spPr>
          <a:xfrm>
            <a:off x="1399309" y="2400300"/>
            <a:ext cx="3567546" cy="3061855"/>
          </a:xfrm>
          <a:custGeom>
            <a:avLst/>
            <a:gdLst>
              <a:gd name="connsiteX0" fmla="*/ 0 w 3567546"/>
              <a:gd name="connsiteY0" fmla="*/ 0 h 3061855"/>
              <a:gd name="connsiteX1" fmla="*/ 41564 w 3567546"/>
              <a:gd name="connsiteY1" fmla="*/ 491836 h 3061855"/>
              <a:gd name="connsiteX2" fmla="*/ 62346 w 3567546"/>
              <a:gd name="connsiteY2" fmla="*/ 706582 h 3061855"/>
              <a:gd name="connsiteX3" fmla="*/ 76200 w 3567546"/>
              <a:gd name="connsiteY3" fmla="*/ 845127 h 3061855"/>
              <a:gd name="connsiteX4" fmla="*/ 131618 w 3567546"/>
              <a:gd name="connsiteY4" fmla="*/ 983673 h 3061855"/>
              <a:gd name="connsiteX5" fmla="*/ 311727 w 3567546"/>
              <a:gd name="connsiteY5" fmla="*/ 1288473 h 3061855"/>
              <a:gd name="connsiteX6" fmla="*/ 484909 w 3567546"/>
              <a:gd name="connsiteY6" fmla="*/ 1503218 h 3061855"/>
              <a:gd name="connsiteX7" fmla="*/ 678873 w 3567546"/>
              <a:gd name="connsiteY7" fmla="*/ 1683327 h 3061855"/>
              <a:gd name="connsiteX8" fmla="*/ 1059873 w 3567546"/>
              <a:gd name="connsiteY8" fmla="*/ 1884218 h 3061855"/>
              <a:gd name="connsiteX9" fmla="*/ 1357746 w 3567546"/>
              <a:gd name="connsiteY9" fmla="*/ 1960418 h 3061855"/>
              <a:gd name="connsiteX10" fmla="*/ 1385455 w 3567546"/>
              <a:gd name="connsiteY10" fmla="*/ 1981200 h 3061855"/>
              <a:gd name="connsiteX11" fmla="*/ 1579418 w 3567546"/>
              <a:gd name="connsiteY11" fmla="*/ 2071255 h 3061855"/>
              <a:gd name="connsiteX12" fmla="*/ 2008909 w 3567546"/>
              <a:gd name="connsiteY12" fmla="*/ 2244436 h 3061855"/>
              <a:gd name="connsiteX13" fmla="*/ 2791691 w 3567546"/>
              <a:gd name="connsiteY13" fmla="*/ 2729345 h 3061855"/>
              <a:gd name="connsiteX14" fmla="*/ 3276600 w 3567546"/>
              <a:gd name="connsiteY14" fmla="*/ 2957945 h 3061855"/>
              <a:gd name="connsiteX15" fmla="*/ 3567546 w 3567546"/>
              <a:gd name="connsiteY15" fmla="*/ 3061855 h 306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67546" h="3061855">
                <a:moveTo>
                  <a:pt x="0" y="0"/>
                </a:moveTo>
                <a:cubicBezTo>
                  <a:pt x="15586" y="187036"/>
                  <a:pt x="31173" y="374072"/>
                  <a:pt x="41564" y="491836"/>
                </a:cubicBezTo>
                <a:cubicBezTo>
                  <a:pt x="51955" y="609600"/>
                  <a:pt x="56573" y="647700"/>
                  <a:pt x="62346" y="706582"/>
                </a:cubicBezTo>
                <a:cubicBezTo>
                  <a:pt x="68119" y="765464"/>
                  <a:pt x="64655" y="798945"/>
                  <a:pt x="76200" y="845127"/>
                </a:cubicBezTo>
                <a:cubicBezTo>
                  <a:pt x="87745" y="891309"/>
                  <a:pt x="92364" y="909782"/>
                  <a:pt x="131618" y="983673"/>
                </a:cubicBezTo>
                <a:cubicBezTo>
                  <a:pt x="170872" y="1057564"/>
                  <a:pt x="252845" y="1201882"/>
                  <a:pt x="311727" y="1288473"/>
                </a:cubicBezTo>
                <a:cubicBezTo>
                  <a:pt x="370609" y="1375064"/>
                  <a:pt x="423718" y="1437409"/>
                  <a:pt x="484909" y="1503218"/>
                </a:cubicBezTo>
                <a:cubicBezTo>
                  <a:pt x="546100" y="1569027"/>
                  <a:pt x="583046" y="1619827"/>
                  <a:pt x="678873" y="1683327"/>
                </a:cubicBezTo>
                <a:cubicBezTo>
                  <a:pt x="774700" y="1746827"/>
                  <a:pt x="946728" y="1838036"/>
                  <a:pt x="1059873" y="1884218"/>
                </a:cubicBezTo>
                <a:cubicBezTo>
                  <a:pt x="1173018" y="1930400"/>
                  <a:pt x="1303482" y="1944254"/>
                  <a:pt x="1357746" y="1960418"/>
                </a:cubicBezTo>
                <a:cubicBezTo>
                  <a:pt x="1412010" y="1976582"/>
                  <a:pt x="1348510" y="1962727"/>
                  <a:pt x="1385455" y="1981200"/>
                </a:cubicBezTo>
                <a:cubicBezTo>
                  <a:pt x="1422400" y="1999673"/>
                  <a:pt x="1475509" y="2027382"/>
                  <a:pt x="1579418" y="2071255"/>
                </a:cubicBezTo>
                <a:cubicBezTo>
                  <a:pt x="1683327" y="2115128"/>
                  <a:pt x="1806864" y="2134754"/>
                  <a:pt x="2008909" y="2244436"/>
                </a:cubicBezTo>
                <a:cubicBezTo>
                  <a:pt x="2210954" y="2354118"/>
                  <a:pt x="2580409" y="2610427"/>
                  <a:pt x="2791691" y="2729345"/>
                </a:cubicBezTo>
                <a:cubicBezTo>
                  <a:pt x="3002973" y="2848263"/>
                  <a:pt x="3147291" y="2902527"/>
                  <a:pt x="3276600" y="2957945"/>
                </a:cubicBezTo>
                <a:cubicBezTo>
                  <a:pt x="3405909" y="3013363"/>
                  <a:pt x="3486727" y="3037609"/>
                  <a:pt x="3567546" y="3061855"/>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482090" y="3323167"/>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670266" y="6377837"/>
            <a:ext cx="253093" cy="153888"/>
          </a:xfrm>
          <a:prstGeom prst="rect">
            <a:avLst/>
          </a:prstGeom>
          <a:noFill/>
        </p:spPr>
        <p:txBody>
          <a:bodyPr wrap="square" lIns="0" tIns="0" rIns="0" bIns="0" rtlCol="0">
            <a:spAutoFit/>
          </a:bodyPr>
          <a:lstStyle/>
          <a:p>
            <a:r>
              <a:rPr lang="en-US" sz="1000" b="1" dirty="0">
                <a:solidFill>
                  <a:schemeClr val="accent5"/>
                </a:solidFill>
              </a:rPr>
              <a:t>9</a:t>
            </a:r>
            <a:r>
              <a:rPr lang="en-US" sz="1000" b="1" dirty="0" smtClean="0">
                <a:solidFill>
                  <a:schemeClr val="accent5"/>
                </a:solidFill>
              </a:rPr>
              <a:t>.7</a:t>
            </a:r>
            <a:endParaRPr lang="en-US" b="1" dirty="0">
              <a:solidFill>
                <a:schemeClr val="accent5"/>
              </a:solidFill>
            </a:endParaRPr>
          </a:p>
        </p:txBody>
      </p:sp>
      <p:sp>
        <p:nvSpPr>
          <p:cNvPr id="35" name="Oval 34"/>
          <p:cNvSpPr/>
          <p:nvPr/>
        </p:nvSpPr>
        <p:spPr>
          <a:xfrm>
            <a:off x="2733539" y="4306993"/>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12442" y="5303639"/>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453467" y="6392682"/>
            <a:ext cx="377069" cy="153888"/>
          </a:xfrm>
          <a:prstGeom prst="rect">
            <a:avLst/>
          </a:prstGeom>
          <a:noFill/>
        </p:spPr>
        <p:txBody>
          <a:bodyPr wrap="square" lIns="0" tIns="0" rIns="0" bIns="0" rtlCol="0">
            <a:spAutoFit/>
          </a:bodyPr>
          <a:lstStyle/>
          <a:p>
            <a:r>
              <a:rPr lang="en-US" sz="1000" b="1" dirty="0" smtClean="0">
                <a:solidFill>
                  <a:schemeClr val="accent5"/>
                </a:solidFill>
              </a:rPr>
              <a:t>22.03</a:t>
            </a:r>
            <a:endParaRPr lang="en-US" b="1" dirty="0">
              <a:solidFill>
                <a:schemeClr val="accent5"/>
              </a:solidFill>
            </a:endParaRPr>
          </a:p>
        </p:txBody>
      </p:sp>
      <p:sp>
        <p:nvSpPr>
          <p:cNvPr id="24" name="Rectangle 23"/>
          <p:cNvSpPr/>
          <p:nvPr/>
        </p:nvSpPr>
        <p:spPr>
          <a:xfrm>
            <a:off x="5503409" y="1429270"/>
            <a:ext cx="874531" cy="228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191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grpSp>
        <p:nvGrpSpPr>
          <p:cNvPr id="17" name="Group 16"/>
          <p:cNvGrpSpPr/>
          <p:nvPr/>
        </p:nvGrpSpPr>
        <p:grpSpPr>
          <a:xfrm>
            <a:off x="5503409" y="1386940"/>
            <a:ext cx="3183391" cy="1253898"/>
            <a:chOff x="1682523" y="479651"/>
            <a:chExt cx="5648325" cy="2363561"/>
          </a:xfrm>
        </p:grpSpPr>
        <p:pic>
          <p:nvPicPr>
            <p:cNvPr id="18" name="Picture 17"/>
            <p:cNvPicPr>
              <a:picLocks noChangeAspect="1"/>
            </p:cNvPicPr>
            <p:nvPr/>
          </p:nvPicPr>
          <p:blipFill>
            <a:blip r:embed="rId4"/>
            <a:stretch>
              <a:fillRect/>
            </a:stretch>
          </p:blipFill>
          <p:spPr>
            <a:xfrm>
              <a:off x="1682523" y="479651"/>
              <a:ext cx="5648325" cy="1914525"/>
            </a:xfrm>
            <a:prstGeom prst="rect">
              <a:avLst/>
            </a:prstGeom>
          </p:spPr>
        </p:pic>
        <p:pic>
          <p:nvPicPr>
            <p:cNvPr id="19" name="Picture 18"/>
            <p:cNvPicPr>
              <a:picLocks noChangeAspect="1"/>
            </p:cNvPicPr>
            <p:nvPr/>
          </p:nvPicPr>
          <p:blipFill>
            <a:blip r:embed="rId5"/>
            <a:stretch>
              <a:fillRect/>
            </a:stretch>
          </p:blipFill>
          <p:spPr>
            <a:xfrm>
              <a:off x="1720623" y="2338387"/>
              <a:ext cx="5610225" cy="504825"/>
            </a:xfrm>
            <a:prstGeom prst="rect">
              <a:avLst/>
            </a:prstGeom>
          </p:spPr>
        </p:pic>
      </p:gr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Curve Quartiles</a:t>
            </a:r>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426029" y="3386546"/>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6232" y="5364505"/>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1399309" y="2400300"/>
            <a:ext cx="3567546" cy="3061855"/>
          </a:xfrm>
          <a:custGeom>
            <a:avLst/>
            <a:gdLst>
              <a:gd name="connsiteX0" fmla="*/ 0 w 3567546"/>
              <a:gd name="connsiteY0" fmla="*/ 0 h 3061855"/>
              <a:gd name="connsiteX1" fmla="*/ 41564 w 3567546"/>
              <a:gd name="connsiteY1" fmla="*/ 491836 h 3061855"/>
              <a:gd name="connsiteX2" fmla="*/ 62346 w 3567546"/>
              <a:gd name="connsiteY2" fmla="*/ 706582 h 3061855"/>
              <a:gd name="connsiteX3" fmla="*/ 76200 w 3567546"/>
              <a:gd name="connsiteY3" fmla="*/ 845127 h 3061855"/>
              <a:gd name="connsiteX4" fmla="*/ 131618 w 3567546"/>
              <a:gd name="connsiteY4" fmla="*/ 983673 h 3061855"/>
              <a:gd name="connsiteX5" fmla="*/ 311727 w 3567546"/>
              <a:gd name="connsiteY5" fmla="*/ 1288473 h 3061855"/>
              <a:gd name="connsiteX6" fmla="*/ 484909 w 3567546"/>
              <a:gd name="connsiteY6" fmla="*/ 1503218 h 3061855"/>
              <a:gd name="connsiteX7" fmla="*/ 678873 w 3567546"/>
              <a:gd name="connsiteY7" fmla="*/ 1683327 h 3061855"/>
              <a:gd name="connsiteX8" fmla="*/ 1059873 w 3567546"/>
              <a:gd name="connsiteY8" fmla="*/ 1884218 h 3061855"/>
              <a:gd name="connsiteX9" fmla="*/ 1357746 w 3567546"/>
              <a:gd name="connsiteY9" fmla="*/ 1960418 h 3061855"/>
              <a:gd name="connsiteX10" fmla="*/ 1385455 w 3567546"/>
              <a:gd name="connsiteY10" fmla="*/ 1981200 h 3061855"/>
              <a:gd name="connsiteX11" fmla="*/ 1579418 w 3567546"/>
              <a:gd name="connsiteY11" fmla="*/ 2071255 h 3061855"/>
              <a:gd name="connsiteX12" fmla="*/ 2008909 w 3567546"/>
              <a:gd name="connsiteY12" fmla="*/ 2244436 h 3061855"/>
              <a:gd name="connsiteX13" fmla="*/ 2791691 w 3567546"/>
              <a:gd name="connsiteY13" fmla="*/ 2729345 h 3061855"/>
              <a:gd name="connsiteX14" fmla="*/ 3276600 w 3567546"/>
              <a:gd name="connsiteY14" fmla="*/ 2957945 h 3061855"/>
              <a:gd name="connsiteX15" fmla="*/ 3567546 w 3567546"/>
              <a:gd name="connsiteY15" fmla="*/ 3061855 h 306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67546" h="3061855">
                <a:moveTo>
                  <a:pt x="0" y="0"/>
                </a:moveTo>
                <a:cubicBezTo>
                  <a:pt x="15586" y="187036"/>
                  <a:pt x="31173" y="374072"/>
                  <a:pt x="41564" y="491836"/>
                </a:cubicBezTo>
                <a:cubicBezTo>
                  <a:pt x="51955" y="609600"/>
                  <a:pt x="56573" y="647700"/>
                  <a:pt x="62346" y="706582"/>
                </a:cubicBezTo>
                <a:cubicBezTo>
                  <a:pt x="68119" y="765464"/>
                  <a:pt x="64655" y="798945"/>
                  <a:pt x="76200" y="845127"/>
                </a:cubicBezTo>
                <a:cubicBezTo>
                  <a:pt x="87745" y="891309"/>
                  <a:pt x="92364" y="909782"/>
                  <a:pt x="131618" y="983673"/>
                </a:cubicBezTo>
                <a:cubicBezTo>
                  <a:pt x="170872" y="1057564"/>
                  <a:pt x="252845" y="1201882"/>
                  <a:pt x="311727" y="1288473"/>
                </a:cubicBezTo>
                <a:cubicBezTo>
                  <a:pt x="370609" y="1375064"/>
                  <a:pt x="423718" y="1437409"/>
                  <a:pt x="484909" y="1503218"/>
                </a:cubicBezTo>
                <a:cubicBezTo>
                  <a:pt x="546100" y="1569027"/>
                  <a:pt x="583046" y="1619827"/>
                  <a:pt x="678873" y="1683327"/>
                </a:cubicBezTo>
                <a:cubicBezTo>
                  <a:pt x="774700" y="1746827"/>
                  <a:pt x="946728" y="1838036"/>
                  <a:pt x="1059873" y="1884218"/>
                </a:cubicBezTo>
                <a:cubicBezTo>
                  <a:pt x="1173018" y="1930400"/>
                  <a:pt x="1303482" y="1944254"/>
                  <a:pt x="1357746" y="1960418"/>
                </a:cubicBezTo>
                <a:cubicBezTo>
                  <a:pt x="1412010" y="1976582"/>
                  <a:pt x="1348510" y="1962727"/>
                  <a:pt x="1385455" y="1981200"/>
                </a:cubicBezTo>
                <a:cubicBezTo>
                  <a:pt x="1422400" y="1999673"/>
                  <a:pt x="1475509" y="2027382"/>
                  <a:pt x="1579418" y="2071255"/>
                </a:cubicBezTo>
                <a:cubicBezTo>
                  <a:pt x="1683327" y="2115128"/>
                  <a:pt x="1806864" y="2134754"/>
                  <a:pt x="2008909" y="2244436"/>
                </a:cubicBezTo>
                <a:cubicBezTo>
                  <a:pt x="2210954" y="2354118"/>
                  <a:pt x="2580409" y="2610427"/>
                  <a:pt x="2791691" y="2729345"/>
                </a:cubicBezTo>
                <a:cubicBezTo>
                  <a:pt x="3002973" y="2848263"/>
                  <a:pt x="3147291" y="2902527"/>
                  <a:pt x="3276600" y="2957945"/>
                </a:cubicBezTo>
                <a:cubicBezTo>
                  <a:pt x="3405909" y="3013363"/>
                  <a:pt x="3486727" y="3037609"/>
                  <a:pt x="3567546" y="3061855"/>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482090" y="6377837"/>
            <a:ext cx="253093" cy="153888"/>
          </a:xfrm>
          <a:prstGeom prst="rect">
            <a:avLst/>
          </a:prstGeom>
          <a:noFill/>
        </p:spPr>
        <p:txBody>
          <a:bodyPr wrap="square" lIns="0" tIns="0" rIns="0" bIns="0" rtlCol="0">
            <a:spAutoFit/>
          </a:bodyPr>
          <a:lstStyle/>
          <a:p>
            <a:r>
              <a:rPr lang="en-US" sz="1000" b="1" dirty="0" smtClean="0">
                <a:solidFill>
                  <a:schemeClr val="accent5"/>
                </a:solidFill>
              </a:rPr>
              <a:t>1.7</a:t>
            </a:r>
            <a:endParaRPr lang="en-US" b="1" dirty="0">
              <a:solidFill>
                <a:schemeClr val="accent5"/>
              </a:solidFill>
            </a:endParaRPr>
          </a:p>
        </p:txBody>
      </p:sp>
      <p:sp>
        <p:nvSpPr>
          <p:cNvPr id="14" name="Oval 13"/>
          <p:cNvSpPr/>
          <p:nvPr/>
        </p:nvSpPr>
        <p:spPr>
          <a:xfrm>
            <a:off x="1482090" y="3323167"/>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670266" y="6377837"/>
            <a:ext cx="253093" cy="153888"/>
          </a:xfrm>
          <a:prstGeom prst="rect">
            <a:avLst/>
          </a:prstGeom>
          <a:noFill/>
        </p:spPr>
        <p:txBody>
          <a:bodyPr wrap="square" lIns="0" tIns="0" rIns="0" bIns="0" rtlCol="0">
            <a:spAutoFit/>
          </a:bodyPr>
          <a:lstStyle/>
          <a:p>
            <a:r>
              <a:rPr lang="en-US" sz="1000" b="1" dirty="0">
                <a:solidFill>
                  <a:schemeClr val="accent5"/>
                </a:solidFill>
              </a:rPr>
              <a:t>9</a:t>
            </a:r>
            <a:r>
              <a:rPr lang="en-US" sz="1000" b="1" dirty="0" smtClean="0">
                <a:solidFill>
                  <a:schemeClr val="accent5"/>
                </a:solidFill>
              </a:rPr>
              <a:t>.7</a:t>
            </a:r>
            <a:endParaRPr lang="en-US" b="1" dirty="0">
              <a:solidFill>
                <a:schemeClr val="accent5"/>
              </a:solidFill>
            </a:endParaRPr>
          </a:p>
        </p:txBody>
      </p:sp>
      <p:sp>
        <p:nvSpPr>
          <p:cNvPr id="35" name="Oval 34"/>
          <p:cNvSpPr/>
          <p:nvPr/>
        </p:nvSpPr>
        <p:spPr>
          <a:xfrm>
            <a:off x="2733539" y="4306993"/>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12442" y="5303639"/>
            <a:ext cx="126546" cy="1185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453467" y="6392682"/>
            <a:ext cx="377069" cy="153888"/>
          </a:xfrm>
          <a:prstGeom prst="rect">
            <a:avLst/>
          </a:prstGeom>
          <a:noFill/>
        </p:spPr>
        <p:txBody>
          <a:bodyPr wrap="square" lIns="0" tIns="0" rIns="0" bIns="0" rtlCol="0">
            <a:spAutoFit/>
          </a:bodyPr>
          <a:lstStyle/>
          <a:p>
            <a:r>
              <a:rPr lang="en-US" sz="1000" b="1" dirty="0" smtClean="0">
                <a:solidFill>
                  <a:schemeClr val="accent5"/>
                </a:solidFill>
              </a:rPr>
              <a:t>22.03</a:t>
            </a:r>
            <a:endParaRPr lang="en-US" b="1" dirty="0">
              <a:solidFill>
                <a:schemeClr val="accent5"/>
              </a:solidFill>
            </a:endParaRPr>
          </a:p>
        </p:txBody>
      </p:sp>
      <p:grpSp>
        <p:nvGrpSpPr>
          <p:cNvPr id="39" name="Group 38"/>
          <p:cNvGrpSpPr/>
          <p:nvPr/>
        </p:nvGrpSpPr>
        <p:grpSpPr>
          <a:xfrm>
            <a:off x="5524882" y="2635278"/>
            <a:ext cx="3161918" cy="749657"/>
            <a:chOff x="1720623" y="3633787"/>
            <a:chExt cx="5619750" cy="1690007"/>
          </a:xfrm>
        </p:grpSpPr>
        <p:pic>
          <p:nvPicPr>
            <p:cNvPr id="41" name="Picture 40"/>
            <p:cNvPicPr>
              <a:picLocks noChangeAspect="1"/>
            </p:cNvPicPr>
            <p:nvPr/>
          </p:nvPicPr>
          <p:blipFill>
            <a:blip r:embed="rId6"/>
            <a:stretch>
              <a:fillRect/>
            </a:stretch>
          </p:blipFill>
          <p:spPr>
            <a:xfrm>
              <a:off x="1730148" y="3633787"/>
              <a:ext cx="5600700" cy="1238250"/>
            </a:xfrm>
            <a:prstGeom prst="rect">
              <a:avLst/>
            </a:prstGeom>
          </p:spPr>
        </p:pic>
        <p:pic>
          <p:nvPicPr>
            <p:cNvPr id="42" name="Picture 41"/>
            <p:cNvPicPr>
              <a:picLocks noChangeAspect="1"/>
            </p:cNvPicPr>
            <p:nvPr/>
          </p:nvPicPr>
          <p:blipFill>
            <a:blip r:embed="rId7"/>
            <a:stretch>
              <a:fillRect/>
            </a:stretch>
          </p:blipFill>
          <p:spPr>
            <a:xfrm>
              <a:off x="1720623" y="4799919"/>
              <a:ext cx="5619750" cy="523875"/>
            </a:xfrm>
            <a:prstGeom prst="rect">
              <a:avLst/>
            </a:prstGeom>
          </p:spPr>
        </p:pic>
      </p:grpSp>
      <p:sp>
        <p:nvSpPr>
          <p:cNvPr id="44" name="TextBox 43"/>
          <p:cNvSpPr txBox="1"/>
          <p:nvPr/>
        </p:nvSpPr>
        <p:spPr>
          <a:xfrm>
            <a:off x="1712323" y="6383155"/>
            <a:ext cx="253093" cy="153888"/>
          </a:xfrm>
          <a:prstGeom prst="rect">
            <a:avLst/>
          </a:prstGeom>
          <a:noFill/>
        </p:spPr>
        <p:txBody>
          <a:bodyPr wrap="square" lIns="0" tIns="0" rIns="0" bIns="0" rtlCol="0">
            <a:spAutoFit/>
          </a:bodyPr>
          <a:lstStyle/>
          <a:p>
            <a:r>
              <a:rPr lang="en-US" sz="1000" b="1" dirty="0" smtClean="0">
                <a:solidFill>
                  <a:schemeClr val="accent6">
                    <a:lumMod val="50000"/>
                  </a:schemeClr>
                </a:solidFill>
              </a:rPr>
              <a:t>3.93</a:t>
            </a:r>
            <a:endParaRPr lang="en-US" b="1" dirty="0">
              <a:solidFill>
                <a:schemeClr val="accent6">
                  <a:lumMod val="50000"/>
                </a:schemeClr>
              </a:solidFill>
            </a:endParaRPr>
          </a:p>
        </p:txBody>
      </p:sp>
      <p:sp>
        <p:nvSpPr>
          <p:cNvPr id="2" name="Rectangle 1"/>
          <p:cNvSpPr/>
          <p:nvPr/>
        </p:nvSpPr>
        <p:spPr>
          <a:xfrm>
            <a:off x="1712323" y="3323167"/>
            <a:ext cx="95310" cy="118533"/>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481115" y="4325524"/>
            <a:ext cx="95310" cy="118533"/>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832955" y="5298186"/>
            <a:ext cx="95310" cy="118533"/>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400134" y="6379698"/>
            <a:ext cx="312499" cy="153888"/>
          </a:xfrm>
          <a:prstGeom prst="rect">
            <a:avLst/>
          </a:prstGeom>
          <a:noFill/>
        </p:spPr>
        <p:txBody>
          <a:bodyPr wrap="square" lIns="0" tIns="0" rIns="0" bIns="0" rtlCol="0">
            <a:spAutoFit/>
          </a:bodyPr>
          <a:lstStyle/>
          <a:p>
            <a:r>
              <a:rPr lang="en-US" sz="1000" b="1" dirty="0" smtClean="0">
                <a:solidFill>
                  <a:schemeClr val="accent6">
                    <a:lumMod val="50000"/>
                  </a:schemeClr>
                </a:solidFill>
              </a:rPr>
              <a:t>14.26</a:t>
            </a:r>
            <a:endParaRPr lang="en-US" b="1" dirty="0">
              <a:solidFill>
                <a:schemeClr val="accent6">
                  <a:lumMod val="50000"/>
                </a:schemeClr>
              </a:solidFill>
            </a:endParaRPr>
          </a:p>
        </p:txBody>
      </p:sp>
      <p:sp>
        <p:nvSpPr>
          <p:cNvPr id="48" name="TextBox 47"/>
          <p:cNvSpPr txBox="1"/>
          <p:nvPr/>
        </p:nvSpPr>
        <p:spPr>
          <a:xfrm>
            <a:off x="4714794" y="6167910"/>
            <a:ext cx="325835" cy="153888"/>
          </a:xfrm>
          <a:prstGeom prst="rect">
            <a:avLst/>
          </a:prstGeom>
          <a:noFill/>
        </p:spPr>
        <p:txBody>
          <a:bodyPr wrap="square" lIns="0" tIns="0" rIns="0" bIns="0" rtlCol="0">
            <a:spAutoFit/>
          </a:bodyPr>
          <a:lstStyle/>
          <a:p>
            <a:r>
              <a:rPr lang="en-US" sz="1000" b="1" dirty="0" smtClean="0">
                <a:solidFill>
                  <a:schemeClr val="accent6">
                    <a:lumMod val="50000"/>
                  </a:schemeClr>
                </a:solidFill>
              </a:rPr>
              <a:t>23.51</a:t>
            </a:r>
            <a:endParaRPr lang="en-US" b="1" dirty="0">
              <a:solidFill>
                <a:schemeClr val="accent6">
                  <a:lumMod val="50000"/>
                </a:schemeClr>
              </a:solidFill>
            </a:endParaRPr>
          </a:p>
        </p:txBody>
      </p:sp>
      <p:sp>
        <p:nvSpPr>
          <p:cNvPr id="7" name="Freeform 6"/>
          <p:cNvSpPr/>
          <p:nvPr/>
        </p:nvSpPr>
        <p:spPr>
          <a:xfrm>
            <a:off x="1399309" y="2400300"/>
            <a:ext cx="3629891" cy="2999509"/>
          </a:xfrm>
          <a:custGeom>
            <a:avLst/>
            <a:gdLst>
              <a:gd name="connsiteX0" fmla="*/ 0 w 3629891"/>
              <a:gd name="connsiteY0" fmla="*/ 0 h 2999509"/>
              <a:gd name="connsiteX1" fmla="*/ 76200 w 3629891"/>
              <a:gd name="connsiteY1" fmla="*/ 277091 h 2999509"/>
              <a:gd name="connsiteX2" fmla="*/ 117764 w 3629891"/>
              <a:gd name="connsiteY2" fmla="*/ 429491 h 2999509"/>
              <a:gd name="connsiteX3" fmla="*/ 152400 w 3629891"/>
              <a:gd name="connsiteY3" fmla="*/ 512618 h 2999509"/>
              <a:gd name="connsiteX4" fmla="*/ 200891 w 3629891"/>
              <a:gd name="connsiteY4" fmla="*/ 623455 h 2999509"/>
              <a:gd name="connsiteX5" fmla="*/ 242455 w 3629891"/>
              <a:gd name="connsiteY5" fmla="*/ 727364 h 2999509"/>
              <a:gd name="connsiteX6" fmla="*/ 256309 w 3629891"/>
              <a:gd name="connsiteY6" fmla="*/ 789709 h 2999509"/>
              <a:gd name="connsiteX7" fmla="*/ 297873 w 3629891"/>
              <a:gd name="connsiteY7" fmla="*/ 865909 h 2999509"/>
              <a:gd name="connsiteX8" fmla="*/ 318655 w 3629891"/>
              <a:gd name="connsiteY8" fmla="*/ 907473 h 2999509"/>
              <a:gd name="connsiteX9" fmla="*/ 332509 w 3629891"/>
              <a:gd name="connsiteY9" fmla="*/ 942109 h 2999509"/>
              <a:gd name="connsiteX10" fmla="*/ 367146 w 3629891"/>
              <a:gd name="connsiteY10" fmla="*/ 962891 h 2999509"/>
              <a:gd name="connsiteX11" fmla="*/ 387927 w 3629891"/>
              <a:gd name="connsiteY11" fmla="*/ 990600 h 2999509"/>
              <a:gd name="connsiteX12" fmla="*/ 408709 w 3629891"/>
              <a:gd name="connsiteY12" fmla="*/ 1039091 h 2999509"/>
              <a:gd name="connsiteX13" fmla="*/ 457200 w 3629891"/>
              <a:gd name="connsiteY13" fmla="*/ 1087582 h 2999509"/>
              <a:gd name="connsiteX14" fmla="*/ 609600 w 3629891"/>
              <a:gd name="connsiteY14" fmla="*/ 1191491 h 2999509"/>
              <a:gd name="connsiteX15" fmla="*/ 762000 w 3629891"/>
              <a:gd name="connsiteY15" fmla="*/ 1260764 h 2999509"/>
              <a:gd name="connsiteX16" fmla="*/ 872836 w 3629891"/>
              <a:gd name="connsiteY16" fmla="*/ 1309255 h 2999509"/>
              <a:gd name="connsiteX17" fmla="*/ 1052946 w 3629891"/>
              <a:gd name="connsiteY17" fmla="*/ 1371600 h 2999509"/>
              <a:gd name="connsiteX18" fmla="*/ 1101436 w 3629891"/>
              <a:gd name="connsiteY18" fmla="*/ 1385455 h 2999509"/>
              <a:gd name="connsiteX19" fmla="*/ 1302327 w 3629891"/>
              <a:gd name="connsiteY19" fmla="*/ 1475509 h 2999509"/>
              <a:gd name="connsiteX20" fmla="*/ 1475509 w 3629891"/>
              <a:gd name="connsiteY20" fmla="*/ 1544782 h 2999509"/>
              <a:gd name="connsiteX21" fmla="*/ 1600200 w 3629891"/>
              <a:gd name="connsiteY21" fmla="*/ 1600200 h 2999509"/>
              <a:gd name="connsiteX22" fmla="*/ 1648691 w 3629891"/>
              <a:gd name="connsiteY22" fmla="*/ 1620982 h 2999509"/>
              <a:gd name="connsiteX23" fmla="*/ 1745673 w 3629891"/>
              <a:gd name="connsiteY23" fmla="*/ 1648691 h 2999509"/>
              <a:gd name="connsiteX24" fmla="*/ 1794164 w 3629891"/>
              <a:gd name="connsiteY24" fmla="*/ 1676400 h 2999509"/>
              <a:gd name="connsiteX25" fmla="*/ 1870364 w 3629891"/>
              <a:gd name="connsiteY25" fmla="*/ 1711036 h 2999509"/>
              <a:gd name="connsiteX26" fmla="*/ 1918855 w 3629891"/>
              <a:gd name="connsiteY26" fmla="*/ 1759527 h 2999509"/>
              <a:gd name="connsiteX27" fmla="*/ 1974273 w 3629891"/>
              <a:gd name="connsiteY27" fmla="*/ 1787236 h 2999509"/>
              <a:gd name="connsiteX28" fmla="*/ 2015836 w 3629891"/>
              <a:gd name="connsiteY28" fmla="*/ 1828800 h 2999509"/>
              <a:gd name="connsiteX29" fmla="*/ 2064327 w 3629891"/>
              <a:gd name="connsiteY29" fmla="*/ 1870364 h 2999509"/>
              <a:gd name="connsiteX30" fmla="*/ 2085109 w 3629891"/>
              <a:gd name="connsiteY30" fmla="*/ 1898073 h 2999509"/>
              <a:gd name="connsiteX31" fmla="*/ 2092036 w 3629891"/>
              <a:gd name="connsiteY31" fmla="*/ 1932709 h 2999509"/>
              <a:gd name="connsiteX32" fmla="*/ 2105891 w 3629891"/>
              <a:gd name="connsiteY32" fmla="*/ 1946564 h 2999509"/>
              <a:gd name="connsiteX33" fmla="*/ 2140527 w 3629891"/>
              <a:gd name="connsiteY33" fmla="*/ 1967345 h 2999509"/>
              <a:gd name="connsiteX34" fmla="*/ 2161309 w 3629891"/>
              <a:gd name="connsiteY34" fmla="*/ 1988127 h 2999509"/>
              <a:gd name="connsiteX35" fmla="*/ 2168236 w 3629891"/>
              <a:gd name="connsiteY35" fmla="*/ 2015836 h 2999509"/>
              <a:gd name="connsiteX36" fmla="*/ 2189018 w 3629891"/>
              <a:gd name="connsiteY36" fmla="*/ 2029691 h 2999509"/>
              <a:gd name="connsiteX37" fmla="*/ 2230582 w 3629891"/>
              <a:gd name="connsiteY37" fmla="*/ 2078182 h 2999509"/>
              <a:gd name="connsiteX38" fmla="*/ 2334491 w 3629891"/>
              <a:gd name="connsiteY38" fmla="*/ 2133600 h 2999509"/>
              <a:gd name="connsiteX39" fmla="*/ 2369127 w 3629891"/>
              <a:gd name="connsiteY39" fmla="*/ 2182091 h 2999509"/>
              <a:gd name="connsiteX40" fmla="*/ 2805546 w 3629891"/>
              <a:gd name="connsiteY40" fmla="*/ 2410691 h 2999509"/>
              <a:gd name="connsiteX41" fmla="*/ 3172691 w 3629891"/>
              <a:gd name="connsiteY41" fmla="*/ 2597727 h 2999509"/>
              <a:gd name="connsiteX42" fmla="*/ 3290455 w 3629891"/>
              <a:gd name="connsiteY42" fmla="*/ 2687782 h 2999509"/>
              <a:gd name="connsiteX43" fmla="*/ 3318164 w 3629891"/>
              <a:gd name="connsiteY43" fmla="*/ 2743200 h 2999509"/>
              <a:gd name="connsiteX44" fmla="*/ 3404755 w 3629891"/>
              <a:gd name="connsiteY44" fmla="*/ 2833255 h 2999509"/>
              <a:gd name="connsiteX45" fmla="*/ 3429000 w 3629891"/>
              <a:gd name="connsiteY45" fmla="*/ 2854036 h 2999509"/>
              <a:gd name="connsiteX46" fmla="*/ 3477491 w 3629891"/>
              <a:gd name="connsiteY46" fmla="*/ 2916382 h 2999509"/>
              <a:gd name="connsiteX47" fmla="*/ 3519055 w 3629891"/>
              <a:gd name="connsiteY47" fmla="*/ 2930236 h 2999509"/>
              <a:gd name="connsiteX48" fmla="*/ 3564082 w 3629891"/>
              <a:gd name="connsiteY48" fmla="*/ 2957945 h 2999509"/>
              <a:gd name="connsiteX49" fmla="*/ 3629891 w 3629891"/>
              <a:gd name="connsiteY49" fmla="*/ 2999509 h 2999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29891" h="2999509">
                <a:moveTo>
                  <a:pt x="0" y="0"/>
                </a:moveTo>
                <a:lnTo>
                  <a:pt x="76200" y="277091"/>
                </a:lnTo>
                <a:cubicBezTo>
                  <a:pt x="95827" y="348673"/>
                  <a:pt x="105064" y="390237"/>
                  <a:pt x="117764" y="429491"/>
                </a:cubicBezTo>
                <a:cubicBezTo>
                  <a:pt x="130464" y="468745"/>
                  <a:pt x="138546" y="480291"/>
                  <a:pt x="152400" y="512618"/>
                </a:cubicBezTo>
                <a:cubicBezTo>
                  <a:pt x="166254" y="544945"/>
                  <a:pt x="185882" y="587664"/>
                  <a:pt x="200891" y="623455"/>
                </a:cubicBezTo>
                <a:cubicBezTo>
                  <a:pt x="215900" y="659246"/>
                  <a:pt x="233219" y="699655"/>
                  <a:pt x="242455" y="727364"/>
                </a:cubicBezTo>
                <a:cubicBezTo>
                  <a:pt x="251691" y="755073"/>
                  <a:pt x="247073" y="766618"/>
                  <a:pt x="256309" y="789709"/>
                </a:cubicBezTo>
                <a:cubicBezTo>
                  <a:pt x="265545" y="812800"/>
                  <a:pt x="287482" y="846282"/>
                  <a:pt x="297873" y="865909"/>
                </a:cubicBezTo>
                <a:cubicBezTo>
                  <a:pt x="308264" y="885536"/>
                  <a:pt x="312882" y="894773"/>
                  <a:pt x="318655" y="907473"/>
                </a:cubicBezTo>
                <a:cubicBezTo>
                  <a:pt x="324428" y="920173"/>
                  <a:pt x="324427" y="932873"/>
                  <a:pt x="332509" y="942109"/>
                </a:cubicBezTo>
                <a:cubicBezTo>
                  <a:pt x="340591" y="951345"/>
                  <a:pt x="357910" y="954809"/>
                  <a:pt x="367146" y="962891"/>
                </a:cubicBezTo>
                <a:cubicBezTo>
                  <a:pt x="376382" y="970973"/>
                  <a:pt x="381000" y="977900"/>
                  <a:pt x="387927" y="990600"/>
                </a:cubicBezTo>
                <a:cubicBezTo>
                  <a:pt x="394854" y="1003300"/>
                  <a:pt x="397163" y="1022927"/>
                  <a:pt x="408709" y="1039091"/>
                </a:cubicBezTo>
                <a:cubicBezTo>
                  <a:pt x="420255" y="1055255"/>
                  <a:pt x="423718" y="1062182"/>
                  <a:pt x="457200" y="1087582"/>
                </a:cubicBezTo>
                <a:cubicBezTo>
                  <a:pt x="490682" y="1112982"/>
                  <a:pt x="558800" y="1162627"/>
                  <a:pt x="609600" y="1191491"/>
                </a:cubicBezTo>
                <a:cubicBezTo>
                  <a:pt x="660400" y="1220355"/>
                  <a:pt x="762000" y="1260764"/>
                  <a:pt x="762000" y="1260764"/>
                </a:cubicBezTo>
                <a:cubicBezTo>
                  <a:pt x="805873" y="1280391"/>
                  <a:pt x="824345" y="1290782"/>
                  <a:pt x="872836" y="1309255"/>
                </a:cubicBezTo>
                <a:cubicBezTo>
                  <a:pt x="921327" y="1327728"/>
                  <a:pt x="1014846" y="1358900"/>
                  <a:pt x="1052946" y="1371600"/>
                </a:cubicBezTo>
                <a:cubicBezTo>
                  <a:pt x="1091046" y="1384300"/>
                  <a:pt x="1059872" y="1368137"/>
                  <a:pt x="1101436" y="1385455"/>
                </a:cubicBezTo>
                <a:cubicBezTo>
                  <a:pt x="1143000" y="1402773"/>
                  <a:pt x="1239982" y="1448955"/>
                  <a:pt x="1302327" y="1475509"/>
                </a:cubicBezTo>
                <a:cubicBezTo>
                  <a:pt x="1364672" y="1502063"/>
                  <a:pt x="1425863" y="1524000"/>
                  <a:pt x="1475509" y="1544782"/>
                </a:cubicBezTo>
                <a:cubicBezTo>
                  <a:pt x="1525155" y="1565564"/>
                  <a:pt x="1571336" y="1587500"/>
                  <a:pt x="1600200" y="1600200"/>
                </a:cubicBezTo>
                <a:cubicBezTo>
                  <a:pt x="1629064" y="1612900"/>
                  <a:pt x="1624446" y="1612900"/>
                  <a:pt x="1648691" y="1620982"/>
                </a:cubicBezTo>
                <a:cubicBezTo>
                  <a:pt x="1672936" y="1629064"/>
                  <a:pt x="1721428" y="1639455"/>
                  <a:pt x="1745673" y="1648691"/>
                </a:cubicBezTo>
                <a:cubicBezTo>
                  <a:pt x="1769919" y="1657927"/>
                  <a:pt x="1773382" y="1666009"/>
                  <a:pt x="1794164" y="1676400"/>
                </a:cubicBezTo>
                <a:cubicBezTo>
                  <a:pt x="1814946" y="1686791"/>
                  <a:pt x="1849582" y="1697182"/>
                  <a:pt x="1870364" y="1711036"/>
                </a:cubicBezTo>
                <a:cubicBezTo>
                  <a:pt x="1891146" y="1724890"/>
                  <a:pt x="1901537" y="1746827"/>
                  <a:pt x="1918855" y="1759527"/>
                </a:cubicBezTo>
                <a:cubicBezTo>
                  <a:pt x="1936173" y="1772227"/>
                  <a:pt x="1958110" y="1775691"/>
                  <a:pt x="1974273" y="1787236"/>
                </a:cubicBezTo>
                <a:cubicBezTo>
                  <a:pt x="1990437" y="1798782"/>
                  <a:pt x="2000827" y="1814945"/>
                  <a:pt x="2015836" y="1828800"/>
                </a:cubicBezTo>
                <a:cubicBezTo>
                  <a:pt x="2030845" y="1842655"/>
                  <a:pt x="2052782" y="1858819"/>
                  <a:pt x="2064327" y="1870364"/>
                </a:cubicBezTo>
                <a:cubicBezTo>
                  <a:pt x="2075872" y="1881909"/>
                  <a:pt x="2080491" y="1887682"/>
                  <a:pt x="2085109" y="1898073"/>
                </a:cubicBezTo>
                <a:cubicBezTo>
                  <a:pt x="2089727" y="1908464"/>
                  <a:pt x="2088572" y="1924627"/>
                  <a:pt x="2092036" y="1932709"/>
                </a:cubicBezTo>
                <a:cubicBezTo>
                  <a:pt x="2095500" y="1940791"/>
                  <a:pt x="2097809" y="1940791"/>
                  <a:pt x="2105891" y="1946564"/>
                </a:cubicBezTo>
                <a:cubicBezTo>
                  <a:pt x="2113973" y="1952337"/>
                  <a:pt x="2131291" y="1960418"/>
                  <a:pt x="2140527" y="1967345"/>
                </a:cubicBezTo>
                <a:cubicBezTo>
                  <a:pt x="2149763" y="1974272"/>
                  <a:pt x="2156691" y="1980045"/>
                  <a:pt x="2161309" y="1988127"/>
                </a:cubicBezTo>
                <a:cubicBezTo>
                  <a:pt x="2165927" y="1996209"/>
                  <a:pt x="2163618" y="2008909"/>
                  <a:pt x="2168236" y="2015836"/>
                </a:cubicBezTo>
                <a:cubicBezTo>
                  <a:pt x="2172854" y="2022763"/>
                  <a:pt x="2178627" y="2019300"/>
                  <a:pt x="2189018" y="2029691"/>
                </a:cubicBezTo>
                <a:cubicBezTo>
                  <a:pt x="2199409" y="2040082"/>
                  <a:pt x="2206336" y="2060864"/>
                  <a:pt x="2230582" y="2078182"/>
                </a:cubicBezTo>
                <a:cubicBezTo>
                  <a:pt x="2254828" y="2095500"/>
                  <a:pt x="2311400" y="2116282"/>
                  <a:pt x="2334491" y="2133600"/>
                </a:cubicBezTo>
                <a:cubicBezTo>
                  <a:pt x="2357582" y="2150918"/>
                  <a:pt x="2290618" y="2135909"/>
                  <a:pt x="2369127" y="2182091"/>
                </a:cubicBezTo>
                <a:cubicBezTo>
                  <a:pt x="2447636" y="2228273"/>
                  <a:pt x="2805546" y="2410691"/>
                  <a:pt x="2805546" y="2410691"/>
                </a:cubicBezTo>
                <a:cubicBezTo>
                  <a:pt x="2939473" y="2479964"/>
                  <a:pt x="3091873" y="2551545"/>
                  <a:pt x="3172691" y="2597727"/>
                </a:cubicBezTo>
                <a:cubicBezTo>
                  <a:pt x="3253509" y="2643909"/>
                  <a:pt x="3266210" y="2663537"/>
                  <a:pt x="3290455" y="2687782"/>
                </a:cubicBezTo>
                <a:cubicBezTo>
                  <a:pt x="3314700" y="2712027"/>
                  <a:pt x="3299114" y="2718955"/>
                  <a:pt x="3318164" y="2743200"/>
                </a:cubicBezTo>
                <a:cubicBezTo>
                  <a:pt x="3337214" y="2767446"/>
                  <a:pt x="3386282" y="2814782"/>
                  <a:pt x="3404755" y="2833255"/>
                </a:cubicBezTo>
                <a:cubicBezTo>
                  <a:pt x="3423228" y="2851728"/>
                  <a:pt x="3416877" y="2840182"/>
                  <a:pt x="3429000" y="2854036"/>
                </a:cubicBezTo>
                <a:cubicBezTo>
                  <a:pt x="3441123" y="2867890"/>
                  <a:pt x="3462482" y="2903682"/>
                  <a:pt x="3477491" y="2916382"/>
                </a:cubicBezTo>
                <a:cubicBezTo>
                  <a:pt x="3492500" y="2929082"/>
                  <a:pt x="3504623" y="2923309"/>
                  <a:pt x="3519055" y="2930236"/>
                </a:cubicBezTo>
                <a:cubicBezTo>
                  <a:pt x="3533487" y="2937163"/>
                  <a:pt x="3564082" y="2957945"/>
                  <a:pt x="3564082" y="2957945"/>
                </a:cubicBezTo>
                <a:lnTo>
                  <a:pt x="3629891" y="2999509"/>
                </a:lnTo>
              </a:path>
            </a:pathLst>
          </a:cu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503409" y="1429270"/>
            <a:ext cx="874531" cy="228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7330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500"/>
                                        <p:tgtEl>
                                          <p:spTgt spid="4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fade">
                                      <p:cBhvr>
                                        <p:cTn id="23" dur="500"/>
                                        <p:tgtEl>
                                          <p:spTgt spid="4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tgtEl>
                                          <p:spTgt spid="4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fade">
                                      <p:cBhvr>
                                        <p:cTn id="31" dur="500"/>
                                        <p:tgtEl>
                                          <p:spTgt spid="4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1000"/>
                                        <p:tgtEl>
                                          <p:spTgt spid="7"/>
                                        </p:tgtEl>
                                      </p:cBhvr>
                                    </p:animEffect>
                                  </p:childTnLst>
                                </p:cTn>
                              </p:par>
                            </p:childTnLst>
                          </p:cTn>
                        </p:par>
                        <p:par>
                          <p:cTn id="37" fill="hold">
                            <p:stCondLst>
                              <p:cond delay="1000"/>
                            </p:stCondLst>
                            <p:childTnLst>
                              <p:par>
                                <p:cTn id="38" presetID="10" presetClass="exit" presetSubtype="0" fill="hold" nodeType="afterEffect">
                                  <p:stCondLst>
                                    <p:cond delay="0"/>
                                  </p:stCondLst>
                                  <p:childTnLst>
                                    <p:animEffect transition="out" filter="fade">
                                      <p:cBhvr>
                                        <p:cTn id="39" dur="500"/>
                                        <p:tgtEl>
                                          <p:spTgt spid="22"/>
                                        </p:tgtEl>
                                      </p:cBhvr>
                                    </p:animEffect>
                                    <p:set>
                                      <p:cBhvr>
                                        <p:cTn id="40" dur="1" fill="hold">
                                          <p:stCondLst>
                                            <p:cond delay="499"/>
                                          </p:stCondLst>
                                        </p:cTn>
                                        <p:tgtEl>
                                          <p:spTgt spid="22"/>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36"/>
                                        </p:tgtEl>
                                      </p:cBhvr>
                                    </p:animEffect>
                                    <p:set>
                                      <p:cBhvr>
                                        <p:cTn id="43" dur="1" fill="hold">
                                          <p:stCondLst>
                                            <p:cond delay="499"/>
                                          </p:stCondLst>
                                        </p:cTn>
                                        <p:tgtEl>
                                          <p:spTgt spid="36"/>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23"/>
                                        </p:tgtEl>
                                      </p:cBhvr>
                                    </p:animEffect>
                                    <p:set>
                                      <p:cBhvr>
                                        <p:cTn id="46"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2" grpId="0" animBg="1"/>
      <p:bldP spid="45" grpId="0" animBg="1"/>
      <p:bldP spid="46" grpId="0" animBg="1"/>
      <p:bldP spid="47" grpId="0"/>
      <p:bldP spid="48"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47" y="1847084"/>
            <a:ext cx="7886700" cy="722695"/>
          </a:xfrm>
        </p:spPr>
        <p:txBody>
          <a:bodyPr>
            <a:normAutofit fontScale="90000"/>
          </a:bodyPr>
          <a:lstStyle/>
          <a:p>
            <a:pPr algn="ctr"/>
            <a:r>
              <a:rPr lang="en-US" sz="6700" b="1" i="1" dirty="0" smtClean="0"/>
              <a:t>Now it’s your turn !</a:t>
            </a:r>
            <a:r>
              <a:rPr lang="en-US" dirty="0" smtClean="0"/>
              <a:t/>
            </a:r>
            <a:br>
              <a:rPr lang="en-US" dirty="0" smtClean="0"/>
            </a:br>
            <a:endParaRPr lang="en-US" dirty="0"/>
          </a:p>
        </p:txBody>
      </p:sp>
      <p:pic>
        <p:nvPicPr>
          <p:cNvPr id="5" name="Picture 2" descr="https://upload.wikimedia.org/wikipedia/commons/thumb/5/51/Mr._Smiley_Face.svg/2000px-Mr._Smiley_Face.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2289" y="2485696"/>
            <a:ext cx="2249214" cy="2249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522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888" y="1154154"/>
            <a:ext cx="7886700" cy="2852737"/>
          </a:xfrm>
        </p:spPr>
        <p:txBody>
          <a:bodyPr>
            <a:normAutofit/>
          </a:bodyPr>
          <a:lstStyle/>
          <a:p>
            <a:pPr algn="ctr"/>
            <a:r>
              <a:rPr lang="en-US" sz="7200" dirty="0" smtClean="0"/>
              <a:t>Questions?</a:t>
            </a:r>
            <a:br>
              <a:rPr lang="en-US" sz="7200" dirty="0" smtClean="0"/>
            </a:br>
            <a:r>
              <a:rPr lang="en-US" sz="2400" b="1" i="1" u="sng" cap="none" dirty="0" smtClean="0">
                <a:solidFill>
                  <a:srgbClr val="FFFF00"/>
                </a:solidFill>
              </a:rPr>
              <a:t/>
            </a:r>
            <a:br>
              <a:rPr lang="en-US" sz="2400" b="1" i="1" u="sng" cap="none" dirty="0" smtClean="0">
                <a:solidFill>
                  <a:srgbClr val="FFFF00"/>
                </a:solidFill>
              </a:rPr>
            </a:br>
            <a:r>
              <a:rPr lang="en-US" sz="4000" b="1" i="1" u="sng" cap="none" dirty="0" smtClean="0">
                <a:solidFill>
                  <a:schemeClr val="accent1">
                    <a:lumMod val="75000"/>
                  </a:schemeClr>
                </a:solidFill>
              </a:rPr>
              <a:t>dwebster@berkeley.edu</a:t>
            </a:r>
            <a:endParaRPr lang="en-US" sz="7200" i="1" dirty="0">
              <a:solidFill>
                <a:schemeClr val="accent1">
                  <a:lumMod val="75000"/>
                </a:schemeClr>
              </a:solidFill>
            </a:endParaRPr>
          </a:p>
        </p:txBody>
      </p:sp>
      <p:sp>
        <p:nvSpPr>
          <p:cNvPr id="2" name="Rectangle 1"/>
          <p:cNvSpPr/>
          <p:nvPr/>
        </p:nvSpPr>
        <p:spPr>
          <a:xfrm>
            <a:off x="609600" y="5715000"/>
            <a:ext cx="6096000" cy="707886"/>
          </a:xfrm>
          <a:prstGeom prst="rect">
            <a:avLst/>
          </a:prstGeom>
        </p:spPr>
        <p:txBody>
          <a:bodyPr wrap="square">
            <a:spAutoFit/>
          </a:bodyPr>
          <a:lstStyle/>
          <a:p>
            <a:pPr algn="ctr">
              <a:lnSpc>
                <a:spcPct val="80000"/>
              </a:lnSpc>
            </a:pPr>
            <a:r>
              <a:rPr lang="en-US" altLang="en-US" sz="1600" i="1" dirty="0">
                <a:solidFill>
                  <a:schemeClr val="bg1"/>
                </a:solidFill>
              </a:rPr>
              <a:t>The </a:t>
            </a:r>
            <a:r>
              <a:rPr lang="en-US" altLang="en-US" sz="1600" i="1" dirty="0" smtClean="0">
                <a:solidFill>
                  <a:schemeClr val="bg1"/>
                </a:solidFill>
              </a:rPr>
              <a:t>California Child Welfare Indicators </a:t>
            </a:r>
            <a:r>
              <a:rPr lang="en-US" altLang="en-US" sz="1600" i="1" dirty="0">
                <a:solidFill>
                  <a:schemeClr val="bg1"/>
                </a:solidFill>
              </a:rPr>
              <a:t>Project </a:t>
            </a:r>
            <a:r>
              <a:rPr lang="en-US" altLang="en-US" sz="1600" i="1" dirty="0" smtClean="0">
                <a:solidFill>
                  <a:schemeClr val="bg1"/>
                </a:solidFill>
              </a:rPr>
              <a:t>is </a:t>
            </a:r>
            <a:r>
              <a:rPr lang="en-US" altLang="en-US" sz="1600" i="1" dirty="0">
                <a:solidFill>
                  <a:schemeClr val="bg1"/>
                </a:solidFill>
              </a:rPr>
              <a:t>supported by </a:t>
            </a:r>
            <a:r>
              <a:rPr lang="en-US" altLang="en-US" sz="1600" i="1" dirty="0" smtClean="0">
                <a:solidFill>
                  <a:schemeClr val="bg1"/>
                </a:solidFill>
              </a:rPr>
              <a:t> </a:t>
            </a:r>
            <a:endParaRPr lang="en-US" altLang="en-US" sz="1600" i="1" dirty="0">
              <a:solidFill>
                <a:schemeClr val="bg1"/>
              </a:solidFill>
            </a:endParaRPr>
          </a:p>
          <a:p>
            <a:pPr algn="ctr">
              <a:lnSpc>
                <a:spcPct val="80000"/>
              </a:lnSpc>
            </a:pPr>
            <a:r>
              <a:rPr lang="en-US" altLang="en-US" sz="1600" i="1" dirty="0">
                <a:solidFill>
                  <a:schemeClr val="bg1"/>
                </a:solidFill>
              </a:rPr>
              <a:t>t</a:t>
            </a:r>
            <a:r>
              <a:rPr lang="en-US" altLang="en-US" sz="1600" i="1" dirty="0" smtClean="0">
                <a:solidFill>
                  <a:schemeClr val="bg1"/>
                </a:solidFill>
              </a:rPr>
              <a:t>he California </a:t>
            </a:r>
            <a:r>
              <a:rPr lang="en-US" altLang="en-US" sz="1600" i="1" dirty="0">
                <a:solidFill>
                  <a:schemeClr val="bg1"/>
                </a:solidFill>
              </a:rPr>
              <a:t>Department of Social </a:t>
            </a:r>
            <a:r>
              <a:rPr lang="en-US" altLang="en-US" sz="1600" i="1" dirty="0" smtClean="0">
                <a:solidFill>
                  <a:schemeClr val="bg1"/>
                </a:solidFill>
              </a:rPr>
              <a:t>Services,</a:t>
            </a:r>
          </a:p>
          <a:p>
            <a:pPr algn="ctr">
              <a:lnSpc>
                <a:spcPct val="80000"/>
              </a:lnSpc>
            </a:pPr>
            <a:r>
              <a:rPr lang="en-US" altLang="en-US" sz="1600" i="1" dirty="0">
                <a:solidFill>
                  <a:schemeClr val="bg1"/>
                </a:solidFill>
              </a:rPr>
              <a:t>t</a:t>
            </a:r>
            <a:r>
              <a:rPr lang="en-US" altLang="en-US" sz="1600" i="1" dirty="0" smtClean="0">
                <a:solidFill>
                  <a:schemeClr val="bg1"/>
                </a:solidFill>
              </a:rPr>
              <a:t>he Conrad N. Hilton Foundation, and </a:t>
            </a:r>
            <a:r>
              <a:rPr lang="en-US" altLang="en-US" sz="1600" i="1" dirty="0">
                <a:solidFill>
                  <a:schemeClr val="bg1"/>
                </a:solidFill>
              </a:rPr>
              <a:t>the Stuart Foundation</a:t>
            </a:r>
          </a:p>
        </p:txBody>
      </p:sp>
      <p:sp>
        <p:nvSpPr>
          <p:cNvPr id="5" name="Rectangle 4"/>
          <p:cNvSpPr/>
          <p:nvPr/>
        </p:nvSpPr>
        <p:spPr>
          <a:xfrm>
            <a:off x="1519238" y="5780589"/>
            <a:ext cx="6096000" cy="762645"/>
          </a:xfrm>
          <a:prstGeom prst="rect">
            <a:avLst/>
          </a:prstGeom>
        </p:spPr>
        <p:txBody>
          <a:bodyPr wrap="square">
            <a:spAutoFit/>
          </a:bodyPr>
          <a:lstStyle/>
          <a:p>
            <a:pPr algn="ctr">
              <a:lnSpc>
                <a:spcPct val="80000"/>
              </a:lnSpc>
            </a:pPr>
            <a:r>
              <a:rPr lang="en-US" altLang="en-US" i="1" dirty="0"/>
              <a:t>The </a:t>
            </a:r>
            <a:r>
              <a:rPr lang="en-US" altLang="en-US" i="1" dirty="0" smtClean="0"/>
              <a:t>California Child Welfare Indicators </a:t>
            </a:r>
            <a:r>
              <a:rPr lang="en-US" altLang="en-US" i="1" dirty="0"/>
              <a:t>Project </a:t>
            </a:r>
            <a:r>
              <a:rPr lang="en-US" altLang="en-US" i="1" dirty="0" smtClean="0"/>
              <a:t>is </a:t>
            </a:r>
            <a:r>
              <a:rPr lang="en-US" altLang="en-US" i="1" dirty="0"/>
              <a:t>supported by </a:t>
            </a:r>
            <a:r>
              <a:rPr lang="en-US" altLang="en-US" i="1" dirty="0" smtClean="0"/>
              <a:t> </a:t>
            </a:r>
            <a:endParaRPr lang="en-US" altLang="en-US" i="1" dirty="0"/>
          </a:p>
          <a:p>
            <a:pPr algn="ctr">
              <a:lnSpc>
                <a:spcPct val="80000"/>
              </a:lnSpc>
            </a:pPr>
            <a:r>
              <a:rPr lang="en-US" altLang="en-US" i="1" dirty="0"/>
              <a:t>t</a:t>
            </a:r>
            <a:r>
              <a:rPr lang="en-US" altLang="en-US" i="1" dirty="0" smtClean="0"/>
              <a:t>he California </a:t>
            </a:r>
            <a:r>
              <a:rPr lang="en-US" altLang="en-US" i="1" dirty="0"/>
              <a:t>Department of Social </a:t>
            </a:r>
            <a:r>
              <a:rPr lang="en-US" altLang="en-US" i="1" dirty="0" smtClean="0"/>
              <a:t>Services,</a:t>
            </a:r>
          </a:p>
          <a:p>
            <a:pPr algn="ctr">
              <a:lnSpc>
                <a:spcPct val="80000"/>
              </a:lnSpc>
            </a:pPr>
            <a:r>
              <a:rPr lang="en-US" altLang="en-US" i="1" dirty="0"/>
              <a:t>t</a:t>
            </a:r>
            <a:r>
              <a:rPr lang="en-US" altLang="en-US" i="1" dirty="0" smtClean="0"/>
              <a:t>he Conrad N. Hilton Foundation, and </a:t>
            </a:r>
            <a:r>
              <a:rPr lang="en-US" altLang="en-US" i="1" dirty="0"/>
              <a:t>the Stuart Foundation</a:t>
            </a:r>
          </a:p>
        </p:txBody>
      </p:sp>
    </p:spTree>
    <p:extLst>
      <p:ext uri="{BB962C8B-B14F-4D97-AF65-F5344CB8AC3E}">
        <p14:creationId xmlns:p14="http://schemas.microsoft.com/office/powerpoint/2010/main" val="1137597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accent2"/>
                </a:solidFill>
              </a:rPr>
              <a:t>Key Concepts:</a:t>
            </a:r>
          </a:p>
          <a:p>
            <a:r>
              <a:rPr lang="en-US" sz="3200" b="1" dirty="0" smtClean="0">
                <a:solidFill>
                  <a:schemeClr val="accent2"/>
                </a:solidFill>
              </a:rPr>
              <a:t>Length of Stay in Care</a:t>
            </a:r>
            <a:endParaRPr lang="en-US" sz="3200" b="1" dirty="0">
              <a:solidFill>
                <a:schemeClr val="accent2"/>
              </a:solidFill>
            </a:endParaRPr>
          </a:p>
        </p:txBody>
      </p:sp>
      <p:sp>
        <p:nvSpPr>
          <p:cNvPr id="24" name="Rectangle 3"/>
          <p:cNvSpPr>
            <a:spLocks noChangeArrowheads="1"/>
          </p:cNvSpPr>
          <p:nvPr/>
        </p:nvSpPr>
        <p:spPr bwMode="auto">
          <a:xfrm>
            <a:off x="76200" y="1981200"/>
            <a:ext cx="441960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5" name="Text Box 24"/>
          <p:cNvSpPr txBox="1">
            <a:spLocks noChangeArrowheads="1"/>
          </p:cNvSpPr>
          <p:nvPr/>
        </p:nvSpPr>
        <p:spPr bwMode="auto">
          <a:xfrm>
            <a:off x="1371600" y="1596744"/>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solidFill>
                  <a:schemeClr val="accent1">
                    <a:lumMod val="50000"/>
                  </a:schemeClr>
                </a:solidFill>
                <a:latin typeface="Century Gothic" panose="020B0502020202020204" pitchFamily="34" charset="0"/>
              </a:rPr>
              <a:t>2015</a:t>
            </a:r>
            <a:endParaRPr lang="en-US" altLang="en-US" sz="2400" b="1" dirty="0">
              <a:solidFill>
                <a:schemeClr val="accent1">
                  <a:lumMod val="50000"/>
                </a:schemeClr>
              </a:solidFill>
              <a:latin typeface="Century Gothic" panose="020B0502020202020204" pitchFamily="34" charset="0"/>
            </a:endParaRPr>
          </a:p>
        </p:txBody>
      </p:sp>
      <p:sp>
        <p:nvSpPr>
          <p:cNvPr id="26" name="Rectangle 25"/>
          <p:cNvSpPr>
            <a:spLocks noChangeArrowheads="1"/>
          </p:cNvSpPr>
          <p:nvPr/>
        </p:nvSpPr>
        <p:spPr bwMode="auto">
          <a:xfrm>
            <a:off x="4572000" y="1981200"/>
            <a:ext cx="441960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 name="Text Box 26"/>
          <p:cNvSpPr txBox="1">
            <a:spLocks noChangeArrowheads="1"/>
          </p:cNvSpPr>
          <p:nvPr/>
        </p:nvSpPr>
        <p:spPr bwMode="auto">
          <a:xfrm>
            <a:off x="5486400" y="1596744"/>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solidFill>
                  <a:schemeClr val="accent1">
                    <a:lumMod val="50000"/>
                  </a:schemeClr>
                </a:solidFill>
                <a:latin typeface="Century Gothic" panose="020B0502020202020204" pitchFamily="34" charset="0"/>
              </a:rPr>
              <a:t>2016</a:t>
            </a:r>
            <a:endParaRPr lang="en-US" altLang="en-US" sz="2400" b="1" dirty="0">
              <a:solidFill>
                <a:schemeClr val="accent1">
                  <a:lumMod val="50000"/>
                </a:schemeClr>
              </a:solidFill>
              <a:latin typeface="Century Gothic" panose="020B0502020202020204" pitchFamily="34" charset="0"/>
            </a:endParaRPr>
          </a:p>
        </p:txBody>
      </p:sp>
      <p:sp>
        <p:nvSpPr>
          <p:cNvPr id="28" name="Text Box 27"/>
          <p:cNvSpPr txBox="1">
            <a:spLocks noChangeArrowheads="1"/>
          </p:cNvSpPr>
          <p:nvPr/>
        </p:nvSpPr>
        <p:spPr bwMode="auto">
          <a:xfrm>
            <a:off x="76200" y="45720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latin typeface="Century Gothic" panose="020B0502020202020204" pitchFamily="34" charset="0"/>
              </a:rPr>
              <a:t>Jan. 1</a:t>
            </a:r>
          </a:p>
        </p:txBody>
      </p:sp>
      <p:pic>
        <p:nvPicPr>
          <p:cNvPr id="29" name="Picture 28" descr="j015620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62000" y="3429000"/>
            <a:ext cx="2444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Line 29"/>
          <p:cNvSpPr>
            <a:spLocks noChangeShapeType="1"/>
          </p:cNvSpPr>
          <p:nvPr/>
        </p:nvSpPr>
        <p:spPr bwMode="auto">
          <a:xfrm>
            <a:off x="838200" y="4114800"/>
            <a:ext cx="46482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Text Box 30"/>
          <p:cNvSpPr txBox="1">
            <a:spLocks noChangeArrowheads="1"/>
          </p:cNvSpPr>
          <p:nvPr/>
        </p:nvSpPr>
        <p:spPr bwMode="auto">
          <a:xfrm>
            <a:off x="838200" y="41910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latin typeface="Century Gothic" panose="020B0502020202020204" pitchFamily="34" charset="0"/>
              </a:rPr>
              <a:t>Mar. 1</a:t>
            </a:r>
          </a:p>
        </p:txBody>
      </p:sp>
      <p:sp>
        <p:nvSpPr>
          <p:cNvPr id="32" name="Text Box 31"/>
          <p:cNvSpPr txBox="1">
            <a:spLocks noChangeArrowheads="1"/>
          </p:cNvSpPr>
          <p:nvPr/>
        </p:nvSpPr>
        <p:spPr bwMode="auto">
          <a:xfrm>
            <a:off x="4800600" y="41910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n-US" altLang="en-US" sz="1400" b="1">
                <a:latin typeface="Century Gothic" panose="020B0502020202020204" pitchFamily="34" charset="0"/>
              </a:rPr>
              <a:t>Mar. 1</a:t>
            </a:r>
          </a:p>
        </p:txBody>
      </p:sp>
      <p:sp>
        <p:nvSpPr>
          <p:cNvPr id="33" name="Text Box 33"/>
          <p:cNvSpPr txBox="1">
            <a:spLocks noChangeArrowheads="1"/>
          </p:cNvSpPr>
          <p:nvPr/>
        </p:nvSpPr>
        <p:spPr bwMode="auto">
          <a:xfrm>
            <a:off x="3810000" y="45720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latin typeface="Century Gothic" panose="020B0502020202020204" pitchFamily="34" charset="0"/>
              </a:rPr>
              <a:t>Dec. 31</a:t>
            </a:r>
          </a:p>
        </p:txBody>
      </p:sp>
      <p:pic>
        <p:nvPicPr>
          <p:cNvPr id="34" name="Picture 34" descr="j015620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362200" y="2895600"/>
            <a:ext cx="2444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Line 35"/>
          <p:cNvSpPr>
            <a:spLocks noChangeShapeType="1"/>
          </p:cNvSpPr>
          <p:nvPr/>
        </p:nvSpPr>
        <p:spPr bwMode="auto">
          <a:xfrm>
            <a:off x="2438400" y="3581400"/>
            <a:ext cx="45720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Text Box 36"/>
          <p:cNvSpPr txBox="1">
            <a:spLocks noChangeArrowheads="1"/>
          </p:cNvSpPr>
          <p:nvPr/>
        </p:nvSpPr>
        <p:spPr bwMode="auto">
          <a:xfrm>
            <a:off x="2362200" y="36576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latin typeface="Century Gothic" panose="020B0502020202020204" pitchFamily="34" charset="0"/>
              </a:rPr>
              <a:t>Jul. 7</a:t>
            </a:r>
          </a:p>
        </p:txBody>
      </p:sp>
      <p:sp>
        <p:nvSpPr>
          <p:cNvPr id="37" name="Text Box 37"/>
          <p:cNvSpPr txBox="1">
            <a:spLocks noChangeArrowheads="1"/>
          </p:cNvSpPr>
          <p:nvPr/>
        </p:nvSpPr>
        <p:spPr bwMode="auto">
          <a:xfrm>
            <a:off x="6324600" y="36576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n-US" altLang="en-US" sz="1400" b="1">
                <a:latin typeface="Century Gothic" panose="020B0502020202020204" pitchFamily="34" charset="0"/>
              </a:rPr>
              <a:t>Jul. 7</a:t>
            </a:r>
          </a:p>
        </p:txBody>
      </p:sp>
      <p:sp>
        <p:nvSpPr>
          <p:cNvPr id="60" name="Text Box 38"/>
          <p:cNvSpPr txBox="1">
            <a:spLocks noChangeArrowheads="1"/>
          </p:cNvSpPr>
          <p:nvPr/>
        </p:nvSpPr>
        <p:spPr bwMode="auto">
          <a:xfrm>
            <a:off x="4572000" y="45720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latin typeface="Century Gothic" panose="020B0502020202020204" pitchFamily="34" charset="0"/>
              </a:rPr>
              <a:t>Jan. 1</a:t>
            </a:r>
          </a:p>
        </p:txBody>
      </p:sp>
      <p:sp>
        <p:nvSpPr>
          <p:cNvPr id="61" name="Text Box 39"/>
          <p:cNvSpPr txBox="1">
            <a:spLocks noChangeArrowheads="1"/>
          </p:cNvSpPr>
          <p:nvPr/>
        </p:nvSpPr>
        <p:spPr bwMode="auto">
          <a:xfrm>
            <a:off x="8305800" y="45720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latin typeface="Century Gothic" panose="020B0502020202020204" pitchFamily="34" charset="0"/>
              </a:rPr>
              <a:t>Dec. 31</a:t>
            </a:r>
          </a:p>
        </p:txBody>
      </p:sp>
      <p:pic>
        <p:nvPicPr>
          <p:cNvPr id="62" name="Picture 40" descr="j015620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191000" y="2057400"/>
            <a:ext cx="2444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Line 41"/>
          <p:cNvSpPr>
            <a:spLocks noChangeShapeType="1"/>
          </p:cNvSpPr>
          <p:nvPr/>
        </p:nvSpPr>
        <p:spPr bwMode="auto">
          <a:xfrm>
            <a:off x="4419600" y="2743200"/>
            <a:ext cx="45720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 name="Text Box 42"/>
          <p:cNvSpPr txBox="1">
            <a:spLocks noChangeArrowheads="1"/>
          </p:cNvSpPr>
          <p:nvPr/>
        </p:nvSpPr>
        <p:spPr bwMode="auto">
          <a:xfrm>
            <a:off x="3657600" y="27432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n-US" altLang="en-US" sz="1400" b="1">
                <a:latin typeface="Century Gothic" panose="020B0502020202020204" pitchFamily="34" charset="0"/>
              </a:rPr>
              <a:t>Dec. 31</a:t>
            </a:r>
          </a:p>
        </p:txBody>
      </p:sp>
      <p:sp>
        <p:nvSpPr>
          <p:cNvPr id="65" name="Text Box 43"/>
          <p:cNvSpPr txBox="1">
            <a:spLocks noChangeArrowheads="1"/>
          </p:cNvSpPr>
          <p:nvPr/>
        </p:nvSpPr>
        <p:spPr bwMode="auto">
          <a:xfrm>
            <a:off x="8305800" y="28194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n-US" altLang="en-US" sz="1400" b="1">
                <a:latin typeface="Century Gothic" panose="020B0502020202020204" pitchFamily="34" charset="0"/>
              </a:rPr>
              <a:t>Dec. 31</a:t>
            </a:r>
          </a:p>
        </p:txBody>
      </p:sp>
    </p:spTree>
    <p:extLst>
      <p:ext uri="{BB962C8B-B14F-4D97-AF65-F5344CB8AC3E}">
        <p14:creationId xmlns:p14="http://schemas.microsoft.com/office/powerpoint/2010/main" val="99485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500"/>
                                        <p:tgtEl>
                                          <p:spTgt spid="28"/>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dissolve">
                                      <p:cBhvr>
                                        <p:cTn id="22" dur="500"/>
                                        <p:tgtEl>
                                          <p:spTgt spid="2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dissolv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500"/>
                                        <p:tgtEl>
                                          <p:spTgt spid="30"/>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500"/>
                                        <p:tgtEl>
                                          <p:spTgt spid="26"/>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wipe(left)">
                                      <p:cBhvr>
                                        <p:cTn id="40" dur="500"/>
                                        <p:tgtEl>
                                          <p:spTgt spid="60"/>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left)">
                                      <p:cBhvr>
                                        <p:cTn id="43" dur="500"/>
                                        <p:tgtEl>
                                          <p:spTgt spid="61"/>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dissolve">
                                      <p:cBhvr>
                                        <p:cTn id="46" dur="30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dissolve">
                                      <p:cBhvr>
                                        <p:cTn id="51" dur="500"/>
                                        <p:tgtEl>
                                          <p:spTgt spid="34"/>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dissolve">
                                      <p:cBhvr>
                                        <p:cTn id="54" dur="500"/>
                                        <p:tgtEl>
                                          <p:spTgt spid="3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wipe(left)">
                                      <p:cBhvr>
                                        <p:cTn id="59" dur="500"/>
                                        <p:tgtEl>
                                          <p:spTgt spid="3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dissolve">
                                      <p:cBhvr>
                                        <p:cTn id="62" dur="20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dissolve">
                                      <p:cBhvr>
                                        <p:cTn id="67" dur="500"/>
                                        <p:tgtEl>
                                          <p:spTgt spid="62"/>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dissolve">
                                      <p:cBhvr>
                                        <p:cTn id="70" dur="500"/>
                                        <p:tgtEl>
                                          <p:spTgt spid="6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wipe(left)">
                                      <p:cBhvr>
                                        <p:cTn id="75" dur="500"/>
                                        <p:tgtEl>
                                          <p:spTgt spid="63"/>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65"/>
                                        </p:tgtEl>
                                        <p:attrNameLst>
                                          <p:attrName>style.visibility</p:attrName>
                                        </p:attrNameLst>
                                      </p:cBhvr>
                                      <p:to>
                                        <p:strVal val="visible"/>
                                      </p:to>
                                    </p:set>
                                    <p:animEffect transition="in" filter="dissolve">
                                      <p:cBhvr>
                                        <p:cTn id="78" dur="2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animBg="1"/>
      <p:bldP spid="27" grpId="0"/>
      <p:bldP spid="28" grpId="0"/>
      <p:bldP spid="30" grpId="0" animBg="1"/>
      <p:bldP spid="31" grpId="0"/>
      <p:bldP spid="32" grpId="0"/>
      <p:bldP spid="33" grpId="0"/>
      <p:bldP spid="35" grpId="0" animBg="1"/>
      <p:bldP spid="36" grpId="0"/>
      <p:bldP spid="37" grpId="0"/>
      <p:bldP spid="60" grpId="0"/>
      <p:bldP spid="61" grpId="0"/>
      <p:bldP spid="63" grpId="0" animBg="1"/>
      <p:bldP spid="64" grpId="0"/>
      <p:bldP spid="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a:solidFill>
                  <a:schemeClr val="accent2"/>
                </a:solidFill>
              </a:rPr>
              <a:t>Key Concepts:</a:t>
            </a:r>
          </a:p>
          <a:p>
            <a:r>
              <a:rPr lang="en-US" sz="3200" b="1">
                <a:solidFill>
                  <a:schemeClr val="accent2"/>
                </a:solidFill>
              </a:rPr>
              <a:t>Length of Stay in Care</a:t>
            </a:r>
            <a:endParaRPr lang="en-US" sz="3200" b="1" dirty="0">
              <a:solidFill>
                <a:schemeClr val="accent2"/>
              </a:solidFill>
            </a:endParaRPr>
          </a:p>
        </p:txBody>
      </p:sp>
      <p:sp>
        <p:nvSpPr>
          <p:cNvPr id="39" name="Rectangle 3"/>
          <p:cNvSpPr>
            <a:spLocks noChangeArrowheads="1"/>
          </p:cNvSpPr>
          <p:nvPr/>
        </p:nvSpPr>
        <p:spPr bwMode="auto">
          <a:xfrm>
            <a:off x="76200" y="1981200"/>
            <a:ext cx="441960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 name="Text Box 24"/>
          <p:cNvSpPr txBox="1">
            <a:spLocks noChangeArrowheads="1"/>
          </p:cNvSpPr>
          <p:nvPr/>
        </p:nvSpPr>
        <p:spPr bwMode="auto">
          <a:xfrm>
            <a:off x="1371600" y="1595437"/>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solidFill>
                  <a:schemeClr val="tx2">
                    <a:lumMod val="75000"/>
                  </a:schemeClr>
                </a:solidFill>
                <a:latin typeface="Century Gothic" panose="020B0502020202020204" pitchFamily="34" charset="0"/>
              </a:rPr>
              <a:t>2015</a:t>
            </a:r>
            <a:endParaRPr lang="en-US" altLang="en-US" sz="2400" b="1" dirty="0">
              <a:solidFill>
                <a:schemeClr val="tx2">
                  <a:lumMod val="75000"/>
                </a:schemeClr>
              </a:solidFill>
              <a:latin typeface="Century Gothic" panose="020B0502020202020204" pitchFamily="34" charset="0"/>
            </a:endParaRPr>
          </a:p>
        </p:txBody>
      </p:sp>
      <p:sp>
        <p:nvSpPr>
          <p:cNvPr id="42" name="Rectangle 25"/>
          <p:cNvSpPr>
            <a:spLocks noChangeArrowheads="1"/>
          </p:cNvSpPr>
          <p:nvPr/>
        </p:nvSpPr>
        <p:spPr bwMode="auto">
          <a:xfrm>
            <a:off x="4572000" y="1981200"/>
            <a:ext cx="441960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 name="Line 29"/>
          <p:cNvSpPr>
            <a:spLocks noChangeShapeType="1"/>
          </p:cNvSpPr>
          <p:nvPr/>
        </p:nvSpPr>
        <p:spPr bwMode="auto">
          <a:xfrm>
            <a:off x="838200" y="4114800"/>
            <a:ext cx="4648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1" name="Line 35"/>
          <p:cNvSpPr>
            <a:spLocks noChangeShapeType="1"/>
          </p:cNvSpPr>
          <p:nvPr/>
        </p:nvSpPr>
        <p:spPr bwMode="auto">
          <a:xfrm>
            <a:off x="2438400" y="3581400"/>
            <a:ext cx="4572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7" name="Line 41"/>
          <p:cNvSpPr>
            <a:spLocks noChangeShapeType="1"/>
          </p:cNvSpPr>
          <p:nvPr/>
        </p:nvSpPr>
        <p:spPr bwMode="auto">
          <a:xfrm>
            <a:off x="4435474" y="2743200"/>
            <a:ext cx="4556125"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5" name="Line 35"/>
          <p:cNvSpPr>
            <a:spLocks noChangeShapeType="1"/>
          </p:cNvSpPr>
          <p:nvPr/>
        </p:nvSpPr>
        <p:spPr bwMode="auto">
          <a:xfrm flipV="1">
            <a:off x="2958661" y="3797051"/>
            <a:ext cx="6032937" cy="4185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auto">
          <a:xfrm>
            <a:off x="190500" y="2194034"/>
            <a:ext cx="2647293" cy="11002"/>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7" name="Line 35"/>
          <p:cNvSpPr>
            <a:spLocks noChangeShapeType="1"/>
          </p:cNvSpPr>
          <p:nvPr/>
        </p:nvSpPr>
        <p:spPr bwMode="auto">
          <a:xfrm flipV="1">
            <a:off x="342901" y="2367453"/>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8" name="Line 35"/>
          <p:cNvSpPr>
            <a:spLocks noChangeShapeType="1"/>
          </p:cNvSpPr>
          <p:nvPr/>
        </p:nvSpPr>
        <p:spPr bwMode="auto">
          <a:xfrm>
            <a:off x="838200" y="2564763"/>
            <a:ext cx="3800475" cy="1414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9" name="Line 35"/>
          <p:cNvSpPr>
            <a:spLocks noChangeShapeType="1"/>
          </p:cNvSpPr>
          <p:nvPr/>
        </p:nvSpPr>
        <p:spPr bwMode="auto">
          <a:xfrm>
            <a:off x="1371600" y="3005456"/>
            <a:ext cx="62865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0" name="Line 35"/>
          <p:cNvSpPr>
            <a:spLocks noChangeShapeType="1"/>
          </p:cNvSpPr>
          <p:nvPr/>
        </p:nvSpPr>
        <p:spPr bwMode="auto">
          <a:xfrm flipV="1">
            <a:off x="609600" y="3216906"/>
            <a:ext cx="3048000" cy="1658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1" name="Line 35"/>
          <p:cNvSpPr>
            <a:spLocks noChangeShapeType="1"/>
          </p:cNvSpPr>
          <p:nvPr/>
        </p:nvSpPr>
        <p:spPr bwMode="auto">
          <a:xfrm>
            <a:off x="3200400" y="3392953"/>
            <a:ext cx="609600" cy="295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2" name="Line 35"/>
          <p:cNvSpPr>
            <a:spLocks noChangeShapeType="1"/>
          </p:cNvSpPr>
          <p:nvPr/>
        </p:nvSpPr>
        <p:spPr bwMode="auto">
          <a:xfrm flipV="1">
            <a:off x="457200" y="4550728"/>
            <a:ext cx="1981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3" name="Line 35"/>
          <p:cNvSpPr>
            <a:spLocks noChangeShapeType="1"/>
          </p:cNvSpPr>
          <p:nvPr/>
        </p:nvSpPr>
        <p:spPr bwMode="auto">
          <a:xfrm flipV="1">
            <a:off x="162910" y="3973036"/>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4" name="Line 35"/>
          <p:cNvSpPr>
            <a:spLocks noChangeShapeType="1"/>
          </p:cNvSpPr>
          <p:nvPr/>
        </p:nvSpPr>
        <p:spPr bwMode="auto">
          <a:xfrm flipV="1">
            <a:off x="3565634" y="4419599"/>
            <a:ext cx="1321676" cy="336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6" name="Text Box 26"/>
          <p:cNvSpPr txBox="1">
            <a:spLocks noChangeArrowheads="1"/>
          </p:cNvSpPr>
          <p:nvPr/>
        </p:nvSpPr>
        <p:spPr bwMode="auto">
          <a:xfrm>
            <a:off x="5486400" y="1595437"/>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solidFill>
                  <a:schemeClr val="tx2">
                    <a:lumMod val="75000"/>
                  </a:schemeClr>
                </a:solidFill>
                <a:latin typeface="Century Gothic" panose="020B0502020202020204" pitchFamily="34" charset="0"/>
              </a:rPr>
              <a:t>2016</a:t>
            </a:r>
            <a:endParaRPr lang="en-US" altLang="en-US" sz="2400" b="1" dirty="0">
              <a:solidFill>
                <a:schemeClr val="tx2">
                  <a:lumMod val="75000"/>
                </a:schemeClr>
              </a:solidFill>
              <a:latin typeface="Century Gothic" panose="020B0502020202020204" pitchFamily="34" charset="0"/>
            </a:endParaRPr>
          </a:p>
        </p:txBody>
      </p:sp>
      <p:cxnSp>
        <p:nvCxnSpPr>
          <p:cNvPr id="3" name="Straight Connector 2"/>
          <p:cNvCxnSpPr/>
          <p:nvPr/>
        </p:nvCxnSpPr>
        <p:spPr>
          <a:xfrm>
            <a:off x="8991598" y="1981200"/>
            <a:ext cx="0" cy="2895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543800" y="5248949"/>
            <a:ext cx="1600200" cy="779701"/>
          </a:xfrm>
          <a:prstGeom prst="rect">
            <a:avLst/>
          </a:prstGeom>
          <a:noFill/>
        </p:spPr>
        <p:txBody>
          <a:bodyPr wrap="square" rtlCol="0">
            <a:spAutoFit/>
          </a:bodyPr>
          <a:lstStyle/>
          <a:p>
            <a:pPr algn="r">
              <a:lnSpc>
                <a:spcPts val="1600"/>
              </a:lnSpc>
            </a:pPr>
            <a:r>
              <a:rPr lang="en-US" dirty="0" smtClean="0">
                <a:solidFill>
                  <a:srgbClr val="FF0000"/>
                </a:solidFill>
              </a:rPr>
              <a:t>Censor Date</a:t>
            </a:r>
          </a:p>
          <a:p>
            <a:pPr algn="r">
              <a:lnSpc>
                <a:spcPts val="1600"/>
              </a:lnSpc>
            </a:pPr>
            <a:r>
              <a:rPr lang="en-US" dirty="0" smtClean="0">
                <a:solidFill>
                  <a:srgbClr val="FF0000"/>
                </a:solidFill>
              </a:rPr>
              <a:t>(Study cut-off) </a:t>
            </a:r>
          </a:p>
          <a:p>
            <a:endParaRPr lang="en-US" dirty="0"/>
          </a:p>
        </p:txBody>
      </p:sp>
      <p:cxnSp>
        <p:nvCxnSpPr>
          <p:cNvPr id="6" name="Straight Arrow Connector 5"/>
          <p:cNvCxnSpPr/>
          <p:nvPr/>
        </p:nvCxnSpPr>
        <p:spPr>
          <a:xfrm flipV="1">
            <a:off x="8686800" y="4910137"/>
            <a:ext cx="304798" cy="3388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972548" y="2692400"/>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959212" y="3746251"/>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490715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left)">
                                      <p:cBhvr>
                                        <p:cTn id="10" dur="1000"/>
                                        <p:tgtEl>
                                          <p:spTgt spid="2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1000"/>
                                        <p:tgtEl>
                                          <p:spTgt spid="2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1000"/>
                                        <p:tgtEl>
                                          <p:spTgt spid="2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1000"/>
                                        <p:tgtEl>
                                          <p:spTgt spid="2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1000"/>
                                        <p:tgtEl>
                                          <p:spTgt spid="3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1000"/>
                                        <p:tgtEl>
                                          <p:spTgt spid="31"/>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1000"/>
                                        <p:tgtEl>
                                          <p:spTgt spid="2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1000"/>
                                        <p:tgtEl>
                                          <p:spTgt spid="3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10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par>
                                <p:cTn id="40" presetID="10" presetClass="entr" presetSubtype="0" fill="hold"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randombar(horizontal)">
                                      <p:cBhvr>
                                        <p:cTn id="50" dur="500"/>
                                        <p:tgtEl>
                                          <p:spTgt spid="8"/>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60"/>
                                        </p:tgtEl>
                                        <p:attrNameLst>
                                          <p:attrName>style.visibility</p:attrName>
                                        </p:attrNameLst>
                                      </p:cBhvr>
                                      <p:to>
                                        <p:strVal val="visible"/>
                                      </p:to>
                                    </p:set>
                                    <p:animEffect transition="in" filter="randombar(horizontal)">
                                      <p:cBhvr>
                                        <p:cTn id="5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1" grpId="0" animBg="1"/>
      <p:bldP spid="32" grpId="0" animBg="1"/>
      <p:bldP spid="33" grpId="0" animBg="1"/>
      <p:bldP spid="34" grpId="1" animBg="1"/>
      <p:bldP spid="4" grpId="0"/>
      <p:bldP spid="8"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a:solidFill>
                  <a:schemeClr val="accent2"/>
                </a:solidFill>
              </a:rPr>
              <a:t>Key Concepts:</a:t>
            </a:r>
          </a:p>
          <a:p>
            <a:r>
              <a:rPr lang="en-US" sz="3200" b="1">
                <a:solidFill>
                  <a:schemeClr val="accent2"/>
                </a:solidFill>
              </a:rPr>
              <a:t>Length of Stay in Care</a:t>
            </a:r>
            <a:endParaRPr lang="en-US" sz="3200" b="1" dirty="0">
              <a:solidFill>
                <a:schemeClr val="accent2"/>
              </a:solidFill>
            </a:endParaRPr>
          </a:p>
        </p:txBody>
      </p:sp>
      <p:sp>
        <p:nvSpPr>
          <p:cNvPr id="39" name="Rectangle 3"/>
          <p:cNvSpPr>
            <a:spLocks noChangeArrowheads="1"/>
          </p:cNvSpPr>
          <p:nvPr/>
        </p:nvSpPr>
        <p:spPr bwMode="auto">
          <a:xfrm>
            <a:off x="76200" y="1981200"/>
            <a:ext cx="441960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 name="Text Box 24"/>
          <p:cNvSpPr txBox="1">
            <a:spLocks noChangeArrowheads="1"/>
          </p:cNvSpPr>
          <p:nvPr/>
        </p:nvSpPr>
        <p:spPr bwMode="auto">
          <a:xfrm>
            <a:off x="1371600" y="1595437"/>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solidFill>
                  <a:schemeClr val="tx2">
                    <a:lumMod val="75000"/>
                  </a:schemeClr>
                </a:solidFill>
                <a:latin typeface="Century Gothic" panose="020B0502020202020204" pitchFamily="34" charset="0"/>
              </a:rPr>
              <a:t>2015</a:t>
            </a:r>
            <a:endParaRPr lang="en-US" altLang="en-US" sz="2400" b="1" dirty="0">
              <a:solidFill>
                <a:schemeClr val="tx2">
                  <a:lumMod val="75000"/>
                </a:schemeClr>
              </a:solidFill>
              <a:latin typeface="Century Gothic" panose="020B0502020202020204" pitchFamily="34" charset="0"/>
            </a:endParaRPr>
          </a:p>
        </p:txBody>
      </p:sp>
      <p:sp>
        <p:nvSpPr>
          <p:cNvPr id="46" name="Line 29"/>
          <p:cNvSpPr>
            <a:spLocks noChangeShapeType="1"/>
          </p:cNvSpPr>
          <p:nvPr/>
        </p:nvSpPr>
        <p:spPr bwMode="auto">
          <a:xfrm>
            <a:off x="838200" y="4114800"/>
            <a:ext cx="4648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1" name="Line 35"/>
          <p:cNvSpPr>
            <a:spLocks noChangeShapeType="1"/>
          </p:cNvSpPr>
          <p:nvPr/>
        </p:nvSpPr>
        <p:spPr bwMode="auto">
          <a:xfrm>
            <a:off x="2438400" y="3581400"/>
            <a:ext cx="4572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7" name="Line 41"/>
          <p:cNvSpPr>
            <a:spLocks noChangeShapeType="1"/>
          </p:cNvSpPr>
          <p:nvPr/>
        </p:nvSpPr>
        <p:spPr bwMode="auto">
          <a:xfrm>
            <a:off x="4435474" y="2743200"/>
            <a:ext cx="4556125"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5" name="Line 35"/>
          <p:cNvSpPr>
            <a:spLocks noChangeShapeType="1"/>
          </p:cNvSpPr>
          <p:nvPr/>
        </p:nvSpPr>
        <p:spPr bwMode="auto">
          <a:xfrm flipV="1">
            <a:off x="2958661" y="3797051"/>
            <a:ext cx="6032937" cy="4185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auto">
          <a:xfrm>
            <a:off x="190500" y="2194034"/>
            <a:ext cx="2647293" cy="11002"/>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7" name="Line 35"/>
          <p:cNvSpPr>
            <a:spLocks noChangeShapeType="1"/>
          </p:cNvSpPr>
          <p:nvPr/>
        </p:nvSpPr>
        <p:spPr bwMode="auto">
          <a:xfrm flipV="1">
            <a:off x="342901" y="2367453"/>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8" name="Line 35"/>
          <p:cNvSpPr>
            <a:spLocks noChangeShapeType="1"/>
          </p:cNvSpPr>
          <p:nvPr/>
        </p:nvSpPr>
        <p:spPr bwMode="auto">
          <a:xfrm flipV="1">
            <a:off x="838200" y="2551623"/>
            <a:ext cx="3733800" cy="1314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9" name="Line 35"/>
          <p:cNvSpPr>
            <a:spLocks noChangeShapeType="1"/>
          </p:cNvSpPr>
          <p:nvPr/>
        </p:nvSpPr>
        <p:spPr bwMode="auto">
          <a:xfrm>
            <a:off x="1371600" y="3005456"/>
            <a:ext cx="62865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0" name="Line 35"/>
          <p:cNvSpPr>
            <a:spLocks noChangeShapeType="1"/>
          </p:cNvSpPr>
          <p:nvPr/>
        </p:nvSpPr>
        <p:spPr bwMode="auto">
          <a:xfrm flipV="1">
            <a:off x="609600" y="3216906"/>
            <a:ext cx="3048000" cy="1658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1" name="Line 35"/>
          <p:cNvSpPr>
            <a:spLocks noChangeShapeType="1"/>
          </p:cNvSpPr>
          <p:nvPr/>
        </p:nvSpPr>
        <p:spPr bwMode="auto">
          <a:xfrm>
            <a:off x="3200400" y="3392953"/>
            <a:ext cx="609600" cy="295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2" name="Line 35"/>
          <p:cNvSpPr>
            <a:spLocks noChangeShapeType="1"/>
          </p:cNvSpPr>
          <p:nvPr/>
        </p:nvSpPr>
        <p:spPr bwMode="auto">
          <a:xfrm flipV="1">
            <a:off x="457200" y="4550728"/>
            <a:ext cx="1981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3" name="Line 35"/>
          <p:cNvSpPr>
            <a:spLocks noChangeShapeType="1"/>
          </p:cNvSpPr>
          <p:nvPr/>
        </p:nvSpPr>
        <p:spPr bwMode="auto">
          <a:xfrm flipV="1">
            <a:off x="162910" y="3973036"/>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4" name="Line 35"/>
          <p:cNvSpPr>
            <a:spLocks noChangeShapeType="1"/>
          </p:cNvSpPr>
          <p:nvPr/>
        </p:nvSpPr>
        <p:spPr bwMode="auto">
          <a:xfrm flipV="1">
            <a:off x="3565634" y="4419599"/>
            <a:ext cx="1321676" cy="336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8" name="Oval 7"/>
          <p:cNvSpPr/>
          <p:nvPr/>
        </p:nvSpPr>
        <p:spPr>
          <a:xfrm>
            <a:off x="8972548" y="2692400"/>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959212" y="3746251"/>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850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a:solidFill>
                  <a:schemeClr val="accent2"/>
                </a:solidFill>
              </a:rPr>
              <a:t>Key Concepts:</a:t>
            </a:r>
          </a:p>
          <a:p>
            <a:r>
              <a:rPr lang="en-US" sz="3200" b="1">
                <a:solidFill>
                  <a:schemeClr val="accent2"/>
                </a:solidFill>
              </a:rPr>
              <a:t>Length of Stay in Care</a:t>
            </a:r>
            <a:endParaRPr lang="en-US" sz="3200" b="1" dirty="0">
              <a:solidFill>
                <a:schemeClr val="accent2"/>
              </a:solidFill>
            </a:endParaRPr>
          </a:p>
        </p:txBody>
      </p:sp>
      <p:sp>
        <p:nvSpPr>
          <p:cNvPr id="39" name="Rectangle 3"/>
          <p:cNvSpPr>
            <a:spLocks noChangeArrowheads="1"/>
          </p:cNvSpPr>
          <p:nvPr/>
        </p:nvSpPr>
        <p:spPr bwMode="auto">
          <a:xfrm>
            <a:off x="76200" y="1981200"/>
            <a:ext cx="441960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 name="Text Box 24"/>
          <p:cNvSpPr txBox="1">
            <a:spLocks noChangeArrowheads="1"/>
          </p:cNvSpPr>
          <p:nvPr/>
        </p:nvSpPr>
        <p:spPr bwMode="auto">
          <a:xfrm>
            <a:off x="1371600" y="1595437"/>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dirty="0" smtClean="0">
                <a:solidFill>
                  <a:schemeClr val="tx2">
                    <a:lumMod val="75000"/>
                  </a:schemeClr>
                </a:solidFill>
                <a:latin typeface="Century Gothic" panose="020B0502020202020204" pitchFamily="34" charset="0"/>
              </a:rPr>
              <a:t>2015</a:t>
            </a:r>
            <a:endParaRPr lang="en-US" altLang="en-US" sz="2400" b="1" dirty="0">
              <a:solidFill>
                <a:schemeClr val="tx2">
                  <a:lumMod val="75000"/>
                </a:schemeClr>
              </a:solidFill>
              <a:latin typeface="Century Gothic" panose="020B0502020202020204" pitchFamily="34" charset="0"/>
            </a:endParaRPr>
          </a:p>
        </p:txBody>
      </p:sp>
      <p:sp>
        <p:nvSpPr>
          <p:cNvPr id="46" name="Line 29"/>
          <p:cNvSpPr>
            <a:spLocks noChangeShapeType="1"/>
          </p:cNvSpPr>
          <p:nvPr/>
        </p:nvSpPr>
        <p:spPr bwMode="auto">
          <a:xfrm>
            <a:off x="838200" y="4114800"/>
            <a:ext cx="4648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1" name="Line 35"/>
          <p:cNvSpPr>
            <a:spLocks noChangeShapeType="1"/>
          </p:cNvSpPr>
          <p:nvPr/>
        </p:nvSpPr>
        <p:spPr bwMode="auto">
          <a:xfrm>
            <a:off x="2438400" y="3581400"/>
            <a:ext cx="4572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auto">
          <a:xfrm>
            <a:off x="190500" y="2194034"/>
            <a:ext cx="2647293" cy="11002"/>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7" name="Line 35"/>
          <p:cNvSpPr>
            <a:spLocks noChangeShapeType="1"/>
          </p:cNvSpPr>
          <p:nvPr/>
        </p:nvSpPr>
        <p:spPr bwMode="auto">
          <a:xfrm flipV="1">
            <a:off x="342901" y="2367453"/>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8" name="Line 35"/>
          <p:cNvSpPr>
            <a:spLocks noChangeShapeType="1"/>
          </p:cNvSpPr>
          <p:nvPr/>
        </p:nvSpPr>
        <p:spPr bwMode="auto">
          <a:xfrm flipV="1">
            <a:off x="1191610" y="2557709"/>
            <a:ext cx="338039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9" name="Line 35"/>
          <p:cNvSpPr>
            <a:spLocks noChangeShapeType="1"/>
          </p:cNvSpPr>
          <p:nvPr/>
        </p:nvSpPr>
        <p:spPr bwMode="auto">
          <a:xfrm>
            <a:off x="1371600" y="3005456"/>
            <a:ext cx="62865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0" name="Line 35"/>
          <p:cNvSpPr>
            <a:spLocks noChangeShapeType="1"/>
          </p:cNvSpPr>
          <p:nvPr/>
        </p:nvSpPr>
        <p:spPr bwMode="auto">
          <a:xfrm flipV="1">
            <a:off x="609600" y="3216906"/>
            <a:ext cx="3048000" cy="1658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1" name="Line 35"/>
          <p:cNvSpPr>
            <a:spLocks noChangeShapeType="1"/>
          </p:cNvSpPr>
          <p:nvPr/>
        </p:nvSpPr>
        <p:spPr bwMode="auto">
          <a:xfrm>
            <a:off x="3200400" y="3392953"/>
            <a:ext cx="609600" cy="295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2" name="Line 35"/>
          <p:cNvSpPr>
            <a:spLocks noChangeShapeType="1"/>
          </p:cNvSpPr>
          <p:nvPr/>
        </p:nvSpPr>
        <p:spPr bwMode="auto">
          <a:xfrm flipV="1">
            <a:off x="457200" y="4550728"/>
            <a:ext cx="1981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3" name="Line 35"/>
          <p:cNvSpPr>
            <a:spLocks noChangeShapeType="1"/>
          </p:cNvSpPr>
          <p:nvPr/>
        </p:nvSpPr>
        <p:spPr bwMode="auto">
          <a:xfrm flipV="1">
            <a:off x="162910" y="3973036"/>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4" name="Line 35"/>
          <p:cNvSpPr>
            <a:spLocks noChangeShapeType="1"/>
          </p:cNvSpPr>
          <p:nvPr/>
        </p:nvSpPr>
        <p:spPr bwMode="auto">
          <a:xfrm flipV="1">
            <a:off x="3565634" y="4419599"/>
            <a:ext cx="1321676" cy="336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grpSp>
        <p:nvGrpSpPr>
          <p:cNvPr id="2" name="Group 1"/>
          <p:cNvGrpSpPr/>
          <p:nvPr/>
        </p:nvGrpSpPr>
        <p:grpSpPr>
          <a:xfrm>
            <a:off x="4435474" y="2692400"/>
            <a:ext cx="4582793" cy="101600"/>
            <a:chOff x="4435474" y="2692400"/>
            <a:chExt cx="4582793" cy="101600"/>
          </a:xfrm>
        </p:grpSpPr>
        <p:sp>
          <p:nvSpPr>
            <p:cNvPr id="57" name="Line 41"/>
            <p:cNvSpPr>
              <a:spLocks noChangeShapeType="1"/>
            </p:cNvSpPr>
            <p:nvPr/>
          </p:nvSpPr>
          <p:spPr bwMode="auto">
            <a:xfrm>
              <a:off x="4435474" y="2743200"/>
              <a:ext cx="4556125"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8" name="Oval 7"/>
            <p:cNvSpPr/>
            <p:nvPr/>
          </p:nvSpPr>
          <p:spPr>
            <a:xfrm>
              <a:off x="8972548" y="2692400"/>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2958661" y="3746251"/>
            <a:ext cx="6046270" cy="101600"/>
            <a:chOff x="2958661" y="3746251"/>
            <a:chExt cx="6046270" cy="101600"/>
          </a:xfrm>
        </p:grpSpPr>
        <p:sp>
          <p:nvSpPr>
            <p:cNvPr id="25" name="Line 35"/>
            <p:cNvSpPr>
              <a:spLocks noChangeShapeType="1"/>
            </p:cNvSpPr>
            <p:nvPr/>
          </p:nvSpPr>
          <p:spPr bwMode="auto">
            <a:xfrm flipV="1">
              <a:off x="2958661" y="3797051"/>
              <a:ext cx="6032937" cy="4185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0" name="Oval 59"/>
            <p:cNvSpPr/>
            <p:nvPr/>
          </p:nvSpPr>
          <p:spPr>
            <a:xfrm>
              <a:off x="8959212" y="3746251"/>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0" y="0"/>
            <a:ext cx="9144000" cy="6858000"/>
            <a:chOff x="-7938" y="18213"/>
            <a:chExt cx="9144000" cy="6858000"/>
          </a:xfrm>
        </p:grpSpPr>
        <p:sp>
          <p:nvSpPr>
            <p:cNvPr id="23" name="Rectangle 22"/>
            <p:cNvSpPr/>
            <p:nvPr/>
          </p:nvSpPr>
          <p:spPr>
            <a:xfrm>
              <a:off x="-7938" y="18213"/>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a:solidFill>
                    <a:schemeClr val="accent2"/>
                  </a:solidFill>
                </a:rPr>
                <a:t>Key Concepts:</a:t>
              </a:r>
            </a:p>
            <a:p>
              <a:r>
                <a:rPr lang="en-US" sz="3200" b="1">
                  <a:solidFill>
                    <a:schemeClr val="accent2"/>
                  </a:solidFill>
                </a:rPr>
                <a:t>Length of Stay in Care</a:t>
              </a:r>
              <a:endParaRPr lang="en-US" sz="3200" b="1" dirty="0">
                <a:solidFill>
                  <a:schemeClr val="accent2"/>
                </a:solidFill>
              </a:endParaRPr>
            </a:p>
          </p:txBody>
        </p:sp>
        <p:sp>
          <p:nvSpPr>
            <p:cNvPr id="35" name="Rectangle 3"/>
            <p:cNvSpPr>
              <a:spLocks noChangeArrowheads="1"/>
            </p:cNvSpPr>
            <p:nvPr/>
          </p:nvSpPr>
          <p:spPr bwMode="auto">
            <a:xfrm>
              <a:off x="1251485" y="2209800"/>
              <a:ext cx="637804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6" name="Group 35"/>
            <p:cNvGrpSpPr/>
            <p:nvPr/>
          </p:nvGrpSpPr>
          <p:grpSpPr>
            <a:xfrm>
              <a:off x="1417370" y="2463799"/>
              <a:ext cx="6046270" cy="2440508"/>
              <a:chOff x="2705100" y="3691256"/>
              <a:chExt cx="6046270" cy="2440508"/>
            </a:xfrm>
          </p:grpSpPr>
          <p:sp>
            <p:nvSpPr>
              <p:cNvPr id="37" name="Line 29"/>
              <p:cNvSpPr>
                <a:spLocks noChangeShapeType="1"/>
              </p:cNvSpPr>
              <p:nvPr/>
            </p:nvSpPr>
            <p:spPr bwMode="auto">
              <a:xfrm>
                <a:off x="2705100" y="5930459"/>
                <a:ext cx="4648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2" name="Line 35"/>
              <p:cNvSpPr>
                <a:spLocks noChangeShapeType="1"/>
              </p:cNvSpPr>
              <p:nvPr/>
            </p:nvSpPr>
            <p:spPr bwMode="auto">
              <a:xfrm>
                <a:off x="2705100" y="5581650"/>
                <a:ext cx="4572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3" name="Line 35"/>
              <p:cNvSpPr>
                <a:spLocks noChangeShapeType="1"/>
              </p:cNvSpPr>
              <p:nvPr/>
            </p:nvSpPr>
            <p:spPr bwMode="auto">
              <a:xfrm>
                <a:off x="2705100" y="4966549"/>
                <a:ext cx="2647293" cy="11002"/>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4" name="Line 35"/>
              <p:cNvSpPr>
                <a:spLocks noChangeShapeType="1"/>
              </p:cNvSpPr>
              <p:nvPr/>
            </p:nvSpPr>
            <p:spPr bwMode="auto">
              <a:xfrm flipV="1">
                <a:off x="2705100" y="4154876"/>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5" name="Line 35"/>
              <p:cNvSpPr>
                <a:spLocks noChangeShapeType="1"/>
              </p:cNvSpPr>
              <p:nvPr/>
            </p:nvSpPr>
            <p:spPr bwMode="auto">
              <a:xfrm flipV="1">
                <a:off x="2705100" y="5369664"/>
                <a:ext cx="3733800" cy="1314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7" name="Line 35"/>
              <p:cNvSpPr>
                <a:spLocks noChangeShapeType="1"/>
              </p:cNvSpPr>
              <p:nvPr/>
            </p:nvSpPr>
            <p:spPr bwMode="auto">
              <a:xfrm>
                <a:off x="2705100" y="3691256"/>
                <a:ext cx="62865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8" name="Line 35"/>
              <p:cNvSpPr>
                <a:spLocks noChangeShapeType="1"/>
              </p:cNvSpPr>
              <p:nvPr/>
            </p:nvSpPr>
            <p:spPr bwMode="auto">
              <a:xfrm flipV="1">
                <a:off x="2705100" y="5186984"/>
                <a:ext cx="3048000" cy="1658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49" name="Line 35"/>
              <p:cNvSpPr>
                <a:spLocks noChangeShapeType="1"/>
              </p:cNvSpPr>
              <p:nvPr/>
            </p:nvSpPr>
            <p:spPr bwMode="auto">
              <a:xfrm>
                <a:off x="2705100" y="3917074"/>
                <a:ext cx="609600" cy="295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0" name="Line 35"/>
              <p:cNvSpPr>
                <a:spLocks noChangeShapeType="1"/>
              </p:cNvSpPr>
              <p:nvPr/>
            </p:nvSpPr>
            <p:spPr bwMode="auto">
              <a:xfrm flipV="1">
                <a:off x="2705100" y="4731703"/>
                <a:ext cx="1981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2" name="Line 35"/>
              <p:cNvSpPr>
                <a:spLocks noChangeShapeType="1"/>
              </p:cNvSpPr>
              <p:nvPr/>
            </p:nvSpPr>
            <p:spPr bwMode="auto">
              <a:xfrm flipV="1">
                <a:off x="2705100" y="4347758"/>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3" name="Line 35"/>
              <p:cNvSpPr>
                <a:spLocks noChangeShapeType="1"/>
              </p:cNvSpPr>
              <p:nvPr/>
            </p:nvSpPr>
            <p:spPr bwMode="auto">
              <a:xfrm flipV="1">
                <a:off x="2705100" y="4522270"/>
                <a:ext cx="1321676" cy="336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grpSp>
            <p:nvGrpSpPr>
              <p:cNvPr id="54" name="Group 53"/>
              <p:cNvGrpSpPr/>
              <p:nvPr/>
            </p:nvGrpSpPr>
            <p:grpSpPr>
              <a:xfrm>
                <a:off x="2705100" y="5714559"/>
                <a:ext cx="4582793" cy="101600"/>
                <a:chOff x="4435474" y="2692400"/>
                <a:chExt cx="4582793" cy="101600"/>
              </a:xfrm>
            </p:grpSpPr>
            <p:sp>
              <p:nvSpPr>
                <p:cNvPr id="59" name="Line 41"/>
                <p:cNvSpPr>
                  <a:spLocks noChangeShapeType="1"/>
                </p:cNvSpPr>
                <p:nvPr/>
              </p:nvSpPr>
              <p:spPr bwMode="auto">
                <a:xfrm>
                  <a:off x="4435474" y="2743200"/>
                  <a:ext cx="4556125"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1" name="Oval 60"/>
                <p:cNvSpPr/>
                <p:nvPr/>
              </p:nvSpPr>
              <p:spPr>
                <a:xfrm>
                  <a:off x="8972548" y="2692400"/>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2705100" y="6030164"/>
                <a:ext cx="6046270" cy="101600"/>
                <a:chOff x="2958661" y="3746251"/>
                <a:chExt cx="6046270" cy="101600"/>
              </a:xfrm>
            </p:grpSpPr>
            <p:sp>
              <p:nvSpPr>
                <p:cNvPr id="56" name="Line 35"/>
                <p:cNvSpPr>
                  <a:spLocks noChangeShapeType="1"/>
                </p:cNvSpPr>
                <p:nvPr/>
              </p:nvSpPr>
              <p:spPr bwMode="auto">
                <a:xfrm flipV="1">
                  <a:off x="2958661" y="3797051"/>
                  <a:ext cx="6032937" cy="4185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8" name="Oval 57"/>
                <p:cNvSpPr/>
                <p:nvPr/>
              </p:nvSpPr>
              <p:spPr>
                <a:xfrm>
                  <a:off x="8959212" y="3746251"/>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267314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2.77556E-17 1.11111E-6 L 1.38889E-6 1.11111E-6 " pathEditMode="relative" rAng="0" ptsTypes="AA">
                                      <p:cBhvr>
                                        <p:cTn id="6" dur="2000" fill="hold"/>
                                        <p:tgtEl>
                                          <p:spTgt spid="27"/>
                                        </p:tgtEl>
                                        <p:attrNameLst>
                                          <p:attrName>ppt_x</p:attrName>
                                          <p:attrName>ppt_y</p:attrName>
                                        </p:attrNameLst>
                                      </p:cBhvr>
                                      <p:rCtr x="-781" y="0"/>
                                    </p:animMotion>
                                  </p:childTnLst>
                                </p:cTn>
                              </p:par>
                              <p:par>
                                <p:cTn id="7" presetID="35" presetClass="path" presetSubtype="0" accel="50000" decel="50000" fill="hold" grpId="0" nodeType="withEffect">
                                  <p:stCondLst>
                                    <p:cond delay="0"/>
                                  </p:stCondLst>
                                  <p:childTnLst>
                                    <p:animMotion origin="layout" path="M 0.15035 3.33333E-6 L -0.09965 3.33333E-6 " pathEditMode="relative" rAng="0" ptsTypes="AA">
                                      <p:cBhvr>
                                        <p:cTn id="8" dur="2000" fill="hold"/>
                                        <p:tgtEl>
                                          <p:spTgt spid="28"/>
                                        </p:tgtEl>
                                        <p:attrNameLst>
                                          <p:attrName>ppt_x</p:attrName>
                                          <p:attrName>ppt_y</p:attrName>
                                        </p:attrNameLst>
                                      </p:cBhvr>
                                      <p:rCtr x="-12500" y="0"/>
                                    </p:animMotion>
                                  </p:childTnLst>
                                </p:cTn>
                              </p:par>
                              <p:par>
                                <p:cTn id="9" presetID="35" presetClass="path" presetSubtype="0" accel="50000" decel="50000" fill="hold" nodeType="withEffect">
                                  <p:stCondLst>
                                    <p:cond delay="0"/>
                                  </p:stCondLst>
                                  <p:childTnLst>
                                    <p:animMotion origin="layout" path="M -0.18802 0 L -0.43802 0 " pathEditMode="relative" rAng="0" ptsTypes="AA">
                                      <p:cBhvr>
                                        <p:cTn id="10" dur="2000" fill="hold"/>
                                        <p:tgtEl>
                                          <p:spTgt spid="2"/>
                                        </p:tgtEl>
                                        <p:attrNameLst>
                                          <p:attrName>ppt_x</p:attrName>
                                          <p:attrName>ppt_y</p:attrName>
                                        </p:attrNameLst>
                                      </p:cBhvr>
                                      <p:rCtr x="-12500" y="0"/>
                                    </p:animMotion>
                                  </p:childTnLst>
                                </p:cTn>
                              </p:par>
                              <p:par>
                                <p:cTn id="11" presetID="35" presetClass="path" presetSubtype="0" accel="50000" decel="50000" fill="hold" grpId="0" nodeType="withEffect">
                                  <p:stCondLst>
                                    <p:cond delay="0"/>
                                  </p:stCondLst>
                                  <p:childTnLst>
                                    <p:animMotion origin="layout" path="M 5E-6 -4.44444E-6 L -0.13438 -0.00069 " pathEditMode="relative" rAng="0" ptsTypes="AA">
                                      <p:cBhvr>
                                        <p:cTn id="12" dur="2000" fill="hold"/>
                                        <p:tgtEl>
                                          <p:spTgt spid="29"/>
                                        </p:tgtEl>
                                        <p:attrNameLst>
                                          <p:attrName>ppt_x</p:attrName>
                                          <p:attrName>ppt_y</p:attrName>
                                        </p:attrNameLst>
                                      </p:cBhvr>
                                      <p:rCtr x="-6719" y="-46"/>
                                    </p:animMotion>
                                  </p:childTnLst>
                                </p:cTn>
                              </p:par>
                              <p:par>
                                <p:cTn id="13" presetID="35" presetClass="path" presetSubtype="0" accel="50000" decel="50000" fill="hold" grpId="0" nodeType="withEffect">
                                  <p:stCondLst>
                                    <p:cond delay="0"/>
                                  </p:stCondLst>
                                  <p:childTnLst>
                                    <p:animMotion origin="layout" path="M -3.33333E-6 1.11111E-6 L 2.42861E-17 -1.48148E-6 " pathEditMode="relative" rAng="0" ptsTypes="AA">
                                      <p:cBhvr>
                                        <p:cTn id="14" dur="2000" fill="hold"/>
                                        <p:tgtEl>
                                          <p:spTgt spid="30"/>
                                        </p:tgtEl>
                                        <p:attrNameLst>
                                          <p:attrName>ppt_x</p:attrName>
                                          <p:attrName>ppt_y</p:attrName>
                                        </p:attrNameLst>
                                      </p:cBhvr>
                                      <p:rCtr x="-729" y="-69"/>
                                    </p:animMotion>
                                  </p:childTnLst>
                                </p:cTn>
                              </p:par>
                              <p:par>
                                <p:cTn id="15" presetID="35" presetClass="path" presetSubtype="0" accel="50000" decel="50000" fill="hold" grpId="0" nodeType="withEffect">
                                  <p:stCondLst>
                                    <p:cond delay="0"/>
                                  </p:stCondLst>
                                  <p:childTnLst>
                                    <p:animMotion origin="layout" path="M -0.04861 2.59259E-6 L -0.29861 2.59259E-6 " pathEditMode="relative" rAng="0" ptsTypes="AA">
                                      <p:cBhvr>
                                        <p:cTn id="16" dur="2000" fill="hold"/>
                                        <p:tgtEl>
                                          <p:spTgt spid="31"/>
                                        </p:tgtEl>
                                        <p:attrNameLst>
                                          <p:attrName>ppt_x</p:attrName>
                                          <p:attrName>ppt_y</p:attrName>
                                        </p:attrNameLst>
                                      </p:cBhvr>
                                      <p:rCtr x="-12500" y="0"/>
                                    </p:animMotion>
                                  </p:childTnLst>
                                </p:cTn>
                              </p:par>
                              <p:par>
                                <p:cTn id="17" presetID="35" presetClass="path" presetSubtype="0" accel="50000" decel="50000" fill="hold" grpId="0" nodeType="withEffect">
                                  <p:stCondLst>
                                    <p:cond delay="0"/>
                                  </p:stCondLst>
                                  <p:childTnLst>
                                    <p:animMotion origin="layout" path="M 0.02777 -2.22222E-6 L -0.22223 -2.22222E-6 " pathEditMode="relative" rAng="0" ptsTypes="AA">
                                      <p:cBhvr>
                                        <p:cTn id="18" dur="2000" fill="hold"/>
                                        <p:tgtEl>
                                          <p:spTgt spid="51"/>
                                        </p:tgtEl>
                                        <p:attrNameLst>
                                          <p:attrName>ppt_x</p:attrName>
                                          <p:attrName>ppt_y</p:attrName>
                                        </p:attrNameLst>
                                      </p:cBhvr>
                                      <p:rCtr x="-12500" y="0"/>
                                    </p:animMotion>
                                  </p:childTnLst>
                                </p:cTn>
                              </p:par>
                              <p:par>
                                <p:cTn id="19" presetID="63" presetClass="path" presetSubtype="0" accel="50000" decel="50000" fill="hold" grpId="0" nodeType="withEffect">
                                  <p:stCondLst>
                                    <p:cond delay="0"/>
                                  </p:stCondLst>
                                  <p:childTnLst>
                                    <p:animMotion origin="layout" path="M -0.00173 1.85185E-6 L 1.38889E-6 1.85185E-6 " pathEditMode="relative" rAng="0" ptsTypes="AA">
                                      <p:cBhvr>
                                        <p:cTn id="20" dur="2000" fill="hold"/>
                                        <p:tgtEl>
                                          <p:spTgt spid="33"/>
                                        </p:tgtEl>
                                        <p:attrNameLst>
                                          <p:attrName>ppt_x</p:attrName>
                                          <p:attrName>ppt_y</p:attrName>
                                        </p:attrNameLst>
                                      </p:cBhvr>
                                      <p:rCtr x="1545" y="0"/>
                                    </p:animMotion>
                                  </p:childTnLst>
                                </p:cTn>
                              </p:par>
                              <p:par>
                                <p:cTn id="21" presetID="35" presetClass="path" presetSubtype="0" accel="50000" decel="50000" fill="hold" nodeType="withEffect">
                                  <p:stCondLst>
                                    <p:cond delay="0"/>
                                  </p:stCondLst>
                                  <p:childTnLst>
                                    <p:animMotion origin="layout" path="M -0.02952 -3.7037E-6 L -0.27952 -3.7037E-6 " pathEditMode="relative" rAng="0" ptsTypes="AA">
                                      <p:cBhvr>
                                        <p:cTn id="22" dur="2000" fill="hold"/>
                                        <p:tgtEl>
                                          <p:spTgt spid="3"/>
                                        </p:tgtEl>
                                        <p:attrNameLst>
                                          <p:attrName>ppt_x</p:attrName>
                                          <p:attrName>ppt_y</p:attrName>
                                        </p:attrNameLst>
                                      </p:cBhvr>
                                      <p:rCtr x="-12500" y="0"/>
                                    </p:animMotion>
                                  </p:childTnLst>
                                </p:cTn>
                              </p:par>
                              <p:par>
                                <p:cTn id="23" presetID="35" presetClass="path" presetSubtype="0" accel="50000" decel="50000" fill="hold" grpId="0" nodeType="withEffect">
                                  <p:stCondLst>
                                    <p:cond delay="0"/>
                                  </p:stCondLst>
                                  <p:childTnLst>
                                    <p:animMotion origin="layout" path="M 0.17257 1.11022E-16 L -0.07743 1.11022E-16 " pathEditMode="relative" rAng="0" ptsTypes="AA">
                                      <p:cBhvr>
                                        <p:cTn id="24" dur="2000" fill="hold"/>
                                        <p:tgtEl>
                                          <p:spTgt spid="46"/>
                                        </p:tgtEl>
                                        <p:attrNameLst>
                                          <p:attrName>ppt_x</p:attrName>
                                          <p:attrName>ppt_y</p:attrName>
                                        </p:attrNameLst>
                                      </p:cBhvr>
                                      <p:rCtr x="-12500" y="0"/>
                                    </p:animMotion>
                                  </p:childTnLst>
                                </p:cTn>
                              </p:par>
                              <p:par>
                                <p:cTn id="25" presetID="35" presetClass="path" presetSubtype="0" accel="50000" decel="50000" fill="hold" grpId="0" nodeType="withEffect">
                                  <p:stCondLst>
                                    <p:cond delay="0"/>
                                  </p:stCondLst>
                                  <p:childTnLst>
                                    <p:animMotion origin="layout" path="M -0.09375 4.07407E-6 L -0.34375 4.07407E-6 " pathEditMode="relative" rAng="0" ptsTypes="AA">
                                      <p:cBhvr>
                                        <p:cTn id="26" dur="2000" fill="hold"/>
                                        <p:tgtEl>
                                          <p:spTgt spid="34"/>
                                        </p:tgtEl>
                                        <p:attrNameLst>
                                          <p:attrName>ppt_x</p:attrName>
                                          <p:attrName>ppt_y</p:attrName>
                                        </p:attrNameLst>
                                      </p:cBhvr>
                                      <p:rCtr x="-12500" y="0"/>
                                    </p:animMotion>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1" grpId="0" animBg="1"/>
      <p:bldP spid="27" grpId="0" animBg="1"/>
      <p:bldP spid="28" grpId="0" animBg="1"/>
      <p:bldP spid="29" grpId="0" animBg="1"/>
      <p:bldP spid="30" grpId="0" animBg="1"/>
      <p:bldP spid="31" grpId="0" animBg="1"/>
      <p:bldP spid="33"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7938" y="18213"/>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a:solidFill>
                  <a:schemeClr val="accent2"/>
                </a:solidFill>
              </a:rPr>
              <a:t>Key Concepts:</a:t>
            </a:r>
          </a:p>
          <a:p>
            <a:r>
              <a:rPr lang="en-US" sz="3200" b="1">
                <a:solidFill>
                  <a:schemeClr val="accent2"/>
                </a:solidFill>
              </a:rPr>
              <a:t>Length of Stay in Care</a:t>
            </a:r>
            <a:endParaRPr lang="en-US" sz="3200" b="1" dirty="0">
              <a:solidFill>
                <a:schemeClr val="accent2"/>
              </a:solidFill>
            </a:endParaRPr>
          </a:p>
        </p:txBody>
      </p:sp>
      <p:sp>
        <p:nvSpPr>
          <p:cNvPr id="39" name="Rectangle 3"/>
          <p:cNvSpPr>
            <a:spLocks noChangeArrowheads="1"/>
          </p:cNvSpPr>
          <p:nvPr/>
        </p:nvSpPr>
        <p:spPr bwMode="auto">
          <a:xfrm>
            <a:off x="1251485" y="2209800"/>
            <a:ext cx="637804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 name="Line 29"/>
          <p:cNvSpPr>
            <a:spLocks noChangeShapeType="1"/>
          </p:cNvSpPr>
          <p:nvPr/>
        </p:nvSpPr>
        <p:spPr bwMode="auto">
          <a:xfrm>
            <a:off x="1417370" y="4703002"/>
            <a:ext cx="4648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51" name="Line 35"/>
          <p:cNvSpPr>
            <a:spLocks noChangeShapeType="1"/>
          </p:cNvSpPr>
          <p:nvPr/>
        </p:nvSpPr>
        <p:spPr bwMode="auto">
          <a:xfrm>
            <a:off x="1417370" y="4354193"/>
            <a:ext cx="4572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auto">
          <a:xfrm>
            <a:off x="1417370" y="3739092"/>
            <a:ext cx="2647293" cy="11002"/>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7" name="Line 35"/>
          <p:cNvSpPr>
            <a:spLocks noChangeShapeType="1"/>
          </p:cNvSpPr>
          <p:nvPr/>
        </p:nvSpPr>
        <p:spPr bwMode="auto">
          <a:xfrm flipV="1">
            <a:off x="1417370" y="2927419"/>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8" name="Line 35"/>
          <p:cNvSpPr>
            <a:spLocks noChangeShapeType="1"/>
          </p:cNvSpPr>
          <p:nvPr/>
        </p:nvSpPr>
        <p:spPr bwMode="auto">
          <a:xfrm flipV="1">
            <a:off x="1417370" y="4142207"/>
            <a:ext cx="3733800" cy="1314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29" name="Line 35"/>
          <p:cNvSpPr>
            <a:spLocks noChangeShapeType="1"/>
          </p:cNvSpPr>
          <p:nvPr/>
        </p:nvSpPr>
        <p:spPr bwMode="auto">
          <a:xfrm>
            <a:off x="1417370" y="2463799"/>
            <a:ext cx="62865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0" name="Line 35"/>
          <p:cNvSpPr>
            <a:spLocks noChangeShapeType="1"/>
          </p:cNvSpPr>
          <p:nvPr/>
        </p:nvSpPr>
        <p:spPr bwMode="auto">
          <a:xfrm flipV="1">
            <a:off x="1417370" y="3959527"/>
            <a:ext cx="3048000" cy="1658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1" name="Line 35"/>
          <p:cNvSpPr>
            <a:spLocks noChangeShapeType="1"/>
          </p:cNvSpPr>
          <p:nvPr/>
        </p:nvSpPr>
        <p:spPr bwMode="auto">
          <a:xfrm>
            <a:off x="1417370" y="2689617"/>
            <a:ext cx="609600" cy="295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2" name="Line 35"/>
          <p:cNvSpPr>
            <a:spLocks noChangeShapeType="1"/>
          </p:cNvSpPr>
          <p:nvPr/>
        </p:nvSpPr>
        <p:spPr bwMode="auto">
          <a:xfrm flipV="1">
            <a:off x="1417370" y="3504246"/>
            <a:ext cx="1981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3" name="Line 35"/>
          <p:cNvSpPr>
            <a:spLocks noChangeShapeType="1"/>
          </p:cNvSpPr>
          <p:nvPr/>
        </p:nvSpPr>
        <p:spPr bwMode="auto">
          <a:xfrm flipV="1">
            <a:off x="1417370" y="3120301"/>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34" name="Line 35"/>
          <p:cNvSpPr>
            <a:spLocks noChangeShapeType="1"/>
          </p:cNvSpPr>
          <p:nvPr/>
        </p:nvSpPr>
        <p:spPr bwMode="auto">
          <a:xfrm flipV="1">
            <a:off x="1417370" y="3294813"/>
            <a:ext cx="1321676" cy="336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grpSp>
        <p:nvGrpSpPr>
          <p:cNvPr id="2" name="Group 1"/>
          <p:cNvGrpSpPr/>
          <p:nvPr/>
        </p:nvGrpSpPr>
        <p:grpSpPr>
          <a:xfrm>
            <a:off x="1417370" y="4487102"/>
            <a:ext cx="4582793" cy="101600"/>
            <a:chOff x="4435474" y="2692400"/>
            <a:chExt cx="4582793" cy="101600"/>
          </a:xfrm>
        </p:grpSpPr>
        <p:sp>
          <p:nvSpPr>
            <p:cNvPr id="57" name="Line 41"/>
            <p:cNvSpPr>
              <a:spLocks noChangeShapeType="1"/>
            </p:cNvSpPr>
            <p:nvPr/>
          </p:nvSpPr>
          <p:spPr bwMode="auto">
            <a:xfrm>
              <a:off x="4435474" y="2743200"/>
              <a:ext cx="4556125"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8" name="Oval 7"/>
            <p:cNvSpPr/>
            <p:nvPr/>
          </p:nvSpPr>
          <p:spPr>
            <a:xfrm>
              <a:off x="8972548" y="2692400"/>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1417370" y="4802707"/>
            <a:ext cx="6046270" cy="101600"/>
            <a:chOff x="2958661" y="3746251"/>
            <a:chExt cx="6046270" cy="101600"/>
          </a:xfrm>
        </p:grpSpPr>
        <p:sp>
          <p:nvSpPr>
            <p:cNvPr id="25" name="Line 35"/>
            <p:cNvSpPr>
              <a:spLocks noChangeShapeType="1"/>
            </p:cNvSpPr>
            <p:nvPr/>
          </p:nvSpPr>
          <p:spPr bwMode="auto">
            <a:xfrm flipV="1">
              <a:off x="2958661" y="3797051"/>
              <a:ext cx="6032937" cy="4185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0" name="Oval 59"/>
            <p:cNvSpPr/>
            <p:nvPr/>
          </p:nvSpPr>
          <p:spPr>
            <a:xfrm>
              <a:off x="8959212" y="3746251"/>
              <a:ext cx="45719" cy="10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1295400" y="5219700"/>
            <a:ext cx="6294120" cy="369332"/>
            <a:chOff x="1295400" y="5219700"/>
            <a:chExt cx="6294120" cy="369332"/>
          </a:xfrm>
        </p:grpSpPr>
        <p:cxnSp>
          <p:nvCxnSpPr>
            <p:cNvPr id="7" name="Straight Arrow Connector 6"/>
            <p:cNvCxnSpPr/>
            <p:nvPr/>
          </p:nvCxnSpPr>
          <p:spPr>
            <a:xfrm>
              <a:off x="1295400" y="5404366"/>
              <a:ext cx="6294120" cy="0"/>
            </a:xfrm>
            <a:prstGeom prst="straightConnector1">
              <a:avLst/>
            </a:prstGeom>
            <a:ln w="31750">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566210" y="5219700"/>
              <a:ext cx="1385119" cy="369332"/>
            </a:xfrm>
            <a:prstGeom prst="rect">
              <a:avLst/>
            </a:prstGeom>
            <a:solidFill>
              <a:schemeClr val="bg1"/>
            </a:solidFill>
            <a:ln>
              <a:noFill/>
            </a:ln>
          </p:spPr>
          <p:txBody>
            <a:bodyPr wrap="square" rtlCol="0">
              <a:spAutoFit/>
            </a:bodyPr>
            <a:lstStyle/>
            <a:p>
              <a:pPr algn="ctr"/>
              <a:r>
                <a:rPr lang="en-US" b="1" dirty="0" smtClean="0"/>
                <a:t>Time in Care</a:t>
              </a:r>
              <a:endParaRPr lang="en-US" b="1" dirty="0"/>
            </a:p>
          </p:txBody>
        </p:sp>
      </p:grpSp>
      <p:sp>
        <p:nvSpPr>
          <p:cNvPr id="36" name="Line 35"/>
          <p:cNvSpPr>
            <a:spLocks noChangeShapeType="1"/>
          </p:cNvSpPr>
          <p:nvPr/>
        </p:nvSpPr>
        <p:spPr bwMode="auto">
          <a:xfrm>
            <a:off x="1417370" y="3739092"/>
            <a:ext cx="2647293" cy="11002"/>
          </a:xfrm>
          <a:prstGeom prst="line">
            <a:avLst/>
          </a:prstGeom>
          <a:noFill/>
          <a:ln w="76200">
            <a:solidFill>
              <a:srgbClr val="00B050"/>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grpSp>
        <p:nvGrpSpPr>
          <p:cNvPr id="11" name="Group 10"/>
          <p:cNvGrpSpPr/>
          <p:nvPr/>
        </p:nvGrpSpPr>
        <p:grpSpPr>
          <a:xfrm>
            <a:off x="1179463" y="2343595"/>
            <a:ext cx="395785" cy="2674875"/>
            <a:chOff x="1179463" y="2343595"/>
            <a:chExt cx="395785" cy="2674875"/>
          </a:xfrm>
        </p:grpSpPr>
        <p:sp>
          <p:nvSpPr>
            <p:cNvPr id="10" name="TextBox 9"/>
            <p:cNvSpPr txBox="1"/>
            <p:nvPr/>
          </p:nvSpPr>
          <p:spPr>
            <a:xfrm>
              <a:off x="1249201" y="2343595"/>
              <a:ext cx="256309" cy="246221"/>
            </a:xfrm>
            <a:prstGeom prst="rect">
              <a:avLst/>
            </a:prstGeom>
            <a:noFill/>
          </p:spPr>
          <p:txBody>
            <a:bodyPr wrap="square" rtlCol="0">
              <a:spAutoFit/>
            </a:bodyPr>
            <a:lstStyle/>
            <a:p>
              <a:r>
                <a:rPr lang="en-US" sz="1000" dirty="0" smtClean="0"/>
                <a:t>1</a:t>
              </a:r>
              <a:endParaRPr lang="en-US" dirty="0"/>
            </a:p>
          </p:txBody>
        </p:sp>
        <p:sp>
          <p:nvSpPr>
            <p:cNvPr id="37" name="TextBox 36"/>
            <p:cNvSpPr txBox="1"/>
            <p:nvPr/>
          </p:nvSpPr>
          <p:spPr>
            <a:xfrm>
              <a:off x="1249201" y="2579614"/>
              <a:ext cx="256309" cy="246221"/>
            </a:xfrm>
            <a:prstGeom prst="rect">
              <a:avLst/>
            </a:prstGeom>
            <a:noFill/>
          </p:spPr>
          <p:txBody>
            <a:bodyPr wrap="square" rtlCol="0">
              <a:spAutoFit/>
            </a:bodyPr>
            <a:lstStyle/>
            <a:p>
              <a:r>
                <a:rPr lang="en-US" sz="1000" dirty="0" smtClean="0"/>
                <a:t>2</a:t>
              </a:r>
              <a:endParaRPr lang="en-US" dirty="0"/>
            </a:p>
          </p:txBody>
        </p:sp>
        <p:sp>
          <p:nvSpPr>
            <p:cNvPr id="42" name="TextBox 41"/>
            <p:cNvSpPr txBox="1"/>
            <p:nvPr/>
          </p:nvSpPr>
          <p:spPr>
            <a:xfrm>
              <a:off x="1249201" y="2808211"/>
              <a:ext cx="256309" cy="246221"/>
            </a:xfrm>
            <a:prstGeom prst="rect">
              <a:avLst/>
            </a:prstGeom>
            <a:noFill/>
          </p:spPr>
          <p:txBody>
            <a:bodyPr wrap="square" rtlCol="0">
              <a:spAutoFit/>
            </a:bodyPr>
            <a:lstStyle/>
            <a:p>
              <a:r>
                <a:rPr lang="en-US" sz="1000" dirty="0"/>
                <a:t>3</a:t>
              </a:r>
              <a:endParaRPr lang="en-US" dirty="0"/>
            </a:p>
          </p:txBody>
        </p:sp>
        <p:sp>
          <p:nvSpPr>
            <p:cNvPr id="43" name="TextBox 42"/>
            <p:cNvSpPr txBox="1"/>
            <p:nvPr/>
          </p:nvSpPr>
          <p:spPr>
            <a:xfrm>
              <a:off x="1249201" y="3001690"/>
              <a:ext cx="256309" cy="246221"/>
            </a:xfrm>
            <a:prstGeom prst="rect">
              <a:avLst/>
            </a:prstGeom>
            <a:noFill/>
          </p:spPr>
          <p:txBody>
            <a:bodyPr wrap="square" rtlCol="0">
              <a:spAutoFit/>
            </a:bodyPr>
            <a:lstStyle/>
            <a:p>
              <a:r>
                <a:rPr lang="en-US" sz="1000" dirty="0"/>
                <a:t>4</a:t>
              </a:r>
              <a:endParaRPr lang="en-US" dirty="0"/>
            </a:p>
          </p:txBody>
        </p:sp>
        <p:sp>
          <p:nvSpPr>
            <p:cNvPr id="44" name="TextBox 43"/>
            <p:cNvSpPr txBox="1"/>
            <p:nvPr/>
          </p:nvSpPr>
          <p:spPr>
            <a:xfrm>
              <a:off x="1249201" y="3167365"/>
              <a:ext cx="256309" cy="246221"/>
            </a:xfrm>
            <a:prstGeom prst="rect">
              <a:avLst/>
            </a:prstGeom>
            <a:noFill/>
          </p:spPr>
          <p:txBody>
            <a:bodyPr wrap="square" rtlCol="0">
              <a:spAutoFit/>
            </a:bodyPr>
            <a:lstStyle/>
            <a:p>
              <a:r>
                <a:rPr lang="en-US" sz="1000" dirty="0"/>
                <a:t>5</a:t>
              </a:r>
              <a:endParaRPr lang="en-US" dirty="0"/>
            </a:p>
          </p:txBody>
        </p:sp>
        <p:sp>
          <p:nvSpPr>
            <p:cNvPr id="45" name="TextBox 44"/>
            <p:cNvSpPr txBox="1"/>
            <p:nvPr/>
          </p:nvSpPr>
          <p:spPr>
            <a:xfrm>
              <a:off x="1249201" y="3376795"/>
              <a:ext cx="256309" cy="246221"/>
            </a:xfrm>
            <a:prstGeom prst="rect">
              <a:avLst/>
            </a:prstGeom>
            <a:noFill/>
          </p:spPr>
          <p:txBody>
            <a:bodyPr wrap="square" rtlCol="0">
              <a:spAutoFit/>
            </a:bodyPr>
            <a:lstStyle/>
            <a:p>
              <a:r>
                <a:rPr lang="en-US" sz="1000" dirty="0"/>
                <a:t>6</a:t>
              </a:r>
              <a:endParaRPr lang="en-US" dirty="0"/>
            </a:p>
          </p:txBody>
        </p:sp>
        <p:sp>
          <p:nvSpPr>
            <p:cNvPr id="47" name="TextBox 46"/>
            <p:cNvSpPr txBox="1"/>
            <p:nvPr/>
          </p:nvSpPr>
          <p:spPr>
            <a:xfrm>
              <a:off x="1249201" y="3624807"/>
              <a:ext cx="256309" cy="246221"/>
            </a:xfrm>
            <a:prstGeom prst="rect">
              <a:avLst/>
            </a:prstGeom>
            <a:noFill/>
          </p:spPr>
          <p:txBody>
            <a:bodyPr wrap="square" rtlCol="0">
              <a:spAutoFit/>
            </a:bodyPr>
            <a:lstStyle/>
            <a:p>
              <a:r>
                <a:rPr lang="en-US" sz="1000" dirty="0"/>
                <a:t>7</a:t>
              </a:r>
              <a:endParaRPr lang="en-US" dirty="0"/>
            </a:p>
          </p:txBody>
        </p:sp>
        <p:sp>
          <p:nvSpPr>
            <p:cNvPr id="48" name="TextBox 47"/>
            <p:cNvSpPr txBox="1"/>
            <p:nvPr/>
          </p:nvSpPr>
          <p:spPr>
            <a:xfrm>
              <a:off x="1249201" y="3861828"/>
              <a:ext cx="256309" cy="246221"/>
            </a:xfrm>
            <a:prstGeom prst="rect">
              <a:avLst/>
            </a:prstGeom>
            <a:noFill/>
          </p:spPr>
          <p:txBody>
            <a:bodyPr wrap="square" rtlCol="0">
              <a:spAutoFit/>
            </a:bodyPr>
            <a:lstStyle/>
            <a:p>
              <a:r>
                <a:rPr lang="en-US" sz="1000" dirty="0" smtClean="0"/>
                <a:t>8</a:t>
              </a:r>
            </a:p>
          </p:txBody>
        </p:sp>
        <p:sp>
          <p:nvSpPr>
            <p:cNvPr id="49" name="TextBox 48"/>
            <p:cNvSpPr txBox="1"/>
            <p:nvPr/>
          </p:nvSpPr>
          <p:spPr>
            <a:xfrm>
              <a:off x="1249201" y="4026927"/>
              <a:ext cx="256309" cy="246221"/>
            </a:xfrm>
            <a:prstGeom prst="rect">
              <a:avLst/>
            </a:prstGeom>
            <a:noFill/>
          </p:spPr>
          <p:txBody>
            <a:bodyPr wrap="square" rtlCol="0">
              <a:spAutoFit/>
            </a:bodyPr>
            <a:lstStyle/>
            <a:p>
              <a:r>
                <a:rPr lang="en-US" sz="1000" dirty="0"/>
                <a:t>9</a:t>
              </a:r>
              <a:endParaRPr lang="en-US" dirty="0"/>
            </a:p>
          </p:txBody>
        </p:sp>
        <p:sp>
          <p:nvSpPr>
            <p:cNvPr id="50" name="TextBox 49"/>
            <p:cNvSpPr txBox="1"/>
            <p:nvPr/>
          </p:nvSpPr>
          <p:spPr>
            <a:xfrm>
              <a:off x="1179463" y="4225767"/>
              <a:ext cx="395785" cy="246221"/>
            </a:xfrm>
            <a:prstGeom prst="rect">
              <a:avLst/>
            </a:prstGeom>
            <a:noFill/>
          </p:spPr>
          <p:txBody>
            <a:bodyPr wrap="square" rtlCol="0">
              <a:spAutoFit/>
            </a:bodyPr>
            <a:lstStyle/>
            <a:p>
              <a:r>
                <a:rPr lang="en-US" sz="1000" dirty="0" smtClean="0"/>
                <a:t>10</a:t>
              </a:r>
              <a:endParaRPr lang="en-US" dirty="0"/>
            </a:p>
          </p:txBody>
        </p:sp>
        <p:sp>
          <p:nvSpPr>
            <p:cNvPr id="52" name="TextBox 51"/>
            <p:cNvSpPr txBox="1"/>
            <p:nvPr/>
          </p:nvSpPr>
          <p:spPr>
            <a:xfrm>
              <a:off x="1179463" y="4406939"/>
              <a:ext cx="395785" cy="246221"/>
            </a:xfrm>
            <a:prstGeom prst="rect">
              <a:avLst/>
            </a:prstGeom>
            <a:noFill/>
          </p:spPr>
          <p:txBody>
            <a:bodyPr wrap="square" rtlCol="0">
              <a:spAutoFit/>
            </a:bodyPr>
            <a:lstStyle/>
            <a:p>
              <a:r>
                <a:rPr lang="en-US" sz="1000" dirty="0" smtClean="0"/>
                <a:t>11</a:t>
              </a:r>
              <a:endParaRPr lang="en-US" dirty="0"/>
            </a:p>
          </p:txBody>
        </p:sp>
        <p:sp>
          <p:nvSpPr>
            <p:cNvPr id="53" name="TextBox 52"/>
            <p:cNvSpPr txBox="1"/>
            <p:nvPr/>
          </p:nvSpPr>
          <p:spPr>
            <a:xfrm>
              <a:off x="1179463" y="4587200"/>
              <a:ext cx="395785" cy="246221"/>
            </a:xfrm>
            <a:prstGeom prst="rect">
              <a:avLst/>
            </a:prstGeom>
            <a:noFill/>
          </p:spPr>
          <p:txBody>
            <a:bodyPr wrap="square" rtlCol="0">
              <a:spAutoFit/>
            </a:bodyPr>
            <a:lstStyle/>
            <a:p>
              <a:r>
                <a:rPr lang="en-US" sz="1000" dirty="0" smtClean="0"/>
                <a:t>12</a:t>
              </a:r>
              <a:endParaRPr lang="en-US" dirty="0"/>
            </a:p>
          </p:txBody>
        </p:sp>
        <p:sp>
          <p:nvSpPr>
            <p:cNvPr id="54" name="TextBox 53"/>
            <p:cNvSpPr txBox="1"/>
            <p:nvPr/>
          </p:nvSpPr>
          <p:spPr>
            <a:xfrm>
              <a:off x="1179463" y="4772249"/>
              <a:ext cx="395785" cy="246221"/>
            </a:xfrm>
            <a:prstGeom prst="rect">
              <a:avLst/>
            </a:prstGeom>
            <a:noFill/>
          </p:spPr>
          <p:txBody>
            <a:bodyPr wrap="square" rtlCol="0">
              <a:spAutoFit/>
            </a:bodyPr>
            <a:lstStyle/>
            <a:p>
              <a:r>
                <a:rPr lang="en-US" sz="1000" dirty="0" smtClean="0"/>
                <a:t>13</a:t>
              </a:r>
              <a:endParaRPr lang="en-US" dirty="0"/>
            </a:p>
          </p:txBody>
        </p:sp>
      </p:grpSp>
      <p:grpSp>
        <p:nvGrpSpPr>
          <p:cNvPr id="14" name="Group 13"/>
          <p:cNvGrpSpPr/>
          <p:nvPr/>
        </p:nvGrpSpPr>
        <p:grpSpPr>
          <a:xfrm>
            <a:off x="4098219" y="3118810"/>
            <a:ext cx="2748895" cy="585337"/>
            <a:chOff x="4098219" y="3118810"/>
            <a:chExt cx="2748895" cy="585337"/>
          </a:xfrm>
        </p:grpSpPr>
        <p:sp>
          <p:nvSpPr>
            <p:cNvPr id="55" name="TextBox 54"/>
            <p:cNvSpPr txBox="1"/>
            <p:nvPr/>
          </p:nvSpPr>
          <p:spPr>
            <a:xfrm>
              <a:off x="4465370" y="3118810"/>
              <a:ext cx="2381744" cy="574516"/>
            </a:xfrm>
            <a:prstGeom prst="rect">
              <a:avLst/>
            </a:prstGeom>
            <a:noFill/>
          </p:spPr>
          <p:txBody>
            <a:bodyPr wrap="square" rtlCol="0">
              <a:spAutoFit/>
            </a:bodyPr>
            <a:lstStyle/>
            <a:p>
              <a:pPr algn="r">
                <a:lnSpc>
                  <a:spcPts val="1600"/>
                </a:lnSpc>
              </a:pPr>
              <a:r>
                <a:rPr lang="en-US" b="1" dirty="0" smtClean="0">
                  <a:solidFill>
                    <a:schemeClr val="accent6">
                      <a:lumMod val="50000"/>
                    </a:schemeClr>
                  </a:solidFill>
                </a:rPr>
                <a:t>Median Time in Care </a:t>
              </a:r>
            </a:p>
            <a:p>
              <a:endParaRPr lang="en-US" dirty="0"/>
            </a:p>
          </p:txBody>
        </p:sp>
        <p:cxnSp>
          <p:nvCxnSpPr>
            <p:cNvPr id="56" name="Straight Arrow Connector 55"/>
            <p:cNvCxnSpPr/>
            <p:nvPr/>
          </p:nvCxnSpPr>
          <p:spPr>
            <a:xfrm flipH="1">
              <a:off x="4098219" y="3386445"/>
              <a:ext cx="1464381" cy="317702"/>
            </a:xfrm>
            <a:prstGeom prst="straightConnector1">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1259423" y="2191587"/>
            <a:ext cx="6378040" cy="2895600"/>
            <a:chOff x="1259423" y="2191587"/>
            <a:chExt cx="6378040" cy="2895600"/>
          </a:xfrm>
        </p:grpSpPr>
        <p:sp>
          <p:nvSpPr>
            <p:cNvPr id="61" name="Rectangle 3"/>
            <p:cNvSpPr>
              <a:spLocks noChangeArrowheads="1"/>
            </p:cNvSpPr>
            <p:nvPr/>
          </p:nvSpPr>
          <p:spPr bwMode="auto">
            <a:xfrm>
              <a:off x="1259423" y="2191587"/>
              <a:ext cx="6378040" cy="2895600"/>
            </a:xfrm>
            <a:prstGeom prst="rect">
              <a:avLst/>
            </a:prstGeom>
            <a:gradFill rotWithShape="0">
              <a:gsLst>
                <a:gs pos="0">
                  <a:srgbClr val="76762F"/>
                </a:gs>
                <a:gs pos="100000">
                  <a:srgbClr val="FFFF66"/>
                </a:gs>
              </a:gsLst>
              <a:lin ang="5400000" scaled="1"/>
            </a:gradFill>
            <a:ln w="9525">
              <a:solidFill>
                <a:schemeClr val="tx2"/>
              </a:solidFill>
              <a:miter lim="800000"/>
              <a:headEnd/>
              <a:tailEnd/>
            </a:ln>
            <a:effectLst>
              <a:outerShdw blurRad="50800" dist="38100" dir="2700000" algn="tl" rotWithShape="0">
                <a:prstClr val="black">
                  <a:alpha val="40000"/>
                </a:prst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2" name="Line 29"/>
            <p:cNvSpPr>
              <a:spLocks noChangeShapeType="1"/>
            </p:cNvSpPr>
            <p:nvPr/>
          </p:nvSpPr>
          <p:spPr bwMode="auto">
            <a:xfrm>
              <a:off x="1425308" y="4684789"/>
              <a:ext cx="4648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3" name="Line 35"/>
            <p:cNvSpPr>
              <a:spLocks noChangeShapeType="1"/>
            </p:cNvSpPr>
            <p:nvPr/>
          </p:nvSpPr>
          <p:spPr bwMode="auto">
            <a:xfrm>
              <a:off x="1425308" y="4335980"/>
              <a:ext cx="45720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4" name="Line 35"/>
            <p:cNvSpPr>
              <a:spLocks noChangeShapeType="1"/>
            </p:cNvSpPr>
            <p:nvPr/>
          </p:nvSpPr>
          <p:spPr bwMode="auto">
            <a:xfrm>
              <a:off x="1425308" y="3720879"/>
              <a:ext cx="2647293" cy="11002"/>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5" name="Line 35"/>
            <p:cNvSpPr>
              <a:spLocks noChangeShapeType="1"/>
            </p:cNvSpPr>
            <p:nvPr/>
          </p:nvSpPr>
          <p:spPr bwMode="auto">
            <a:xfrm flipV="1">
              <a:off x="1425308" y="2909206"/>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6" name="Line 35"/>
            <p:cNvSpPr>
              <a:spLocks noChangeShapeType="1"/>
            </p:cNvSpPr>
            <p:nvPr/>
          </p:nvSpPr>
          <p:spPr bwMode="auto">
            <a:xfrm flipV="1">
              <a:off x="1425308" y="4123994"/>
              <a:ext cx="3733800" cy="1314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7" name="Line 35"/>
            <p:cNvSpPr>
              <a:spLocks noChangeShapeType="1"/>
            </p:cNvSpPr>
            <p:nvPr/>
          </p:nvSpPr>
          <p:spPr bwMode="auto">
            <a:xfrm>
              <a:off x="1425308" y="2445586"/>
              <a:ext cx="62865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8" name="Line 35"/>
            <p:cNvSpPr>
              <a:spLocks noChangeShapeType="1"/>
            </p:cNvSpPr>
            <p:nvPr/>
          </p:nvSpPr>
          <p:spPr bwMode="auto">
            <a:xfrm flipV="1">
              <a:off x="1425308" y="3941314"/>
              <a:ext cx="3048000" cy="1658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69" name="Line 35"/>
            <p:cNvSpPr>
              <a:spLocks noChangeShapeType="1"/>
            </p:cNvSpPr>
            <p:nvPr/>
          </p:nvSpPr>
          <p:spPr bwMode="auto">
            <a:xfrm>
              <a:off x="1425308" y="2671404"/>
              <a:ext cx="609600" cy="295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70" name="Line 35"/>
            <p:cNvSpPr>
              <a:spLocks noChangeShapeType="1"/>
            </p:cNvSpPr>
            <p:nvPr/>
          </p:nvSpPr>
          <p:spPr bwMode="auto">
            <a:xfrm flipV="1">
              <a:off x="1425308" y="3486033"/>
              <a:ext cx="1981200"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71" name="Line 35"/>
            <p:cNvSpPr>
              <a:spLocks noChangeShapeType="1"/>
            </p:cNvSpPr>
            <p:nvPr/>
          </p:nvSpPr>
          <p:spPr bwMode="auto">
            <a:xfrm flipV="1">
              <a:off x="1425308" y="3102088"/>
              <a:ext cx="1028700" cy="1"/>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72" name="Line 35"/>
            <p:cNvSpPr>
              <a:spLocks noChangeShapeType="1"/>
            </p:cNvSpPr>
            <p:nvPr/>
          </p:nvSpPr>
          <p:spPr bwMode="auto">
            <a:xfrm flipV="1">
              <a:off x="1425308" y="3276600"/>
              <a:ext cx="1321676" cy="3367"/>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73" name="Line 41"/>
            <p:cNvSpPr>
              <a:spLocks noChangeShapeType="1"/>
            </p:cNvSpPr>
            <p:nvPr/>
          </p:nvSpPr>
          <p:spPr bwMode="auto">
            <a:xfrm>
              <a:off x="1425308" y="4519689"/>
              <a:ext cx="4556125" cy="0"/>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sp>
          <p:nvSpPr>
            <p:cNvPr id="74" name="Line 35"/>
            <p:cNvSpPr>
              <a:spLocks noChangeShapeType="1"/>
            </p:cNvSpPr>
            <p:nvPr/>
          </p:nvSpPr>
          <p:spPr bwMode="auto">
            <a:xfrm flipV="1">
              <a:off x="1425308" y="4835294"/>
              <a:ext cx="6032937" cy="41853"/>
            </a:xfrm>
            <a:prstGeom prst="line">
              <a:avLst/>
            </a:prstGeom>
            <a:noFill/>
            <a:ln w="76200">
              <a:solidFill>
                <a:schemeClr val="tx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a:lstStyle/>
            <a:p>
              <a:endParaRPr lang="en-US"/>
            </a:p>
          </p:txBody>
        </p:sp>
      </p:grpSp>
      <p:grpSp>
        <p:nvGrpSpPr>
          <p:cNvPr id="75" name="Group 74"/>
          <p:cNvGrpSpPr/>
          <p:nvPr/>
        </p:nvGrpSpPr>
        <p:grpSpPr>
          <a:xfrm>
            <a:off x="1417370" y="2359371"/>
            <a:ext cx="6010601" cy="2453507"/>
            <a:chOff x="1417370" y="2359371"/>
            <a:chExt cx="6010601" cy="2453507"/>
          </a:xfrm>
        </p:grpSpPr>
        <p:cxnSp>
          <p:nvCxnSpPr>
            <p:cNvPr id="76" name="Straight Connector 75"/>
            <p:cNvCxnSpPr/>
            <p:nvPr/>
          </p:nvCxnSpPr>
          <p:spPr>
            <a:xfrm flipV="1">
              <a:off x="6012548" y="4643216"/>
              <a:ext cx="96152" cy="7041"/>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417370" y="2374167"/>
              <a:ext cx="668776" cy="99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2067523" y="2359371"/>
              <a:ext cx="6179" cy="44136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046020" y="2812817"/>
              <a:ext cx="407988" cy="775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3446770" y="3666740"/>
              <a:ext cx="637695" cy="106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4076932" y="3883913"/>
              <a:ext cx="396376" cy="536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2458316" y="3206180"/>
              <a:ext cx="304333" cy="14081"/>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4473308" y="4065374"/>
              <a:ext cx="685800" cy="1321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5149716" y="4275600"/>
              <a:ext cx="870084" cy="663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461818" y="2815882"/>
              <a:ext cx="6445" cy="40077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2762649" y="3195948"/>
              <a:ext cx="10846" cy="23810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746984" y="3434001"/>
              <a:ext cx="693995" cy="612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3433446" y="3434500"/>
              <a:ext cx="5249" cy="24585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069141" y="3657421"/>
              <a:ext cx="10846" cy="23810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481099" y="3868358"/>
              <a:ext cx="5423" cy="20633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5149716" y="4052955"/>
              <a:ext cx="10846" cy="23810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6012182" y="4262120"/>
              <a:ext cx="7618" cy="39878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6105710" y="4638246"/>
              <a:ext cx="2624" cy="17463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6101032" y="4796197"/>
              <a:ext cx="1326939" cy="1417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8174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1000"/>
                                        <p:tgtEl>
                                          <p:spTgt spid="1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fade">
                                      <p:cBhvr>
                                        <p:cTn id="26" dur="500"/>
                                        <p:tgtEl>
                                          <p:spTgt spid="5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2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smtClean="0">
                <a:solidFill>
                  <a:schemeClr val="accent2"/>
                </a:solidFill>
              </a:rPr>
              <a:t>Survival Curves</a:t>
            </a:r>
            <a:endParaRPr lang="en-US" sz="3200" b="1" dirty="0">
              <a:solidFill>
                <a:schemeClr val="accent2"/>
              </a:solidFill>
            </a:endParaRPr>
          </a:p>
        </p:txBody>
      </p:sp>
      <p:sp>
        <p:nvSpPr>
          <p:cNvPr id="12" name="Freeform 11"/>
          <p:cNvSpPr/>
          <p:nvPr/>
        </p:nvSpPr>
        <p:spPr>
          <a:xfrm>
            <a:off x="1436914" y="2438400"/>
            <a:ext cx="6128657" cy="2906486"/>
          </a:xfrm>
          <a:custGeom>
            <a:avLst/>
            <a:gdLst>
              <a:gd name="connsiteX0" fmla="*/ 0 w 6128657"/>
              <a:gd name="connsiteY0" fmla="*/ 0 h 2906486"/>
              <a:gd name="connsiteX1" fmla="*/ 566057 w 6128657"/>
              <a:gd name="connsiteY1" fmla="*/ 620486 h 2906486"/>
              <a:gd name="connsiteX2" fmla="*/ 1349829 w 6128657"/>
              <a:gd name="connsiteY2" fmla="*/ 1284514 h 2906486"/>
              <a:gd name="connsiteX3" fmla="*/ 2460172 w 6128657"/>
              <a:gd name="connsiteY3" fmla="*/ 1937657 h 2906486"/>
              <a:gd name="connsiteX4" fmla="*/ 3744686 w 6128657"/>
              <a:gd name="connsiteY4" fmla="*/ 2612571 h 2906486"/>
              <a:gd name="connsiteX5" fmla="*/ 6128657 w 6128657"/>
              <a:gd name="connsiteY5" fmla="*/ 2906486 h 290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8657" h="2906486">
                <a:moveTo>
                  <a:pt x="0" y="0"/>
                </a:moveTo>
                <a:cubicBezTo>
                  <a:pt x="170543" y="203200"/>
                  <a:pt x="341086" y="406400"/>
                  <a:pt x="566057" y="620486"/>
                </a:cubicBezTo>
                <a:cubicBezTo>
                  <a:pt x="791029" y="834572"/>
                  <a:pt x="1034143" y="1064986"/>
                  <a:pt x="1349829" y="1284514"/>
                </a:cubicBezTo>
                <a:cubicBezTo>
                  <a:pt x="1665515" y="1504042"/>
                  <a:pt x="2061029" y="1716314"/>
                  <a:pt x="2460172" y="1937657"/>
                </a:cubicBezTo>
                <a:cubicBezTo>
                  <a:pt x="2859315" y="2159000"/>
                  <a:pt x="3133272" y="2451100"/>
                  <a:pt x="3744686" y="2612571"/>
                </a:cubicBezTo>
                <a:cubicBezTo>
                  <a:pt x="4356100" y="2774042"/>
                  <a:pt x="5242378" y="2840264"/>
                  <a:pt x="6128657" y="2906486"/>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rot="150479">
            <a:off x="1370848" y="2501464"/>
            <a:ext cx="6313714" cy="1436914"/>
          </a:xfrm>
          <a:custGeom>
            <a:avLst/>
            <a:gdLst>
              <a:gd name="connsiteX0" fmla="*/ 0 w 6313714"/>
              <a:gd name="connsiteY0" fmla="*/ 27435 h 1497006"/>
              <a:gd name="connsiteX1" fmla="*/ 859971 w 6313714"/>
              <a:gd name="connsiteY1" fmla="*/ 38321 h 1497006"/>
              <a:gd name="connsiteX2" fmla="*/ 1654628 w 6313714"/>
              <a:gd name="connsiteY2" fmla="*/ 397549 h 1497006"/>
              <a:gd name="connsiteX3" fmla="*/ 2645228 w 6313714"/>
              <a:gd name="connsiteY3" fmla="*/ 800321 h 1497006"/>
              <a:gd name="connsiteX4" fmla="*/ 3820885 w 6313714"/>
              <a:gd name="connsiteY4" fmla="*/ 1235749 h 1497006"/>
              <a:gd name="connsiteX5" fmla="*/ 4767942 w 6313714"/>
              <a:gd name="connsiteY5" fmla="*/ 1322835 h 1497006"/>
              <a:gd name="connsiteX6" fmla="*/ 6313714 w 6313714"/>
              <a:gd name="connsiteY6" fmla="*/ 1497006 h 149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714" h="1497006">
                <a:moveTo>
                  <a:pt x="0" y="27435"/>
                </a:moveTo>
                <a:cubicBezTo>
                  <a:pt x="292100" y="2035"/>
                  <a:pt x="584200" y="-23365"/>
                  <a:pt x="859971" y="38321"/>
                </a:cubicBezTo>
                <a:cubicBezTo>
                  <a:pt x="1135742" y="100007"/>
                  <a:pt x="1357085" y="270549"/>
                  <a:pt x="1654628" y="397549"/>
                </a:cubicBezTo>
                <a:cubicBezTo>
                  <a:pt x="1952171" y="524549"/>
                  <a:pt x="2284185" y="660621"/>
                  <a:pt x="2645228" y="800321"/>
                </a:cubicBezTo>
                <a:cubicBezTo>
                  <a:pt x="3006271" y="940021"/>
                  <a:pt x="3467099" y="1148663"/>
                  <a:pt x="3820885" y="1235749"/>
                </a:cubicBezTo>
                <a:cubicBezTo>
                  <a:pt x="4174671" y="1322835"/>
                  <a:pt x="4767942" y="1322835"/>
                  <a:pt x="4767942" y="1322835"/>
                </a:cubicBezTo>
                <a:lnTo>
                  <a:pt x="6313714" y="1497006"/>
                </a:ln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1426029" y="2427514"/>
            <a:ext cx="6259285" cy="3352800"/>
          </a:xfrm>
          <a:custGeom>
            <a:avLst/>
            <a:gdLst>
              <a:gd name="connsiteX0" fmla="*/ 0 w 6259285"/>
              <a:gd name="connsiteY0" fmla="*/ 0 h 3352800"/>
              <a:gd name="connsiteX1" fmla="*/ 293914 w 6259285"/>
              <a:gd name="connsiteY1" fmla="*/ 1099457 h 3352800"/>
              <a:gd name="connsiteX2" fmla="*/ 859971 w 6259285"/>
              <a:gd name="connsiteY2" fmla="*/ 1926772 h 3352800"/>
              <a:gd name="connsiteX3" fmla="*/ 1404257 w 6259285"/>
              <a:gd name="connsiteY3" fmla="*/ 2471057 h 3352800"/>
              <a:gd name="connsiteX4" fmla="*/ 1992085 w 6259285"/>
              <a:gd name="connsiteY4" fmla="*/ 2808515 h 3352800"/>
              <a:gd name="connsiteX5" fmla="*/ 2536371 w 6259285"/>
              <a:gd name="connsiteY5" fmla="*/ 3015343 h 3352800"/>
              <a:gd name="connsiteX6" fmla="*/ 4071257 w 6259285"/>
              <a:gd name="connsiteY6" fmla="*/ 3287486 h 3352800"/>
              <a:gd name="connsiteX7" fmla="*/ 6259285 w 6259285"/>
              <a:gd name="connsiteY7" fmla="*/ 33528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9285" h="3352800">
                <a:moveTo>
                  <a:pt x="0" y="0"/>
                </a:moveTo>
                <a:cubicBezTo>
                  <a:pt x="75293" y="389164"/>
                  <a:pt x="150586" y="778328"/>
                  <a:pt x="293914" y="1099457"/>
                </a:cubicBezTo>
                <a:cubicBezTo>
                  <a:pt x="437243" y="1420586"/>
                  <a:pt x="674914" y="1698172"/>
                  <a:pt x="859971" y="1926772"/>
                </a:cubicBezTo>
                <a:cubicBezTo>
                  <a:pt x="1045028" y="2155372"/>
                  <a:pt x="1215571" y="2324100"/>
                  <a:pt x="1404257" y="2471057"/>
                </a:cubicBezTo>
                <a:cubicBezTo>
                  <a:pt x="1592943" y="2618014"/>
                  <a:pt x="1803399" y="2717801"/>
                  <a:pt x="1992085" y="2808515"/>
                </a:cubicBezTo>
                <a:cubicBezTo>
                  <a:pt x="2180771" y="2899229"/>
                  <a:pt x="2189842" y="2935515"/>
                  <a:pt x="2536371" y="3015343"/>
                </a:cubicBezTo>
                <a:cubicBezTo>
                  <a:pt x="2882900" y="3095171"/>
                  <a:pt x="3450771" y="3231243"/>
                  <a:pt x="4071257" y="3287486"/>
                </a:cubicBezTo>
                <a:cubicBezTo>
                  <a:pt x="4691743" y="3343729"/>
                  <a:pt x="5475514" y="3348264"/>
                  <a:pt x="6259285" y="3352800"/>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417370" y="2399131"/>
            <a:ext cx="6010601" cy="2453507"/>
            <a:chOff x="1417370" y="2359371"/>
            <a:chExt cx="6010601" cy="2453507"/>
          </a:xfrm>
        </p:grpSpPr>
        <p:cxnSp>
          <p:nvCxnSpPr>
            <p:cNvPr id="10" name="Straight Connector 9"/>
            <p:cNvCxnSpPr/>
            <p:nvPr/>
          </p:nvCxnSpPr>
          <p:spPr>
            <a:xfrm flipV="1">
              <a:off x="6012548" y="4643216"/>
              <a:ext cx="96152" cy="7041"/>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17370" y="2374167"/>
              <a:ext cx="668776" cy="99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067523" y="2359371"/>
              <a:ext cx="6179" cy="44136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46020" y="2812817"/>
              <a:ext cx="407988" cy="775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446770" y="3666740"/>
              <a:ext cx="637695" cy="106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076932" y="3883913"/>
              <a:ext cx="396376" cy="536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458316" y="3206180"/>
              <a:ext cx="304333" cy="14081"/>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473308" y="4065374"/>
              <a:ext cx="685800" cy="1321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149716" y="4275600"/>
              <a:ext cx="870084" cy="663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461818" y="2815882"/>
              <a:ext cx="6445" cy="400777"/>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762649" y="3195948"/>
              <a:ext cx="10846" cy="23810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746984" y="3434001"/>
              <a:ext cx="693995" cy="6125"/>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433446" y="3434500"/>
              <a:ext cx="5249" cy="24585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069141" y="3657421"/>
              <a:ext cx="10846" cy="23810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481099" y="3868358"/>
              <a:ext cx="5423" cy="206339"/>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5149716" y="4052955"/>
              <a:ext cx="10846" cy="23810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6012182" y="4262120"/>
              <a:ext cx="7618" cy="39878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6105710" y="4638246"/>
              <a:ext cx="2624" cy="17463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6101032" y="4796197"/>
              <a:ext cx="1326939" cy="1417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 name="Freeform 3"/>
          <p:cNvSpPr/>
          <p:nvPr/>
        </p:nvSpPr>
        <p:spPr>
          <a:xfrm>
            <a:off x="1421130" y="2404110"/>
            <a:ext cx="6286500" cy="2400300"/>
          </a:xfrm>
          <a:custGeom>
            <a:avLst/>
            <a:gdLst>
              <a:gd name="connsiteX0" fmla="*/ 0 w 6286500"/>
              <a:gd name="connsiteY0" fmla="*/ 0 h 2400300"/>
              <a:gd name="connsiteX1" fmla="*/ 342900 w 6286500"/>
              <a:gd name="connsiteY1" fmla="*/ 68580 h 2400300"/>
              <a:gd name="connsiteX2" fmla="*/ 434340 w 6286500"/>
              <a:gd name="connsiteY2" fmla="*/ 99060 h 2400300"/>
              <a:gd name="connsiteX3" fmla="*/ 613410 w 6286500"/>
              <a:gd name="connsiteY3" fmla="*/ 186690 h 2400300"/>
              <a:gd name="connsiteX4" fmla="*/ 693420 w 6286500"/>
              <a:gd name="connsiteY4" fmla="*/ 220980 h 2400300"/>
              <a:gd name="connsiteX5" fmla="*/ 754380 w 6286500"/>
              <a:gd name="connsiteY5" fmla="*/ 304800 h 2400300"/>
              <a:gd name="connsiteX6" fmla="*/ 899160 w 6286500"/>
              <a:gd name="connsiteY6" fmla="*/ 381000 h 2400300"/>
              <a:gd name="connsiteX7" fmla="*/ 1554480 w 6286500"/>
              <a:gd name="connsiteY7" fmla="*/ 800100 h 2400300"/>
              <a:gd name="connsiteX8" fmla="*/ 1996440 w 6286500"/>
              <a:gd name="connsiteY8" fmla="*/ 1059180 h 2400300"/>
              <a:gd name="connsiteX9" fmla="*/ 2636520 w 6286500"/>
              <a:gd name="connsiteY9" fmla="*/ 1363980 h 2400300"/>
              <a:gd name="connsiteX10" fmla="*/ 3086100 w 6286500"/>
              <a:gd name="connsiteY10" fmla="*/ 1600200 h 2400300"/>
              <a:gd name="connsiteX11" fmla="*/ 3604260 w 6286500"/>
              <a:gd name="connsiteY11" fmla="*/ 1805940 h 2400300"/>
              <a:gd name="connsiteX12" fmla="*/ 3947160 w 6286500"/>
              <a:gd name="connsiteY12" fmla="*/ 1965960 h 2400300"/>
              <a:gd name="connsiteX13" fmla="*/ 4312920 w 6286500"/>
              <a:gd name="connsiteY13" fmla="*/ 2156460 h 2400300"/>
              <a:gd name="connsiteX14" fmla="*/ 4754880 w 6286500"/>
              <a:gd name="connsiteY14" fmla="*/ 2255520 h 2400300"/>
              <a:gd name="connsiteX15" fmla="*/ 5189220 w 6286500"/>
              <a:gd name="connsiteY15" fmla="*/ 2293620 h 2400300"/>
              <a:gd name="connsiteX16" fmla="*/ 6286500 w 6286500"/>
              <a:gd name="connsiteY16" fmla="*/ 240030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86500" h="2400300">
                <a:moveTo>
                  <a:pt x="0" y="0"/>
                </a:moveTo>
                <a:lnTo>
                  <a:pt x="342900" y="68580"/>
                </a:lnTo>
                <a:cubicBezTo>
                  <a:pt x="415290" y="85090"/>
                  <a:pt x="389255" y="79375"/>
                  <a:pt x="434340" y="99060"/>
                </a:cubicBezTo>
                <a:cubicBezTo>
                  <a:pt x="479425" y="118745"/>
                  <a:pt x="570230" y="166370"/>
                  <a:pt x="613410" y="186690"/>
                </a:cubicBezTo>
                <a:cubicBezTo>
                  <a:pt x="656590" y="207010"/>
                  <a:pt x="669925" y="201295"/>
                  <a:pt x="693420" y="220980"/>
                </a:cubicBezTo>
                <a:cubicBezTo>
                  <a:pt x="716915" y="240665"/>
                  <a:pt x="720090" y="278130"/>
                  <a:pt x="754380" y="304800"/>
                </a:cubicBezTo>
                <a:cubicBezTo>
                  <a:pt x="788670" y="331470"/>
                  <a:pt x="765810" y="298450"/>
                  <a:pt x="899160" y="381000"/>
                </a:cubicBezTo>
                <a:cubicBezTo>
                  <a:pt x="1032510" y="463550"/>
                  <a:pt x="1371600" y="687070"/>
                  <a:pt x="1554480" y="800100"/>
                </a:cubicBezTo>
                <a:cubicBezTo>
                  <a:pt x="1737360" y="913130"/>
                  <a:pt x="1816100" y="965200"/>
                  <a:pt x="1996440" y="1059180"/>
                </a:cubicBezTo>
                <a:cubicBezTo>
                  <a:pt x="2176780" y="1153160"/>
                  <a:pt x="2454910" y="1273810"/>
                  <a:pt x="2636520" y="1363980"/>
                </a:cubicBezTo>
                <a:cubicBezTo>
                  <a:pt x="2818130" y="1454150"/>
                  <a:pt x="2924810" y="1526540"/>
                  <a:pt x="3086100" y="1600200"/>
                </a:cubicBezTo>
                <a:cubicBezTo>
                  <a:pt x="3247390" y="1673860"/>
                  <a:pt x="3460750" y="1744980"/>
                  <a:pt x="3604260" y="1805940"/>
                </a:cubicBezTo>
                <a:cubicBezTo>
                  <a:pt x="3747770" y="1866900"/>
                  <a:pt x="3829050" y="1907540"/>
                  <a:pt x="3947160" y="1965960"/>
                </a:cubicBezTo>
                <a:cubicBezTo>
                  <a:pt x="4065270" y="2024380"/>
                  <a:pt x="4178300" y="2108200"/>
                  <a:pt x="4312920" y="2156460"/>
                </a:cubicBezTo>
                <a:cubicBezTo>
                  <a:pt x="4447540" y="2204720"/>
                  <a:pt x="4608830" y="2232660"/>
                  <a:pt x="4754880" y="2255520"/>
                </a:cubicBezTo>
                <a:cubicBezTo>
                  <a:pt x="4900930" y="2278380"/>
                  <a:pt x="5189220" y="2293620"/>
                  <a:pt x="5189220" y="2293620"/>
                </a:cubicBezTo>
                <a:lnTo>
                  <a:pt x="6286500" y="2400300"/>
                </a:ln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97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7"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Curves</a:t>
            </a:r>
          </a:p>
        </p:txBody>
      </p:sp>
      <p:sp>
        <p:nvSpPr>
          <p:cNvPr id="12" name="Freeform 11"/>
          <p:cNvSpPr/>
          <p:nvPr/>
        </p:nvSpPr>
        <p:spPr>
          <a:xfrm>
            <a:off x="1436914" y="2438400"/>
            <a:ext cx="6128657" cy="2906486"/>
          </a:xfrm>
          <a:custGeom>
            <a:avLst/>
            <a:gdLst>
              <a:gd name="connsiteX0" fmla="*/ 0 w 6128657"/>
              <a:gd name="connsiteY0" fmla="*/ 0 h 2906486"/>
              <a:gd name="connsiteX1" fmla="*/ 566057 w 6128657"/>
              <a:gd name="connsiteY1" fmla="*/ 620486 h 2906486"/>
              <a:gd name="connsiteX2" fmla="*/ 1349829 w 6128657"/>
              <a:gd name="connsiteY2" fmla="*/ 1284514 h 2906486"/>
              <a:gd name="connsiteX3" fmla="*/ 2460172 w 6128657"/>
              <a:gd name="connsiteY3" fmla="*/ 1937657 h 2906486"/>
              <a:gd name="connsiteX4" fmla="*/ 3744686 w 6128657"/>
              <a:gd name="connsiteY4" fmla="*/ 2612571 h 2906486"/>
              <a:gd name="connsiteX5" fmla="*/ 6128657 w 6128657"/>
              <a:gd name="connsiteY5" fmla="*/ 2906486 h 290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8657" h="2906486">
                <a:moveTo>
                  <a:pt x="0" y="0"/>
                </a:moveTo>
                <a:cubicBezTo>
                  <a:pt x="170543" y="203200"/>
                  <a:pt x="341086" y="406400"/>
                  <a:pt x="566057" y="620486"/>
                </a:cubicBezTo>
                <a:cubicBezTo>
                  <a:pt x="791029" y="834572"/>
                  <a:pt x="1034143" y="1064986"/>
                  <a:pt x="1349829" y="1284514"/>
                </a:cubicBezTo>
                <a:cubicBezTo>
                  <a:pt x="1665515" y="1504042"/>
                  <a:pt x="2061029" y="1716314"/>
                  <a:pt x="2460172" y="1937657"/>
                </a:cubicBezTo>
                <a:cubicBezTo>
                  <a:pt x="2859315" y="2159000"/>
                  <a:pt x="3133272" y="2451100"/>
                  <a:pt x="3744686" y="2612571"/>
                </a:cubicBezTo>
                <a:cubicBezTo>
                  <a:pt x="4356100" y="2774042"/>
                  <a:pt x="5242378" y="2840264"/>
                  <a:pt x="6128657" y="2906486"/>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2430236"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939709" y="4198620"/>
            <a:ext cx="373380" cy="33528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flipH="1">
            <a:off x="3836670" y="4366260"/>
            <a:ext cx="16328" cy="1972492"/>
          </a:xfrm>
          <a:prstGeom prst="line">
            <a:avLst/>
          </a:prstGeom>
          <a:ln w="190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764280" y="6362521"/>
            <a:ext cx="160020" cy="156210"/>
          </a:xfrm>
          <a:prstGeom prst="rect">
            <a:avLst/>
          </a:prstGeom>
          <a:noFill/>
        </p:spPr>
        <p:txBody>
          <a:bodyPr wrap="square" lIns="0" tIns="0" rIns="0" bIns="0" rtlCol="0">
            <a:spAutoFit/>
          </a:bodyPr>
          <a:lstStyle/>
          <a:p>
            <a:r>
              <a:rPr lang="en-US" sz="1000" b="1" dirty="0" smtClean="0">
                <a:solidFill>
                  <a:schemeClr val="bg1">
                    <a:lumMod val="50000"/>
                  </a:schemeClr>
                </a:solidFill>
              </a:rPr>
              <a:t>16</a:t>
            </a:r>
            <a:endParaRPr lang="en-US" b="1" dirty="0">
              <a:solidFill>
                <a:schemeClr val="bg1">
                  <a:lumMod val="50000"/>
                </a:schemeClr>
              </a:solidFill>
            </a:endParaRPr>
          </a:p>
        </p:txBody>
      </p:sp>
      <p:sp>
        <p:nvSpPr>
          <p:cNvPr id="47" name="Freeform 46"/>
          <p:cNvSpPr/>
          <p:nvPr/>
        </p:nvSpPr>
        <p:spPr>
          <a:xfrm>
            <a:off x="1426029" y="2427514"/>
            <a:ext cx="6259285" cy="3352800"/>
          </a:xfrm>
          <a:custGeom>
            <a:avLst/>
            <a:gdLst>
              <a:gd name="connsiteX0" fmla="*/ 0 w 6259285"/>
              <a:gd name="connsiteY0" fmla="*/ 0 h 3352800"/>
              <a:gd name="connsiteX1" fmla="*/ 293914 w 6259285"/>
              <a:gd name="connsiteY1" fmla="*/ 1099457 h 3352800"/>
              <a:gd name="connsiteX2" fmla="*/ 859971 w 6259285"/>
              <a:gd name="connsiteY2" fmla="*/ 1926772 h 3352800"/>
              <a:gd name="connsiteX3" fmla="*/ 1404257 w 6259285"/>
              <a:gd name="connsiteY3" fmla="*/ 2471057 h 3352800"/>
              <a:gd name="connsiteX4" fmla="*/ 1992085 w 6259285"/>
              <a:gd name="connsiteY4" fmla="*/ 2808515 h 3352800"/>
              <a:gd name="connsiteX5" fmla="*/ 2536371 w 6259285"/>
              <a:gd name="connsiteY5" fmla="*/ 3015343 h 3352800"/>
              <a:gd name="connsiteX6" fmla="*/ 4071257 w 6259285"/>
              <a:gd name="connsiteY6" fmla="*/ 3287486 h 3352800"/>
              <a:gd name="connsiteX7" fmla="*/ 6259285 w 6259285"/>
              <a:gd name="connsiteY7" fmla="*/ 33528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9285" h="3352800">
                <a:moveTo>
                  <a:pt x="0" y="0"/>
                </a:moveTo>
                <a:cubicBezTo>
                  <a:pt x="75293" y="389164"/>
                  <a:pt x="150586" y="778328"/>
                  <a:pt x="293914" y="1099457"/>
                </a:cubicBezTo>
                <a:cubicBezTo>
                  <a:pt x="437243" y="1420586"/>
                  <a:pt x="674914" y="1698172"/>
                  <a:pt x="859971" y="1926772"/>
                </a:cubicBezTo>
                <a:cubicBezTo>
                  <a:pt x="1045028" y="2155372"/>
                  <a:pt x="1215571" y="2324100"/>
                  <a:pt x="1404257" y="2471057"/>
                </a:cubicBezTo>
                <a:cubicBezTo>
                  <a:pt x="1592943" y="2618014"/>
                  <a:pt x="1803399" y="2717801"/>
                  <a:pt x="1992085" y="2808515"/>
                </a:cubicBezTo>
                <a:cubicBezTo>
                  <a:pt x="2180771" y="2899229"/>
                  <a:pt x="2189842" y="2935515"/>
                  <a:pt x="2536371" y="3015343"/>
                </a:cubicBezTo>
                <a:cubicBezTo>
                  <a:pt x="2882900" y="3095171"/>
                  <a:pt x="3450771" y="3231243"/>
                  <a:pt x="4071257" y="3287486"/>
                </a:cubicBezTo>
                <a:cubicBezTo>
                  <a:pt x="4691743" y="3343729"/>
                  <a:pt x="5475514" y="3348264"/>
                  <a:pt x="6259285" y="3352800"/>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939709" y="4198620"/>
            <a:ext cx="373380" cy="335280"/>
          </a:xfrm>
          <a:prstGeom prst="ellipse">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a:endCxn id="47" idx="2"/>
          </p:cNvCxnSpPr>
          <p:nvPr/>
        </p:nvCxnSpPr>
        <p:spPr>
          <a:xfrm flipV="1">
            <a:off x="1406434" y="4354286"/>
            <a:ext cx="879566" cy="119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2267494" y="4366260"/>
            <a:ext cx="16328" cy="1972492"/>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187484" y="6375439"/>
            <a:ext cx="160020" cy="153888"/>
          </a:xfrm>
          <a:prstGeom prst="rect">
            <a:avLst/>
          </a:prstGeom>
          <a:noFill/>
        </p:spPr>
        <p:txBody>
          <a:bodyPr wrap="square" lIns="0" tIns="0" rIns="0" bIns="0" rtlCol="0">
            <a:spAutoFit/>
          </a:bodyPr>
          <a:lstStyle/>
          <a:p>
            <a:pPr algn="ctr"/>
            <a:r>
              <a:rPr lang="en-US" sz="1000" b="1" dirty="0"/>
              <a:t>6</a:t>
            </a:r>
            <a:endParaRPr lang="en-US" b="1" dirty="0"/>
          </a:p>
        </p:txBody>
      </p:sp>
    </p:spTree>
    <p:extLst>
      <p:ext uri="{BB962C8B-B14F-4D97-AF65-F5344CB8AC3E}">
        <p14:creationId xmlns:p14="http://schemas.microsoft.com/office/powerpoint/2010/main" val="63781215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1"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heel(1)">
                                      <p:cBhvr>
                                        <p:cTn id="7" dur="1000"/>
                                        <p:tgtEl>
                                          <p:spTgt spid="3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1000"/>
                                        <p:tgtEl>
                                          <p:spTgt spid="36"/>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up)">
                                      <p:cBhvr>
                                        <p:cTn id="15" dur="1000"/>
                                        <p:tgtEl>
                                          <p:spTgt spid="41"/>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ipe(left)">
                                      <p:cBhvr>
                                        <p:cTn id="24" dur="500"/>
                                        <p:tgtEl>
                                          <p:spTgt spid="47"/>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heel(1)">
                                      <p:cBhvr>
                                        <p:cTn id="29" dur="1000"/>
                                        <p:tgtEl>
                                          <p:spTgt spid="48"/>
                                        </p:tgtEl>
                                      </p:cBhvr>
                                    </p:animEffect>
                                  </p:childTnLst>
                                </p:cTn>
                              </p:par>
                            </p:childTnLst>
                          </p:cTn>
                        </p:par>
                        <p:par>
                          <p:cTn id="30" fill="hold">
                            <p:stCondLst>
                              <p:cond delay="1000"/>
                            </p:stCondLst>
                            <p:childTnLst>
                              <p:par>
                                <p:cTn id="31" presetID="22" presetClass="entr" presetSubtype="8" fill="hold"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wipe(left)">
                                      <p:cBhvr>
                                        <p:cTn id="33" dur="1000"/>
                                        <p:tgtEl>
                                          <p:spTgt spid="49"/>
                                        </p:tgtEl>
                                      </p:cBhvr>
                                    </p:animEffect>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up)">
                                      <p:cBhvr>
                                        <p:cTn id="37" dur="1000"/>
                                        <p:tgtEl>
                                          <p:spTgt spid="51"/>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1" animBg="1"/>
      <p:bldP spid="46" grpId="0"/>
      <p:bldP spid="47" grpId="0" animBg="1"/>
      <p:bldP spid="48" grpId="0" animBg="1"/>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621030" y="1657617"/>
            <a:ext cx="7156813" cy="5200383"/>
          </a:xfrm>
          <a:prstGeom prst="rect">
            <a:avLst/>
          </a:prstGeom>
        </p:spPr>
      </p:pic>
      <p:sp>
        <p:nvSpPr>
          <p:cNvPr id="40" name="Title 1"/>
          <p:cNvSpPr txBox="1">
            <a:spLocks/>
          </p:cNvSpPr>
          <p:nvPr/>
        </p:nvSpPr>
        <p:spPr>
          <a:xfrm>
            <a:off x="457200" y="274638"/>
            <a:ext cx="8229600" cy="1143000"/>
          </a:xfrm>
          <a:prstGeom prst="rect">
            <a:avLst/>
          </a:prstGeom>
          <a:solidFill>
            <a:schemeClr val="accent5">
              <a:lumMod val="75000"/>
            </a:schemeClr>
          </a:solidFill>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2"/>
                </a:solidFill>
              </a:rPr>
              <a:t>Key Concepts:</a:t>
            </a:r>
          </a:p>
          <a:p>
            <a:r>
              <a:rPr lang="en-US" sz="3200" b="1" dirty="0">
                <a:solidFill>
                  <a:schemeClr val="accent2"/>
                </a:solidFill>
              </a:rPr>
              <a:t>Survival Curves</a:t>
            </a:r>
          </a:p>
        </p:txBody>
      </p:sp>
      <p:sp>
        <p:nvSpPr>
          <p:cNvPr id="12" name="Freeform 11"/>
          <p:cNvSpPr/>
          <p:nvPr/>
        </p:nvSpPr>
        <p:spPr>
          <a:xfrm>
            <a:off x="1436914" y="2438400"/>
            <a:ext cx="6128657" cy="2906486"/>
          </a:xfrm>
          <a:custGeom>
            <a:avLst/>
            <a:gdLst>
              <a:gd name="connsiteX0" fmla="*/ 0 w 6128657"/>
              <a:gd name="connsiteY0" fmla="*/ 0 h 2906486"/>
              <a:gd name="connsiteX1" fmla="*/ 566057 w 6128657"/>
              <a:gd name="connsiteY1" fmla="*/ 620486 h 2906486"/>
              <a:gd name="connsiteX2" fmla="*/ 1349829 w 6128657"/>
              <a:gd name="connsiteY2" fmla="*/ 1284514 h 2906486"/>
              <a:gd name="connsiteX3" fmla="*/ 2460172 w 6128657"/>
              <a:gd name="connsiteY3" fmla="*/ 1937657 h 2906486"/>
              <a:gd name="connsiteX4" fmla="*/ 3744686 w 6128657"/>
              <a:gd name="connsiteY4" fmla="*/ 2612571 h 2906486"/>
              <a:gd name="connsiteX5" fmla="*/ 6128657 w 6128657"/>
              <a:gd name="connsiteY5" fmla="*/ 2906486 h 290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8657" h="2906486">
                <a:moveTo>
                  <a:pt x="0" y="0"/>
                </a:moveTo>
                <a:cubicBezTo>
                  <a:pt x="170543" y="203200"/>
                  <a:pt x="341086" y="406400"/>
                  <a:pt x="566057" y="620486"/>
                </a:cubicBezTo>
                <a:cubicBezTo>
                  <a:pt x="791029" y="834572"/>
                  <a:pt x="1034143" y="1064986"/>
                  <a:pt x="1349829" y="1284514"/>
                </a:cubicBezTo>
                <a:cubicBezTo>
                  <a:pt x="1665515" y="1504042"/>
                  <a:pt x="2061029" y="1716314"/>
                  <a:pt x="2460172" y="1937657"/>
                </a:cubicBezTo>
                <a:cubicBezTo>
                  <a:pt x="2859315" y="2159000"/>
                  <a:pt x="3133272" y="2451100"/>
                  <a:pt x="3744686" y="2612571"/>
                </a:cubicBezTo>
                <a:cubicBezTo>
                  <a:pt x="4356100" y="2774042"/>
                  <a:pt x="5242378" y="2840264"/>
                  <a:pt x="6128657" y="2906486"/>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98470" y="6469618"/>
            <a:ext cx="906780" cy="307777"/>
          </a:xfrm>
          <a:prstGeom prst="rect">
            <a:avLst/>
          </a:prstGeom>
          <a:solidFill>
            <a:schemeClr val="bg1"/>
          </a:solidFill>
        </p:spPr>
        <p:txBody>
          <a:bodyPr wrap="square" rIns="0" rtlCol="0">
            <a:spAutoFit/>
          </a:bodyPr>
          <a:lstStyle/>
          <a:p>
            <a:pPr algn="r"/>
            <a:r>
              <a:rPr lang="en-US" sz="1400" b="1" dirty="0" smtClean="0"/>
              <a:t>Months</a:t>
            </a:r>
            <a:endParaRPr lang="en-US" sz="1600" b="1" dirty="0"/>
          </a:p>
        </p:txBody>
      </p:sp>
      <p:sp>
        <p:nvSpPr>
          <p:cNvPr id="5" name="TextBox 4"/>
          <p:cNvSpPr txBox="1"/>
          <p:nvPr/>
        </p:nvSpPr>
        <p:spPr>
          <a:xfrm>
            <a:off x="3101340" y="6362521"/>
            <a:ext cx="160020" cy="156210"/>
          </a:xfrm>
          <a:prstGeom prst="rect">
            <a:avLst/>
          </a:prstGeom>
          <a:noFill/>
        </p:spPr>
        <p:txBody>
          <a:bodyPr wrap="square" lIns="0" tIns="0" rIns="0" bIns="0" rtlCol="0">
            <a:spAutoFit/>
          </a:bodyPr>
          <a:lstStyle/>
          <a:p>
            <a:r>
              <a:rPr lang="en-US" sz="1000" b="1" dirty="0" smtClean="0"/>
              <a:t>12</a:t>
            </a:r>
            <a:endParaRPr lang="en-US" b="1" dirty="0"/>
          </a:p>
        </p:txBody>
      </p:sp>
      <p:sp>
        <p:nvSpPr>
          <p:cNvPr id="32" name="TextBox 31"/>
          <p:cNvSpPr txBox="1"/>
          <p:nvPr/>
        </p:nvSpPr>
        <p:spPr>
          <a:xfrm>
            <a:off x="4880610" y="6364843"/>
            <a:ext cx="160020" cy="153888"/>
          </a:xfrm>
          <a:prstGeom prst="rect">
            <a:avLst/>
          </a:prstGeom>
          <a:noFill/>
        </p:spPr>
        <p:txBody>
          <a:bodyPr wrap="square" lIns="0" tIns="0" rIns="0" bIns="0" rtlCol="0">
            <a:spAutoFit/>
          </a:bodyPr>
          <a:lstStyle/>
          <a:p>
            <a:r>
              <a:rPr lang="en-US" sz="1000" b="1" dirty="0" smtClean="0"/>
              <a:t>24</a:t>
            </a:r>
            <a:endParaRPr lang="en-US" b="1" dirty="0"/>
          </a:p>
        </p:txBody>
      </p:sp>
      <p:sp>
        <p:nvSpPr>
          <p:cNvPr id="33" name="TextBox 32"/>
          <p:cNvSpPr txBox="1"/>
          <p:nvPr/>
        </p:nvSpPr>
        <p:spPr>
          <a:xfrm>
            <a:off x="6659880" y="6362521"/>
            <a:ext cx="160020" cy="153888"/>
          </a:xfrm>
          <a:prstGeom prst="rect">
            <a:avLst/>
          </a:prstGeom>
          <a:noFill/>
        </p:spPr>
        <p:txBody>
          <a:bodyPr wrap="square" lIns="0" tIns="0" rIns="0" bIns="0" rtlCol="0">
            <a:spAutoFit/>
          </a:bodyPr>
          <a:lstStyle/>
          <a:p>
            <a:r>
              <a:rPr lang="en-US" sz="1000" b="1" dirty="0" smtClean="0"/>
              <a:t>36</a:t>
            </a:r>
            <a:endParaRPr lang="en-US" b="1" dirty="0"/>
          </a:p>
        </p:txBody>
      </p:sp>
      <p:sp>
        <p:nvSpPr>
          <p:cNvPr id="6" name="Rectangle 5"/>
          <p:cNvSpPr/>
          <p:nvPr/>
        </p:nvSpPr>
        <p:spPr>
          <a:xfrm>
            <a:off x="7402830" y="6439465"/>
            <a:ext cx="274320" cy="10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1436914" y="4366260"/>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1426029" y="2427514"/>
            <a:ext cx="6259285" cy="3352800"/>
          </a:xfrm>
          <a:custGeom>
            <a:avLst/>
            <a:gdLst>
              <a:gd name="connsiteX0" fmla="*/ 0 w 6259285"/>
              <a:gd name="connsiteY0" fmla="*/ 0 h 3352800"/>
              <a:gd name="connsiteX1" fmla="*/ 293914 w 6259285"/>
              <a:gd name="connsiteY1" fmla="*/ 1099457 h 3352800"/>
              <a:gd name="connsiteX2" fmla="*/ 859971 w 6259285"/>
              <a:gd name="connsiteY2" fmla="*/ 1926772 h 3352800"/>
              <a:gd name="connsiteX3" fmla="*/ 1404257 w 6259285"/>
              <a:gd name="connsiteY3" fmla="*/ 2471057 h 3352800"/>
              <a:gd name="connsiteX4" fmla="*/ 1992085 w 6259285"/>
              <a:gd name="connsiteY4" fmla="*/ 2808515 h 3352800"/>
              <a:gd name="connsiteX5" fmla="*/ 2536371 w 6259285"/>
              <a:gd name="connsiteY5" fmla="*/ 3015343 h 3352800"/>
              <a:gd name="connsiteX6" fmla="*/ 4071257 w 6259285"/>
              <a:gd name="connsiteY6" fmla="*/ 3287486 h 3352800"/>
              <a:gd name="connsiteX7" fmla="*/ 6259285 w 6259285"/>
              <a:gd name="connsiteY7" fmla="*/ 33528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9285" h="3352800">
                <a:moveTo>
                  <a:pt x="0" y="0"/>
                </a:moveTo>
                <a:cubicBezTo>
                  <a:pt x="75293" y="389164"/>
                  <a:pt x="150586" y="778328"/>
                  <a:pt x="293914" y="1099457"/>
                </a:cubicBezTo>
                <a:cubicBezTo>
                  <a:pt x="437243" y="1420586"/>
                  <a:pt x="674914" y="1698172"/>
                  <a:pt x="859971" y="1926772"/>
                </a:cubicBezTo>
                <a:cubicBezTo>
                  <a:pt x="1045028" y="2155372"/>
                  <a:pt x="1215571" y="2324100"/>
                  <a:pt x="1404257" y="2471057"/>
                </a:cubicBezTo>
                <a:cubicBezTo>
                  <a:pt x="1592943" y="2618014"/>
                  <a:pt x="1803399" y="2717801"/>
                  <a:pt x="1992085" y="2808515"/>
                </a:cubicBezTo>
                <a:cubicBezTo>
                  <a:pt x="2180771" y="2899229"/>
                  <a:pt x="2189842" y="2935515"/>
                  <a:pt x="2536371" y="3015343"/>
                </a:cubicBezTo>
                <a:cubicBezTo>
                  <a:pt x="2882900" y="3095171"/>
                  <a:pt x="3450771" y="3231243"/>
                  <a:pt x="4071257" y="3287486"/>
                </a:cubicBezTo>
                <a:cubicBezTo>
                  <a:pt x="4691743" y="3343729"/>
                  <a:pt x="5475514" y="3348264"/>
                  <a:pt x="6259285" y="3352800"/>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1426029" y="3386546"/>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16232" y="5364505"/>
            <a:ext cx="6302829" cy="20683"/>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052409"/>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47"/>
                                        </p:tgtEl>
                                      </p:cBhvr>
                                    </p:animEffect>
                                    <p:set>
                                      <p:cBhvr>
                                        <p:cTn id="20"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1038</TotalTime>
  <Words>383</Words>
  <Application>Microsoft Office PowerPoint</Application>
  <PresentationFormat>On-screen Show (4:3)</PresentationFormat>
  <Paragraphs>143</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 Gothic</vt:lpstr>
      <vt:lpstr>Office Theme</vt:lpstr>
      <vt:lpstr>Everything you always wanted to know about  S*- urvival Curves (*But were afraid to 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it’s your turn ! </vt:lpstr>
      <vt:lpstr>Questions?  dwebster@berkeley.edu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Webster</dc:creator>
  <cp:lastModifiedBy>Daniel Webster</cp:lastModifiedBy>
  <cp:revision>89</cp:revision>
  <dcterms:created xsi:type="dcterms:W3CDTF">2017-03-21T18:20:21Z</dcterms:created>
  <dcterms:modified xsi:type="dcterms:W3CDTF">2017-08-16T15:49:42Z</dcterms:modified>
</cp:coreProperties>
</file>